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98D4"/>
    <a:srgbClr val="81D0ED"/>
    <a:srgbClr val="006298"/>
    <a:srgbClr val="FF6300"/>
    <a:srgbClr val="E9255F"/>
    <a:srgbClr val="00B8E7"/>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1" autoAdjust="0"/>
    <p:restoredTop sz="92925" autoAdjust="0"/>
  </p:normalViewPr>
  <p:slideViewPr>
    <p:cSldViewPr snapToGrid="0" snapToObjects="1">
      <p:cViewPr varScale="1">
        <p:scale>
          <a:sx n="107" d="100"/>
          <a:sy n="107" d="100"/>
        </p:scale>
        <p:origin x="176" y="416"/>
      </p:cViewPr>
      <p:guideLst/>
    </p:cSldViewPr>
  </p:slideViewPr>
  <p:outlineViewPr>
    <p:cViewPr>
      <p:scale>
        <a:sx n="33" d="100"/>
        <a:sy n="33" d="100"/>
      </p:scale>
      <p:origin x="0" y="-8"/>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12.2: </a:t>
            </a:r>
            <a:r>
              <a:rPr lang="en-US" sz="1200" kern="1200" dirty="0">
                <a:solidFill>
                  <a:schemeClr val="tx1"/>
                </a:solidFill>
                <a:effectLst/>
                <a:latin typeface="+mn-lt"/>
                <a:ea typeface="+mn-ea"/>
                <a:cs typeface="+mn-cs"/>
              </a:rPr>
              <a:t>Kevin Baugh, M.D. and Barry Feldman, M.D., employees and shareholders of Columbia heart, signed noncompete agreements stating that they were not to practice cardiology within twenty miles of any Columbia Heart office. Both left Columbia Heart and opened a new cardiology practice near one of Columbia Heart’s offices. Baugh and Feldman filed suit that their noncompete agreements were unenforceable. Columbia Heart appealed the judgement in favor of Baugh and Feldman, and a state intermediate appellate court reversed the judgment.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12.5: </a:t>
            </a:r>
            <a:r>
              <a:rPr lang="en-US" sz="1200" kern="1200" dirty="0">
                <a:solidFill>
                  <a:schemeClr val="tx1"/>
                </a:solidFill>
                <a:effectLst/>
                <a:latin typeface="+mn-lt"/>
                <a:ea typeface="+mn-ea"/>
                <a:cs typeface="+mn-cs"/>
              </a:rPr>
              <a:t>Jamil Blackmon suggested Allen Iverson use the nickname “The Answer” as a symbol to the National Basketball League’s declining attendance. Iverson later said he would give Blackmon 25 percent of any sales from using the nickname on merchandising. However, Iverson’s promise was unenforceable since his promise was made in return for past consideration.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238767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discussion should include the application of past consideration and the reasoning why this is unenforceable, along with why the state appellate court reversed the lower court’s finding in the Baugh v. Columbia Heart case.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91278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12.6: </a:t>
            </a:r>
            <a:r>
              <a:rPr lang="en-US" sz="1200" kern="1200" dirty="0">
                <a:solidFill>
                  <a:schemeClr val="tx1"/>
                </a:solidFill>
                <a:effectLst/>
                <a:latin typeface="+mn-lt"/>
                <a:ea typeface="+mn-ea"/>
                <a:cs typeface="+mn-cs"/>
              </a:rPr>
              <a:t>The president of Tuscan Corporation promising to give his employees a 10 percent bonus at the end of the year, is illusory because the statement merely declares that management may or may not do something in the future, and there is no bargained-for-consideration.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12.7: </a:t>
            </a:r>
            <a:r>
              <a:rPr lang="en-US" sz="1200" kern="1200" dirty="0">
                <a:solidFill>
                  <a:schemeClr val="tx1"/>
                </a:solidFill>
                <a:effectLst/>
                <a:latin typeface="+mn-lt"/>
                <a:ea typeface="+mn-ea"/>
                <a:cs typeface="+mn-cs"/>
              </a:rPr>
              <a:t>Abe contracts to hire Chris for one year at $5,000 per month, reserving the right to cancel the contract at any time. However, Abe has not actually agreed to hire Chris, because Abe can cancel without liability before Chris starts performance. Abe has not given up the opportunity of hiring someone else, thus, this contract is illusory.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88433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12.8: </a:t>
            </a:r>
            <a:r>
              <a:rPr lang="en-US" sz="1200" kern="1200" dirty="0">
                <a:solidFill>
                  <a:schemeClr val="tx1"/>
                </a:solidFill>
                <a:effectLst/>
                <a:latin typeface="+mn-lt"/>
                <a:ea typeface="+mn-ea"/>
                <a:cs typeface="+mn-cs"/>
              </a:rPr>
              <a:t>Barbara Kwan signs an installment loan with her banker, and agrees to pay a specified interest rate on borrowed funds. Since both parties know the precise amount of total obligation, it is a liquidated debt.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46752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12.9: </a:t>
            </a:r>
            <a:r>
              <a:rPr lang="en-US" sz="1200" kern="1200" dirty="0">
                <a:solidFill>
                  <a:schemeClr val="tx1"/>
                </a:solidFill>
                <a:effectLst/>
                <a:latin typeface="+mn-lt"/>
                <a:ea typeface="+mn-ea"/>
                <a:cs typeface="+mn-cs"/>
              </a:rPr>
              <a:t>Raoul’s negligence damages Kara’s car, so he offers $3,000 to release him of further liability. Kara agrees and signs the release, but later discovers that her damages cost $4,200. Unfortunately, because both Kara and Raoul agreed to the terms of the release, Kara is limited to the already specified $3,000.</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421148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True</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38666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discussion should include the application of the covenant not to sue, and the reasoning of why Nike’s motion to dismiss its own claims and to dismiss </a:t>
            </a:r>
            <a:r>
              <a:rPr lang="en-US" sz="1200" kern="1200" dirty="0" err="1">
                <a:solidFill>
                  <a:schemeClr val="tx1"/>
                </a:solidFill>
                <a:effectLst/>
                <a:latin typeface="+mn-lt"/>
                <a:ea typeface="+mn-ea"/>
                <a:cs typeface="+mn-cs"/>
              </a:rPr>
              <a:t>Already’s</a:t>
            </a:r>
            <a:r>
              <a:rPr lang="en-US" sz="1200" kern="1200" dirty="0">
                <a:solidFill>
                  <a:schemeClr val="tx1"/>
                </a:solidFill>
                <a:effectLst/>
                <a:latin typeface="+mn-lt"/>
                <a:ea typeface="+mn-ea"/>
                <a:cs typeface="+mn-cs"/>
              </a:rPr>
              <a:t> counterclaim, was granted by the courts.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23013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403082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12.10: </a:t>
            </a:r>
            <a:r>
              <a:rPr lang="en-US" sz="1200" kern="1200" dirty="0">
                <a:solidFill>
                  <a:schemeClr val="tx1"/>
                </a:solidFill>
                <a:effectLst/>
                <a:latin typeface="+mn-lt"/>
                <a:ea typeface="+mn-ea"/>
                <a:cs typeface="+mn-cs"/>
              </a:rPr>
              <a:t>BH 329 NB, LLC offered to buy property from CBRE, Inc., which was accepted. CBRE promised not to market or accept other offers during closing, but did so anyway and received a higher offer. They accepted this higher offer, and notified BH 329 NB that their deal was off. BH 329 NB sued CBRE, but a federal district court dismissed the contract claims, but allowed the promissory estoppel claim to go forward.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1609541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a:t>
            </a:r>
            <a:r>
              <a:rPr lang="en-US" b="0" dirty="0"/>
              <a:t> C</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93376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Scenario Example: </a:t>
            </a:r>
            <a:r>
              <a:rPr lang="en-US" sz="1200" kern="1200" dirty="0">
                <a:solidFill>
                  <a:schemeClr val="tx1"/>
                </a:solidFill>
                <a:effectLst/>
                <a:latin typeface="+mn-lt"/>
                <a:ea typeface="+mn-ea"/>
                <a:cs typeface="+mn-cs"/>
              </a:rPr>
              <a:t>If a relative promises to give you a certain amount of money, at a certain time, but then passes away before she could fulfill the promise, are you still entitled to receive that gift? </a:t>
            </a:r>
          </a:p>
          <a:p>
            <a:r>
              <a:rPr lang="en-US" sz="1200" kern="1200" dirty="0">
                <a:solidFill>
                  <a:schemeClr val="tx1"/>
                </a:solidFill>
                <a:effectLst/>
                <a:latin typeface="+mn-lt"/>
                <a:ea typeface="+mn-ea"/>
                <a:cs typeface="+mn-cs"/>
              </a:rPr>
              <a:t>Have students brainstorm and define consideration, and how it may affect contracts or settlement of claims.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Responses will vary.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882654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welcome to conduct further research on their devices to learn more about promissory estoppel cases.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3244760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Divide students into small groups, and give them the following instructions to analyze and answer this discussion prompt: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through the Hamer v. </a:t>
            </a:r>
            <a:r>
              <a:rPr lang="en-US" sz="1200" kern="1200" dirty="0" err="1">
                <a:solidFill>
                  <a:schemeClr val="tx1"/>
                </a:solidFill>
                <a:effectLst/>
                <a:latin typeface="+mn-lt"/>
                <a:ea typeface="+mn-ea"/>
                <a:cs typeface="+mn-cs"/>
              </a:rPr>
              <a:t>Sidway</a:t>
            </a:r>
            <a:r>
              <a:rPr lang="en-US" sz="1200" kern="1200" dirty="0">
                <a:solidFill>
                  <a:schemeClr val="tx1"/>
                </a:solidFill>
                <a:effectLst/>
                <a:latin typeface="+mn-lt"/>
                <a:ea typeface="+mn-ea"/>
                <a:cs typeface="+mn-cs"/>
              </a:rPr>
              <a:t> case study in 12-1a, and discuss the questions posed on the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Collectively decide on your small group’s answers to the questions, providing examples to support your opinions.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a “report out” person to share your findings with the larger group.</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163720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 students out into small groups and have students discuss the questions posed on the slide. Students could use their smart phones to research contracts they believe contain the elements of consideration and not. The instructor can also provide a relevant example of a contract that contains the elements of consideration.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112265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425431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 </a:t>
            </a:r>
            <a:r>
              <a:rPr lang="en-US" sz="1200" b="0" kern="1200" dirty="0">
                <a:solidFill>
                  <a:schemeClr val="tx1"/>
                </a:solidFill>
                <a:effectLst/>
                <a:latin typeface="+mn-lt"/>
                <a:ea typeface="+mn-ea"/>
                <a:cs typeface="+mn-cs"/>
              </a:rPr>
              <a:t>Something must be of value in the eyes of the law to be legally sufficient. A promise in return for a promise, is normally what consideration in bilateral contracts consist of.</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Landmark in the Law Case: </a:t>
            </a:r>
            <a:r>
              <a:rPr lang="en-US" sz="1200" b="0" kern="1200" dirty="0">
                <a:solidFill>
                  <a:schemeClr val="tx1"/>
                </a:solidFill>
                <a:effectLst/>
                <a:latin typeface="+mn-lt"/>
                <a:ea typeface="+mn-ea"/>
                <a:cs typeface="+mn-cs"/>
              </a:rPr>
              <a:t>Hamer filed suit against </a:t>
            </a:r>
            <a:r>
              <a:rPr lang="en-US" sz="1200" b="0" kern="1200" dirty="0" err="1">
                <a:solidFill>
                  <a:schemeClr val="tx1"/>
                </a:solidFill>
                <a:effectLst/>
                <a:latin typeface="+mn-lt"/>
                <a:ea typeface="+mn-ea"/>
                <a:cs typeface="+mn-cs"/>
              </a:rPr>
              <a:t>Sidway</a:t>
            </a:r>
            <a:r>
              <a:rPr lang="en-US" sz="1200" b="0" kern="1200" dirty="0">
                <a:solidFill>
                  <a:schemeClr val="tx1"/>
                </a:solidFill>
                <a:effectLst/>
                <a:latin typeface="+mn-lt"/>
                <a:ea typeface="+mn-ea"/>
                <a:cs typeface="+mn-cs"/>
              </a:rPr>
              <a:t>, since </a:t>
            </a:r>
            <a:r>
              <a:rPr lang="en-US" sz="1200" b="0" kern="1200" dirty="0" err="1">
                <a:solidFill>
                  <a:schemeClr val="tx1"/>
                </a:solidFill>
                <a:effectLst/>
                <a:latin typeface="+mn-lt"/>
                <a:ea typeface="+mn-ea"/>
                <a:cs typeface="+mn-cs"/>
              </a:rPr>
              <a:t>Sidway</a:t>
            </a:r>
            <a:r>
              <a:rPr lang="en-US" sz="1200" b="0" kern="1200" dirty="0">
                <a:solidFill>
                  <a:schemeClr val="tx1"/>
                </a:solidFill>
                <a:effectLst/>
                <a:latin typeface="+mn-lt"/>
                <a:ea typeface="+mn-ea"/>
                <a:cs typeface="+mn-cs"/>
              </a:rPr>
              <a:t> contended that the contract to pay William Story II’s nephew was invalid, due to insufficient consideration. While a lower court upheld </a:t>
            </a:r>
            <a:r>
              <a:rPr lang="en-US" sz="1200" b="0" kern="1200" dirty="0" err="1">
                <a:solidFill>
                  <a:schemeClr val="tx1"/>
                </a:solidFill>
                <a:effectLst/>
                <a:latin typeface="+mn-lt"/>
                <a:ea typeface="+mn-ea"/>
                <a:cs typeface="+mn-cs"/>
              </a:rPr>
              <a:t>Sidway’s</a:t>
            </a:r>
            <a:r>
              <a:rPr lang="en-US" sz="1200" b="0" kern="1200" dirty="0">
                <a:solidFill>
                  <a:schemeClr val="tx1"/>
                </a:solidFill>
                <a:effectLst/>
                <a:latin typeface="+mn-lt"/>
                <a:ea typeface="+mn-ea"/>
                <a:cs typeface="+mn-cs"/>
              </a:rPr>
              <a:t> position, the New York Court of Appeals reversed it, and ruled in favor of Hamer declaring that the nephew’s actions were legally sufficient.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119232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D</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392044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Case Example 12.1 Cincinnati Reds, LLC v. Testa</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65192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discussion should include the application of the bargained-for exchange consideration, and the reasoning behind why the transfer of promotional items to fans constitutes a tax exempted sale.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57190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12.3: </a:t>
            </a:r>
            <a:r>
              <a:rPr lang="en-US" sz="1200" kern="1200" dirty="0">
                <a:solidFill>
                  <a:schemeClr val="tx1"/>
                </a:solidFill>
                <a:effectLst/>
                <a:latin typeface="+mn-lt"/>
                <a:ea typeface="+mn-ea"/>
                <a:cs typeface="+mn-cs"/>
              </a:rPr>
              <a:t>Spencer buys an iPhone that he later discovers is counterfeit. Since the device is inauthentic, he could claim that there was no valid contract, due to inadequate consideration and fraud.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91680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698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12.4: </a:t>
            </a:r>
            <a:r>
              <a:rPr lang="en-US" sz="1200" kern="1200" dirty="0">
                <a:solidFill>
                  <a:schemeClr val="tx1"/>
                </a:solidFill>
                <a:effectLst/>
                <a:latin typeface="+mn-lt"/>
                <a:ea typeface="+mn-ea"/>
                <a:cs typeface="+mn-cs"/>
              </a:rPr>
              <a:t>Bauman-Bache, Inc. demands $75,000 more on its contract three months after working on a seven-story office building, and threatens to stop working if the additional $75,000 is not paid. Unable to find another contractor, the owner agrees to pay the extra $75,000. This agreement is unenforceable since it is not supported by a legally sufficient consideration, and Bauman-Bache had a preexisting contractual duty to complete the building.</a:t>
            </a:r>
            <a:r>
              <a:rPr lang="en-US" sz="1200" b="1"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415548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10711543"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23299"/>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4106329"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23299"/>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B92A540B-C35D-41E3-9D47-AA81D0EE24E8}"/>
              </a:ext>
            </a:extLst>
          </p:cNvPr>
          <p:cNvSpPr>
            <a:spLocks noGrp="1"/>
          </p:cNvSpPr>
          <p:nvPr>
            <p:ph sz="quarter" idx="18"/>
          </p:nvPr>
        </p:nvSpPr>
        <p:spPr>
          <a:xfrm>
            <a:off x="5405438" y="1560513"/>
            <a:ext cx="4106862" cy="833437"/>
          </a:xfrm>
        </p:spPr>
        <p:txBody>
          <a:bodyPr/>
          <a:lstStyle/>
          <a:p>
            <a:pPr lvl="0"/>
            <a:endParaRPr lang="en-IN" dirty="0"/>
          </a:p>
        </p:txBody>
      </p:sp>
      <p:sp>
        <p:nvSpPr>
          <p:cNvPr id="7" name="Picture Placeholder 6">
            <a:extLst>
              <a:ext uri="{FF2B5EF4-FFF2-40B4-BE49-F238E27FC236}">
                <a16:creationId xmlns:a16="http://schemas.microsoft.com/office/drawing/2014/main" id="{3F749029-D3F1-40F8-94F8-AFFD8DE0562D}"/>
              </a:ext>
            </a:extLst>
          </p:cNvPr>
          <p:cNvSpPr>
            <a:spLocks noGrp="1"/>
          </p:cNvSpPr>
          <p:nvPr>
            <p:ph type="pic" sz="quarter" idx="19"/>
          </p:nvPr>
        </p:nvSpPr>
        <p:spPr>
          <a:xfrm>
            <a:off x="5594350" y="2779713"/>
            <a:ext cx="1631950" cy="914400"/>
          </a:xfrm>
        </p:spPr>
        <p:txBody>
          <a:bodyPr/>
          <a:lstStyle/>
          <a:p>
            <a:endParaRPr lang="en-IN"/>
          </a:p>
        </p:txBody>
      </p:sp>
      <p:sp>
        <p:nvSpPr>
          <p:cNvPr id="9" name="Picture Placeholder 8">
            <a:extLst>
              <a:ext uri="{FF2B5EF4-FFF2-40B4-BE49-F238E27FC236}">
                <a16:creationId xmlns:a16="http://schemas.microsoft.com/office/drawing/2014/main" id="{10633C19-4691-4803-9A04-D061CA62E015}"/>
              </a:ext>
            </a:extLst>
          </p:cNvPr>
          <p:cNvSpPr>
            <a:spLocks noGrp="1"/>
          </p:cNvSpPr>
          <p:nvPr>
            <p:ph type="pic" sz="quarter" idx="20"/>
          </p:nvPr>
        </p:nvSpPr>
        <p:spPr>
          <a:xfrm>
            <a:off x="5872163" y="4159250"/>
            <a:ext cx="1631950" cy="762000"/>
          </a:xfrm>
        </p:spPr>
        <p:txBody>
          <a:bodyPr/>
          <a:lstStyle/>
          <a:p>
            <a:endParaRPr lang="en-IN"/>
          </a:p>
        </p:txBody>
      </p:sp>
      <p:sp>
        <p:nvSpPr>
          <p:cNvPr id="13" name="Table Placeholder 12">
            <a:extLst>
              <a:ext uri="{FF2B5EF4-FFF2-40B4-BE49-F238E27FC236}">
                <a16:creationId xmlns:a16="http://schemas.microsoft.com/office/drawing/2014/main" id="{2CF86C7D-4E28-49AF-B9AB-89CE36751D0E}"/>
              </a:ext>
            </a:extLst>
          </p:cNvPr>
          <p:cNvSpPr>
            <a:spLocks noGrp="1"/>
          </p:cNvSpPr>
          <p:nvPr>
            <p:ph type="tbl" sz="quarter" idx="22"/>
          </p:nvPr>
        </p:nvSpPr>
        <p:spPr>
          <a:xfrm>
            <a:off x="8526463" y="2859088"/>
            <a:ext cx="922337" cy="646112"/>
          </a:xfrm>
        </p:spPr>
        <p:txBody>
          <a:bodyPr/>
          <a:lstStyle/>
          <a:p>
            <a:endParaRPr lang="en-IN"/>
          </a:p>
        </p:txBody>
      </p:sp>
    </p:spTree>
    <p:extLst>
      <p:ext uri="{BB962C8B-B14F-4D97-AF65-F5344CB8AC3E}">
        <p14:creationId xmlns:p14="http://schemas.microsoft.com/office/powerpoint/2010/main" val="30702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0663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24" r:id="rId4"/>
    <p:sldLayoutId id="2147483726" r:id="rId5"/>
    <p:sldLayoutId id="2147483725" r:id="rId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video" Target="../media/media1.mp4"/><Relationship Id="rId7" Type="http://schemas.openxmlformats.org/officeDocument/2006/relationships/package" Target="../embeddings/Microsoft_Word_Document.docx"/><Relationship Id="rId2" Type="http://schemas.microsoft.com/office/2007/relationships/media" Target="../media/media1.mp4"/><Relationship Id="rId1" Type="http://schemas.openxmlformats.org/officeDocument/2006/relationships/vmlDrawing" Target="../drawings/vmlDrawing1.vml"/><Relationship Id="rId6" Type="http://schemas.openxmlformats.org/officeDocument/2006/relationships/image" Target="../media/image32.png"/><Relationship Id="rId5" Type="http://schemas.microsoft.com/office/2017/04/relationships/track" Target="../media/track1.vtt"/><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12</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Consideration</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Agreements That Lack Consideration</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marL="461963" indent="-461963">
              <a:lnSpc>
                <a:spcPct val="100000"/>
              </a:lnSpc>
              <a:spcBef>
                <a:spcPts val="624"/>
              </a:spcBef>
              <a:spcAft>
                <a:spcPts val="1800"/>
              </a:spcAft>
              <a:buFont typeface="Arial" panose="020B0604020202020204" pitchFamily="34" charset="0"/>
              <a:buChar char="•"/>
            </a:pPr>
            <a:r>
              <a:rPr lang="en-US" sz="2800" dirty="0"/>
              <a:t>Preexisting Duty</a:t>
            </a:r>
          </a:p>
          <a:p>
            <a:pPr marL="461963" indent="-461963">
              <a:lnSpc>
                <a:spcPct val="100000"/>
              </a:lnSpc>
              <a:spcBef>
                <a:spcPts val="624"/>
              </a:spcBef>
              <a:spcAft>
                <a:spcPts val="1800"/>
              </a:spcAft>
              <a:buFont typeface="Arial" panose="020B0604020202020204" pitchFamily="34" charset="0"/>
              <a:buChar char="•"/>
            </a:pPr>
            <a:r>
              <a:rPr lang="en-US" sz="2800" dirty="0"/>
              <a:t>Past Consideration</a:t>
            </a:r>
          </a:p>
          <a:p>
            <a:pPr marL="461963" indent="-461963">
              <a:lnSpc>
                <a:spcPct val="100000"/>
              </a:lnSpc>
              <a:spcBef>
                <a:spcPts val="624"/>
              </a:spcBef>
              <a:spcAft>
                <a:spcPts val="1800"/>
              </a:spcAft>
              <a:buFont typeface="Arial" panose="020B0604020202020204" pitchFamily="34" charset="0"/>
              <a:buChar char="•"/>
            </a:pPr>
            <a:r>
              <a:rPr lang="en-US" sz="2800" dirty="0"/>
              <a:t>Illusory Promises</a:t>
            </a:r>
          </a:p>
        </p:txBody>
      </p:sp>
    </p:spTree>
    <p:extLst>
      <p:ext uri="{BB962C8B-B14F-4D97-AF65-F5344CB8AC3E}">
        <p14:creationId xmlns:p14="http://schemas.microsoft.com/office/powerpoint/2010/main" val="310448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4A35-C95A-4B9E-AE0D-BD7BAA7847D2}"/>
              </a:ext>
            </a:extLst>
          </p:cNvPr>
          <p:cNvSpPr>
            <a:spLocks noGrp="1"/>
          </p:cNvSpPr>
          <p:nvPr>
            <p:ph type="title"/>
          </p:nvPr>
        </p:nvSpPr>
        <p:spPr/>
        <p:txBody>
          <a:bodyPr/>
          <a:lstStyle/>
          <a:p>
            <a:r>
              <a:rPr lang="en-US" dirty="0"/>
              <a:t>Preexisting Duty</a:t>
            </a:r>
          </a:p>
        </p:txBody>
      </p:sp>
      <p:sp>
        <p:nvSpPr>
          <p:cNvPr id="3" name="Text Placeholder 2">
            <a:extLst>
              <a:ext uri="{FF2B5EF4-FFF2-40B4-BE49-F238E27FC236}">
                <a16:creationId xmlns:a16="http://schemas.microsoft.com/office/drawing/2014/main" id="{8A6075BA-D734-4A1B-9240-018B18C4C303}"/>
              </a:ext>
            </a:extLst>
          </p:cNvPr>
          <p:cNvSpPr>
            <a:spLocks noGrp="1"/>
          </p:cNvSpPr>
          <p:nvPr>
            <p:ph type="body" sz="quarter" idx="17"/>
          </p:nvPr>
        </p:nvSpPr>
        <p:spPr>
          <a:xfrm>
            <a:off x="743577" y="1382661"/>
            <a:ext cx="5499908" cy="387145"/>
          </a:xfrm>
        </p:spPr>
        <p:txBody>
          <a:bodyPr>
            <a:normAutofit/>
          </a:bodyPr>
          <a:lstStyle/>
          <a:p>
            <a:pPr marL="461963" indent="-461963">
              <a:lnSpc>
                <a:spcPct val="10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Example 12.4 Bauman-Bache, Inc.</a:t>
            </a:r>
          </a:p>
        </p:txBody>
      </p:sp>
      <p:pic>
        <p:nvPicPr>
          <p:cNvPr id="8" name="Picture Placeholder 7">
            <a:extLst>
              <a:ext uri="{FF2B5EF4-FFF2-40B4-BE49-F238E27FC236}">
                <a16:creationId xmlns:a16="http://schemas.microsoft.com/office/drawing/2014/main" id="{4E25A5E9-AF8C-494D-A8D6-8EE016A22CBF}"/>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6174658" y="1119033"/>
            <a:ext cx="914400" cy="914400"/>
          </a:xfrm>
          <a:prstGeom prst="rect">
            <a:avLst/>
          </a:prstGeom>
        </p:spPr>
      </p:pic>
      <p:sp>
        <p:nvSpPr>
          <p:cNvPr id="4" name="Content Placeholder 3">
            <a:extLst>
              <a:ext uri="{FF2B5EF4-FFF2-40B4-BE49-F238E27FC236}">
                <a16:creationId xmlns:a16="http://schemas.microsoft.com/office/drawing/2014/main" id="{5CF0C6EF-EAB1-469C-8EEA-D1BA3391202D}"/>
              </a:ext>
            </a:extLst>
          </p:cNvPr>
          <p:cNvSpPr>
            <a:spLocks noGrp="1"/>
          </p:cNvSpPr>
          <p:nvPr>
            <p:ph sz="quarter" idx="18"/>
          </p:nvPr>
        </p:nvSpPr>
        <p:spPr>
          <a:xfrm>
            <a:off x="649646" y="2400966"/>
            <a:ext cx="10704153" cy="3763860"/>
          </a:xfrm>
        </p:spPr>
        <p:txBody>
          <a:bodyPr/>
          <a:lstStyle/>
          <a:p>
            <a:pPr>
              <a:lnSpc>
                <a:spcPct val="100000"/>
              </a:lnSpc>
              <a:spcBef>
                <a:spcPts val="624"/>
              </a:spcBef>
            </a:pPr>
            <a:r>
              <a:rPr lang="en-US" sz="2400" b="1" dirty="0">
                <a:solidFill>
                  <a:srgbClr val="004A78"/>
                </a:solidFill>
              </a:rPr>
              <a:t>Unforeseen Difficulties</a:t>
            </a:r>
          </a:p>
          <a:p>
            <a:pPr marL="457200" indent="-457200">
              <a:lnSpc>
                <a:spcPct val="100000"/>
              </a:lnSpc>
              <a:spcBef>
                <a:spcPts val="624"/>
              </a:spcBef>
              <a:spcAft>
                <a:spcPts val="18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Courts may allow exception to rule, if extraordinary unforeseen difficulties arise at the time of forming the contract.</a:t>
            </a:r>
          </a:p>
          <a:p>
            <a:pPr>
              <a:lnSpc>
                <a:spcPct val="100000"/>
              </a:lnSpc>
              <a:spcBef>
                <a:spcPts val="624"/>
              </a:spcBef>
            </a:pPr>
            <a:r>
              <a:rPr lang="en-US" sz="2400" b="1" dirty="0">
                <a:solidFill>
                  <a:srgbClr val="004A78"/>
                </a:solidFill>
              </a:rPr>
              <a:t>Rescission and New Contract</a:t>
            </a:r>
          </a:p>
          <a:p>
            <a:pPr marL="457200" indent="-457200">
              <a:lnSpc>
                <a:spcPct val="100000"/>
              </a:lnSpc>
              <a:spcBef>
                <a:spcPts val="624"/>
              </a:spcBef>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Two parties can mutually agree to rescind, cancel, or renew a contract.</a:t>
            </a:r>
          </a:p>
        </p:txBody>
      </p:sp>
    </p:spTree>
    <p:extLst>
      <p:ext uri="{BB962C8B-B14F-4D97-AF65-F5344CB8AC3E}">
        <p14:creationId xmlns:p14="http://schemas.microsoft.com/office/powerpoint/2010/main" val="123716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Past Consideration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8567572" cy="1134397"/>
          </a:xfrm>
        </p:spPr>
        <p:txBody>
          <a:bodyPr>
            <a:normAutofit/>
          </a:bodyPr>
          <a:lstStyle/>
          <a:p>
            <a:pPr marL="342900" lvl="1" indent="-342900">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Past consideration is no consideration</a:t>
            </a:r>
            <a:endParaRPr lang="en-US" sz="2400" b="1" dirty="0">
              <a:solidFill>
                <a:srgbClr val="000000"/>
              </a:solidFill>
              <a:latin typeface="Arial" panose="020B0604020202020204" pitchFamily="34" charset="0"/>
              <a:cs typeface="Arial" panose="020B0604020202020204" pitchFamily="34" charset="0"/>
            </a:endParaRPr>
          </a:p>
          <a:p>
            <a:pPr marL="342900" lvl="1" indent="-342900">
              <a:lnSpc>
                <a:spcPct val="100000"/>
              </a:lnSpc>
              <a:spcBef>
                <a:spcPts val="624"/>
              </a:spcBef>
              <a:spcAft>
                <a:spcPts val="1800"/>
              </a:spcAft>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Case Example 12.2 Baugh v. Columbia Heart Clinic, P.A.</a:t>
            </a:r>
            <a:endParaRPr lang="en-US" sz="2400" dirty="0"/>
          </a:p>
        </p:txBody>
      </p:sp>
      <p:pic>
        <p:nvPicPr>
          <p:cNvPr id="8" name="Picture Placeholder 7">
            <a:extLst>
              <a:ext uri="{FF2B5EF4-FFF2-40B4-BE49-F238E27FC236}">
                <a16:creationId xmlns:a16="http://schemas.microsoft.com/office/drawing/2014/main" id="{4A5A1757-D685-409A-B918-16996980085C}"/>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9391359" y="2121491"/>
            <a:ext cx="914400" cy="9144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43578" y="3087705"/>
            <a:ext cx="5608062" cy="453589"/>
          </a:xfrm>
        </p:spPr>
        <p:txBody>
          <a:bodyPr/>
          <a:lstStyle/>
          <a:p>
            <a:pPr marL="342900" indent="-342900">
              <a:buClr>
                <a:srgbClr val="004A78"/>
              </a:buClr>
              <a:buFont typeface="Arial" panose="020B0604020202020204" pitchFamily="34" charset="0"/>
              <a:buChar char="•"/>
            </a:pPr>
            <a:r>
              <a:rPr lang="en-US" sz="2400" b="1" dirty="0">
                <a:latin typeface="Arial" panose="020B0604020202020204" pitchFamily="34" charset="0"/>
                <a:cs typeface="Arial" panose="020B0604020202020204" pitchFamily="34" charset="0"/>
              </a:rPr>
              <a:t>Case Example 12.5 Jamil Blackmon</a:t>
            </a:r>
            <a:endParaRPr lang="en-US" sz="2400" dirty="0"/>
          </a:p>
        </p:txBody>
      </p:sp>
      <p:pic>
        <p:nvPicPr>
          <p:cNvPr id="9" name="Picture Placeholder 8">
            <a:extLst>
              <a:ext uri="{FF2B5EF4-FFF2-40B4-BE49-F238E27FC236}">
                <a16:creationId xmlns:a16="http://schemas.microsoft.com/office/drawing/2014/main" id="{1F4444B3-4707-4F90-9604-2D584291EEB7}"/>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6399766" y="2857299"/>
            <a:ext cx="914400" cy="914400"/>
          </a:xfrm>
          <a:prstGeom prst="rect">
            <a:avLst/>
          </a:prstGeom>
        </p:spPr>
      </p:pic>
    </p:spTree>
    <p:extLst>
      <p:ext uri="{BB962C8B-B14F-4D97-AF65-F5344CB8AC3E}">
        <p14:creationId xmlns:p14="http://schemas.microsoft.com/office/powerpoint/2010/main" val="44453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672105"/>
          </a:xfrm>
        </p:spPr>
        <p:txBody>
          <a:bodyPr/>
          <a:lstStyle/>
          <a:p>
            <a:r>
              <a:rPr lang="en-US" dirty="0"/>
              <a:t>Baugh v. Columbia Heart Clinic, P.A.</a:t>
            </a:r>
            <a:br>
              <a:rPr lang="en-US" dirty="0"/>
            </a:br>
            <a:r>
              <a:rPr lang="en-US"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800" dirty="0">
                <a:solidFill>
                  <a:srgbClr val="006298"/>
                </a:solidFill>
              </a:rPr>
              <a:t>When a noncompete agreement is entered into after employment has begun, is continued employment sufficient consideration for the agreement?  </a:t>
            </a:r>
          </a:p>
          <a:p>
            <a:pPr marL="342900" indent="-342900" algn="ctr">
              <a:lnSpc>
                <a:spcPct val="100000"/>
              </a:lnSpc>
              <a:buFont typeface="Wingdings" pitchFamily="2" charset="2"/>
              <a:buChar char="q"/>
            </a:pPr>
            <a:r>
              <a:rPr lang="en-US" sz="2800" dirty="0">
                <a:solidFill>
                  <a:srgbClr val="006298"/>
                </a:solidFill>
              </a:rPr>
              <a:t>Yes</a:t>
            </a:r>
          </a:p>
          <a:p>
            <a:pPr marL="342900" indent="-342900" algn="ctr">
              <a:lnSpc>
                <a:spcPct val="100000"/>
              </a:lnSpc>
              <a:spcAft>
                <a:spcPts val="1800"/>
              </a:spcAft>
              <a:buFont typeface="Wingdings" pitchFamily="2" charset="2"/>
              <a:buChar char="q"/>
            </a:pPr>
            <a:r>
              <a:rPr lang="en-US" sz="2800" dirty="0">
                <a:solidFill>
                  <a:srgbClr val="006298"/>
                </a:solidFill>
              </a:rPr>
              <a:t>No</a:t>
            </a:r>
          </a:p>
          <a:p>
            <a:pPr>
              <a:lnSpc>
                <a:spcPct val="100000"/>
              </a:lnSpc>
            </a:pPr>
            <a:r>
              <a:rPr lang="en-US" sz="2800" dirty="0">
                <a:solidFill>
                  <a:srgbClr val="006298"/>
                </a:solidFill>
              </a:rPr>
              <a:t>Explain your reasoning to another person or classmate. </a:t>
            </a:r>
          </a:p>
        </p:txBody>
      </p:sp>
    </p:spTree>
    <p:extLst>
      <p:ext uri="{BB962C8B-B14F-4D97-AF65-F5344CB8AC3E}">
        <p14:creationId xmlns:p14="http://schemas.microsoft.com/office/powerpoint/2010/main" val="387124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Illusory Promises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8567572" cy="1134397"/>
          </a:xfrm>
        </p:spPr>
        <p:txBody>
          <a:bodyPr>
            <a:normAutofit/>
          </a:bodyPr>
          <a:lstStyle/>
          <a:p>
            <a:pPr marL="461963" indent="-461963">
              <a:lnSpc>
                <a:spcPct val="100000"/>
              </a:lnSpc>
              <a:spcBef>
                <a:spcPts val="624"/>
              </a:spcBef>
              <a:spcAft>
                <a:spcPts val="1800"/>
              </a:spcAft>
              <a:buFont typeface="Arial" panose="020B0604020202020204" pitchFamily="34" charset="0"/>
              <a:buChar char="•"/>
            </a:pPr>
            <a:r>
              <a:rPr lang="en-US" sz="2400" dirty="0"/>
              <a:t>Have no consideration and are unenforceable</a:t>
            </a:r>
          </a:p>
          <a:p>
            <a:pPr marL="461963" indent="-461963">
              <a:lnSpc>
                <a:spcPct val="100000"/>
              </a:lnSpc>
              <a:spcBef>
                <a:spcPts val="624"/>
              </a:spcBef>
              <a:spcAft>
                <a:spcPts val="1800"/>
              </a:spcAft>
              <a:buFont typeface="Arial" panose="020B0604020202020204" pitchFamily="34" charset="0"/>
              <a:buChar char="•"/>
            </a:pPr>
            <a:r>
              <a:rPr lang="en-US" sz="2400" b="1" dirty="0"/>
              <a:t>Example 12.6 Tuscan Corporation</a:t>
            </a:r>
            <a:endParaRPr lang="en-US" sz="2800" dirty="0"/>
          </a:p>
        </p:txBody>
      </p:sp>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43578" y="3200251"/>
            <a:ext cx="3120499" cy="453589"/>
          </a:xfrm>
        </p:spPr>
        <p:txBody>
          <a:bodyPr/>
          <a:lstStyle/>
          <a:p>
            <a:pPr marL="461963" indent="-461963">
              <a:buClr>
                <a:srgbClr val="004A78"/>
              </a:buClr>
              <a:buFont typeface="Arial" panose="020B0604020202020204" pitchFamily="34" charset="0"/>
              <a:buChar char="•"/>
            </a:pPr>
            <a:r>
              <a:rPr lang="en-US" sz="2400" b="1" dirty="0">
                <a:latin typeface="Arial" panose="020B0604020202020204" pitchFamily="34" charset="0"/>
                <a:cs typeface="Arial" panose="020B0604020202020204" pitchFamily="34" charset="0"/>
              </a:rPr>
              <a:t>Example 12.7 Abe</a:t>
            </a:r>
          </a:p>
        </p:txBody>
      </p:sp>
      <p:pic>
        <p:nvPicPr>
          <p:cNvPr id="10" name="Picture Placeholder 9">
            <a:extLst>
              <a:ext uri="{FF2B5EF4-FFF2-40B4-BE49-F238E27FC236}">
                <a16:creationId xmlns:a16="http://schemas.microsoft.com/office/drawing/2014/main" id="{BF127761-6CDD-4AC6-97F5-255FBE216A39}"/>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6272776" y="2061011"/>
            <a:ext cx="914400" cy="914400"/>
          </a:xfrm>
          <a:prstGeom prst="rect">
            <a:avLst/>
          </a:prstGeom>
        </p:spPr>
      </p:pic>
      <p:pic>
        <p:nvPicPr>
          <p:cNvPr id="11" name="Picture Placeholder 10">
            <a:extLst>
              <a:ext uri="{FF2B5EF4-FFF2-40B4-BE49-F238E27FC236}">
                <a16:creationId xmlns:a16="http://schemas.microsoft.com/office/drawing/2014/main" id="{9FB87ABA-AB48-4C25-BF77-784EFC224D14}"/>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3854143" y="2990813"/>
            <a:ext cx="914400" cy="914400"/>
          </a:xfrm>
          <a:prstGeom prst="rect">
            <a:avLst/>
          </a:prstGeom>
        </p:spPr>
      </p:pic>
    </p:spTree>
    <p:extLst>
      <p:ext uri="{BB962C8B-B14F-4D97-AF65-F5344CB8AC3E}">
        <p14:creationId xmlns:p14="http://schemas.microsoft.com/office/powerpoint/2010/main" val="331941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672105"/>
          </a:xfrm>
        </p:spPr>
        <p:txBody>
          <a:bodyPr/>
          <a:lstStyle/>
          <a:p>
            <a:r>
              <a:rPr lang="en-US" dirty="0"/>
              <a:t>Settlement of Claims</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marL="461963" indent="-461963">
              <a:lnSpc>
                <a:spcPct val="100000"/>
              </a:lnSpc>
              <a:spcBef>
                <a:spcPts val="624"/>
              </a:spcBef>
              <a:spcAft>
                <a:spcPts val="1800"/>
              </a:spcAft>
              <a:buFont typeface="Arial" panose="020B0604020202020204" pitchFamily="34" charset="0"/>
              <a:buChar char="•"/>
            </a:pPr>
            <a:r>
              <a:rPr lang="en-US" sz="2800" dirty="0"/>
              <a:t>Accord and satisfaction</a:t>
            </a:r>
          </a:p>
          <a:p>
            <a:pPr marL="461963" indent="-461963">
              <a:lnSpc>
                <a:spcPct val="100000"/>
              </a:lnSpc>
              <a:spcBef>
                <a:spcPts val="624"/>
              </a:spcBef>
              <a:spcAft>
                <a:spcPts val="1800"/>
              </a:spcAft>
              <a:buFont typeface="Arial" panose="020B0604020202020204" pitchFamily="34" charset="0"/>
              <a:buChar char="•"/>
            </a:pPr>
            <a:r>
              <a:rPr lang="en-US" sz="2800" dirty="0"/>
              <a:t>Release</a:t>
            </a:r>
          </a:p>
          <a:p>
            <a:pPr marL="461963" indent="-461963">
              <a:lnSpc>
                <a:spcPct val="100000"/>
              </a:lnSpc>
              <a:spcBef>
                <a:spcPts val="624"/>
              </a:spcBef>
              <a:spcAft>
                <a:spcPts val="1800"/>
              </a:spcAft>
              <a:buFont typeface="Arial" panose="020B0604020202020204" pitchFamily="34" charset="0"/>
              <a:buChar char="•"/>
            </a:pPr>
            <a:r>
              <a:rPr lang="en-US" sz="2800" dirty="0"/>
              <a:t>Covenant not to sue</a:t>
            </a:r>
          </a:p>
        </p:txBody>
      </p:sp>
    </p:spTree>
    <p:extLst>
      <p:ext uri="{BB962C8B-B14F-4D97-AF65-F5344CB8AC3E}">
        <p14:creationId xmlns:p14="http://schemas.microsoft.com/office/powerpoint/2010/main" val="138389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Accord and Satisfaction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8567572" cy="1134397"/>
          </a:xfrm>
        </p:spPr>
        <p:txBody>
          <a:bodyPr>
            <a:noAutofit/>
          </a:bodyPr>
          <a:lstStyle/>
          <a:p>
            <a:pPr>
              <a:lnSpc>
                <a:spcPct val="100000"/>
              </a:lnSpc>
              <a:spcBef>
                <a:spcPts val="624"/>
              </a:spcBef>
            </a:pPr>
            <a:r>
              <a:rPr lang="en-US" sz="2400" b="1" dirty="0">
                <a:solidFill>
                  <a:srgbClr val="004A78"/>
                </a:solidFill>
              </a:rPr>
              <a:t>Liquidated Debts</a:t>
            </a:r>
          </a:p>
          <a:p>
            <a:pPr marL="914400" lvl="2" indent="-450850">
              <a:lnSpc>
                <a:spcPct val="100000"/>
              </a:lnSpc>
              <a:spcBef>
                <a:spcPts val="624"/>
              </a:spcBef>
              <a:spcAft>
                <a:spcPts val="1800"/>
              </a:spcAft>
            </a:pPr>
            <a:r>
              <a:rPr lang="en-US" sz="2400" dirty="0">
                <a:solidFill>
                  <a:srgbClr val="000000"/>
                </a:solidFill>
                <a:latin typeface="Arial" panose="020B0604020202020204" pitchFamily="34" charset="0"/>
                <a:cs typeface="Arial" panose="020B0604020202020204" pitchFamily="34" charset="0"/>
              </a:rPr>
              <a:t>Accord and satisfaction cannot take place</a:t>
            </a:r>
          </a:p>
          <a:p>
            <a:pPr marL="914400" lvl="2" indent="-450850">
              <a:lnSpc>
                <a:spcPct val="100000"/>
              </a:lnSpc>
              <a:spcBef>
                <a:spcPts val="624"/>
              </a:spcBef>
            </a:pPr>
            <a:r>
              <a:rPr lang="en-US" sz="2400" b="1" dirty="0">
                <a:solidFill>
                  <a:srgbClr val="000000"/>
                </a:solidFill>
                <a:latin typeface="Arial" panose="020B0604020202020204" pitchFamily="34" charset="0"/>
                <a:cs typeface="Arial" panose="020B0604020202020204" pitchFamily="34" charset="0"/>
              </a:rPr>
              <a:t>Example 12.8 Barbara Kwan</a:t>
            </a:r>
            <a:endParaRPr lang="en-US" sz="2400" dirty="0"/>
          </a:p>
        </p:txBody>
      </p:sp>
      <p:pic>
        <p:nvPicPr>
          <p:cNvPr id="9" name="Picture Placeholder 8">
            <a:extLst>
              <a:ext uri="{FF2B5EF4-FFF2-40B4-BE49-F238E27FC236}">
                <a16:creationId xmlns:a16="http://schemas.microsoft.com/office/drawing/2014/main" id="{481A9E08-BBDB-45E9-8241-4D404CA70C66}"/>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tretch>
            <a:fillRect/>
          </a:stretch>
        </p:blipFill>
        <p:spPr>
          <a:xfrm>
            <a:off x="5914104" y="2514600"/>
            <a:ext cx="914400" cy="9144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33745" y="3555594"/>
            <a:ext cx="10819158" cy="1773490"/>
          </a:xfrm>
        </p:spPr>
        <p:txBody>
          <a:bodyPr/>
          <a:lstStyle/>
          <a:p>
            <a:pPr>
              <a:lnSpc>
                <a:spcPct val="100000"/>
              </a:lnSpc>
            </a:pPr>
            <a:r>
              <a:rPr lang="en-US" sz="2400" b="1" dirty="0">
                <a:solidFill>
                  <a:srgbClr val="004A78"/>
                </a:solidFill>
              </a:rPr>
              <a:t>Unliquidated Debts</a:t>
            </a:r>
          </a:p>
          <a:p>
            <a:pPr marL="914400" indent="-452438">
              <a:lnSpc>
                <a:spcPct val="1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Payments are satisfied with valid consideration</a:t>
            </a:r>
          </a:p>
        </p:txBody>
      </p:sp>
    </p:spTree>
    <p:extLst>
      <p:ext uri="{BB962C8B-B14F-4D97-AF65-F5344CB8AC3E}">
        <p14:creationId xmlns:p14="http://schemas.microsoft.com/office/powerpoint/2010/main" val="135546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Release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8567572" cy="1917294"/>
          </a:xfrm>
        </p:spPr>
        <p:txBody>
          <a:bodyPr>
            <a:noAutofit/>
          </a:bodyPr>
          <a:lstStyle/>
          <a:p>
            <a:pPr marL="461963" indent="-461963">
              <a:lnSpc>
                <a:spcPct val="100000"/>
              </a:lnSpc>
              <a:spcBef>
                <a:spcPts val="624"/>
              </a:spcBef>
              <a:buFont typeface="Arial" panose="020B0604020202020204" pitchFamily="34" charset="0"/>
              <a:buChar char="•"/>
              <a:tabLst>
                <a:tab pos="461963" algn="l"/>
              </a:tabLst>
            </a:pPr>
            <a:r>
              <a:rPr lang="en-US" sz="2400" dirty="0">
                <a:latin typeface="Arial" panose="020B0604020202020204" pitchFamily="34" charset="0"/>
                <a:cs typeface="Arial" panose="020B0604020202020204" pitchFamily="34" charset="0"/>
              </a:rPr>
              <a:t>Is binding when:</a:t>
            </a:r>
          </a:p>
          <a:p>
            <a:pPr marL="914400" lvl="1" indent="-457200">
              <a:lnSpc>
                <a:spcPct val="100000"/>
              </a:lnSpc>
              <a:spcBef>
                <a:spcPts val="624"/>
              </a:spcBef>
              <a:buClr>
                <a:srgbClr val="004A78"/>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Agreement made in good faith</a:t>
            </a:r>
          </a:p>
          <a:p>
            <a:pPr marL="914400" lvl="1" indent="-457200">
              <a:lnSpc>
                <a:spcPct val="100000"/>
              </a:lnSpc>
              <a:spcBef>
                <a:spcPts val="624"/>
              </a:spcBef>
              <a:buClr>
                <a:srgbClr val="004A78"/>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Contract is in signed writing</a:t>
            </a:r>
          </a:p>
          <a:p>
            <a:pPr marL="914400" lvl="1" indent="-457200">
              <a:lnSpc>
                <a:spcPct val="100000"/>
              </a:lnSpc>
              <a:spcBef>
                <a:spcPts val="624"/>
              </a:spcBef>
              <a:buClr>
                <a:srgbClr val="004A78"/>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Consideration accompanies contract</a:t>
            </a:r>
          </a:p>
        </p:txBody>
      </p:sp>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33745" y="3742408"/>
            <a:ext cx="5362255" cy="455967"/>
          </a:xfrm>
        </p:spPr>
        <p:txBody>
          <a:bodyPr/>
          <a:lstStyle/>
          <a:p>
            <a:pPr marL="461963" indent="-461963">
              <a:lnSpc>
                <a:spcPct val="100000"/>
              </a:lnSpc>
              <a:buClr>
                <a:srgbClr val="004A78"/>
              </a:buClr>
              <a:buFont typeface="Arial" panose="020B0604020202020204" pitchFamily="34" charset="0"/>
              <a:buChar char="•"/>
            </a:pPr>
            <a:r>
              <a:rPr lang="en-US" sz="2400" b="1" dirty="0">
                <a:latin typeface="Arial" panose="020B0604020202020204" pitchFamily="34" charset="0"/>
                <a:cs typeface="Arial" panose="020B0604020202020204" pitchFamily="34" charset="0"/>
              </a:rPr>
              <a:t>Case Example 12.9 Kara v. Raoul</a:t>
            </a:r>
            <a:endParaRPr lang="en-US" sz="2400" dirty="0">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B775B792-F955-4263-96AA-75D3E7FB4243}"/>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tretch>
            <a:fillRect/>
          </a:stretch>
        </p:blipFill>
        <p:spPr>
          <a:xfrm>
            <a:off x="6105832" y="3494042"/>
            <a:ext cx="914400" cy="914400"/>
          </a:xfrm>
          <a:prstGeom prst="rect">
            <a:avLst/>
          </a:prstGeom>
        </p:spPr>
      </p:pic>
    </p:spTree>
    <p:extLst>
      <p:ext uri="{BB962C8B-B14F-4D97-AF65-F5344CB8AC3E}">
        <p14:creationId xmlns:p14="http://schemas.microsoft.com/office/powerpoint/2010/main" val="417214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672105"/>
          </a:xfrm>
        </p:spPr>
        <p:txBody>
          <a:bodyPr/>
          <a:lstStyle/>
          <a:p>
            <a:r>
              <a:rPr lang="en-US" dirty="0"/>
              <a:t>Knowledge Check 2</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800" dirty="0">
                <a:solidFill>
                  <a:srgbClr val="006298"/>
                </a:solidFill>
              </a:rPr>
              <a:t>Releases are binding when the contract is signed in writing, consideration accompanies the contract, and the agreement is made in good faith.</a:t>
            </a:r>
          </a:p>
          <a:p>
            <a:pPr marL="3883025" indent="-225425">
              <a:lnSpc>
                <a:spcPct val="100000"/>
              </a:lnSpc>
              <a:buFont typeface="Wingdings" pitchFamily="2" charset="2"/>
              <a:buChar char="q"/>
            </a:pPr>
            <a:r>
              <a:rPr lang="en-US" sz="2800" dirty="0">
                <a:solidFill>
                  <a:srgbClr val="006298"/>
                </a:solidFill>
              </a:rPr>
              <a:t>True</a:t>
            </a:r>
          </a:p>
          <a:p>
            <a:pPr marL="3883025" indent="-225425">
              <a:lnSpc>
                <a:spcPct val="100000"/>
              </a:lnSpc>
              <a:buFont typeface="Wingdings" pitchFamily="2" charset="2"/>
              <a:buChar char="q"/>
            </a:pPr>
            <a:r>
              <a:rPr lang="en-US" sz="2800" dirty="0">
                <a:solidFill>
                  <a:srgbClr val="006298"/>
                </a:solidFill>
              </a:rPr>
              <a:t>False</a:t>
            </a:r>
          </a:p>
        </p:txBody>
      </p:sp>
    </p:spTree>
    <p:extLst>
      <p:ext uri="{BB962C8B-B14F-4D97-AF65-F5344CB8AC3E}">
        <p14:creationId xmlns:p14="http://schemas.microsoft.com/office/powerpoint/2010/main" val="3200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Covenant Not to Sue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769442"/>
          </a:xfrm>
        </p:spPr>
        <p:txBody>
          <a:bodyPr>
            <a:noAutofit/>
          </a:bodyPr>
          <a:lstStyle/>
          <a:p>
            <a:pPr>
              <a:lnSpc>
                <a:spcPct val="100000"/>
              </a:lnSpc>
              <a:spcAft>
                <a:spcPts val="1800"/>
              </a:spcAft>
            </a:pPr>
            <a:r>
              <a:rPr lang="en-US" sz="2400" dirty="0"/>
              <a:t>Substituting a contractual obligation for another type of legal action, based on a valid claim.</a:t>
            </a:r>
          </a:p>
          <a:p>
            <a:pPr algn="ctr">
              <a:lnSpc>
                <a:spcPct val="100000"/>
              </a:lnSpc>
              <a:spcAft>
                <a:spcPts val="1800"/>
              </a:spcAft>
            </a:pPr>
            <a:r>
              <a:rPr lang="en-US" sz="2400" b="1" dirty="0">
                <a:solidFill>
                  <a:srgbClr val="004A78"/>
                </a:solidFill>
                <a:latin typeface="Arial" panose="020B0604020202020204" pitchFamily="34" charset="0"/>
                <a:cs typeface="Arial" panose="020B0604020202020204" pitchFamily="34" charset="0"/>
              </a:rPr>
              <a:t>Case Example 12.3: Already, LLC v. Nike, Inc.</a:t>
            </a:r>
          </a:p>
          <a:p>
            <a:pPr marL="342900" indent="-342900">
              <a:lnSpc>
                <a:spcPct val="100000"/>
              </a:lnSpc>
              <a:spcAft>
                <a:spcPts val="0"/>
              </a:spcAft>
              <a:buFont typeface="Arial" panose="020B0604020202020204" pitchFamily="34" charset="0"/>
              <a:buChar char="•"/>
            </a:pPr>
            <a:r>
              <a:rPr lang="en-US" sz="2400" dirty="0"/>
              <a:t>Nike files a trademark infringement suit against Already.</a:t>
            </a:r>
          </a:p>
          <a:p>
            <a:pPr marL="342900" indent="-342900">
              <a:lnSpc>
                <a:spcPct val="100000"/>
              </a:lnSpc>
              <a:spcAft>
                <a:spcPts val="0"/>
              </a:spcAft>
              <a:buFont typeface="Arial" panose="020B0604020202020204" pitchFamily="34" charset="0"/>
              <a:buChar char="•"/>
            </a:pPr>
            <a:r>
              <a:rPr lang="en-US" sz="2400" dirty="0"/>
              <a:t>Already files a counterclaim, and Nike issues covenant not to sue.</a:t>
            </a:r>
          </a:p>
          <a:p>
            <a:pPr marL="342900" indent="-342900">
              <a:lnSpc>
                <a:spcPct val="100000"/>
              </a:lnSpc>
              <a:spcAft>
                <a:spcPts val="0"/>
              </a:spcAft>
              <a:buFont typeface="Arial" panose="020B0604020202020204" pitchFamily="34" charset="0"/>
              <a:buChar char="•"/>
            </a:pPr>
            <a:r>
              <a:rPr lang="en-US" sz="2400" dirty="0"/>
              <a:t>Nike files motion to dismiss own claims, and </a:t>
            </a:r>
            <a:r>
              <a:rPr lang="en-US" sz="2400" dirty="0" err="1"/>
              <a:t>Already’s</a:t>
            </a:r>
            <a:r>
              <a:rPr lang="en-US" sz="2400" dirty="0"/>
              <a:t> counterclaim.</a:t>
            </a:r>
          </a:p>
          <a:p>
            <a:pPr marL="342900" indent="-342900">
              <a:lnSpc>
                <a:spcPct val="100000"/>
              </a:lnSpc>
              <a:spcAft>
                <a:spcPts val="0"/>
              </a:spcAft>
              <a:buFont typeface="Arial" panose="020B0604020202020204" pitchFamily="34" charset="0"/>
              <a:buChar char="•"/>
            </a:pPr>
            <a:r>
              <a:rPr lang="en-US" sz="2400" dirty="0"/>
              <a:t>Already opposes dismissal, but courts grant Nike’s motion.</a:t>
            </a:r>
          </a:p>
        </p:txBody>
      </p:sp>
      <p:pic>
        <p:nvPicPr>
          <p:cNvPr id="8" name="Picture Placeholder 7">
            <a:extLst>
              <a:ext uri="{FF2B5EF4-FFF2-40B4-BE49-F238E27FC236}">
                <a16:creationId xmlns:a16="http://schemas.microsoft.com/office/drawing/2014/main" id="{E6DD5099-FDC4-415A-9C87-265448B92B3C}"/>
              </a:ext>
              <a:ext uri="{C183D7F6-B498-43B3-948B-1728B52AA6E4}">
                <adec:decorative xmlns:adec="http://schemas.microsoft.com/office/drawing/2017/decorative" val="1"/>
              </a:ext>
            </a:extLst>
          </p:cNvPr>
          <p:cNvPicPr>
            <a:picLocks noGrp="1" noChangeAspect="1"/>
          </p:cNvPicPr>
          <p:nvPr>
            <p:ph type="pic" sz="quarter" idx="20"/>
          </p:nvPr>
        </p:nvPicPr>
        <p:blipFill>
          <a:blip r:embed="rId2">
            <a:extLst>
              <a:ext uri="{96DAC541-7B7A-43D3-8B79-37D633B846F1}">
                <asvg:svgBlip xmlns:asvg="http://schemas.microsoft.com/office/drawing/2016/SVG/main" r:embed="rId3"/>
              </a:ext>
            </a:extLst>
          </a:blip>
          <a:stretch>
            <a:fillRect/>
          </a:stretch>
        </p:blipFill>
        <p:spPr>
          <a:xfrm>
            <a:off x="5638800" y="5407742"/>
            <a:ext cx="914400" cy="914400"/>
          </a:xfrm>
          <a:prstGeom prst="rect">
            <a:avLst/>
          </a:prstGeom>
        </p:spPr>
      </p:pic>
    </p:spTree>
    <p:extLst>
      <p:ext uri="{BB962C8B-B14F-4D97-AF65-F5344CB8AC3E}">
        <p14:creationId xmlns:p14="http://schemas.microsoft.com/office/powerpoint/2010/main" val="224255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Chapter Objectives</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spcBef>
                <a:spcPts val="624"/>
              </a:spcBef>
            </a:pPr>
            <a:r>
              <a:rPr lang="en-US" sz="2600" dirty="0"/>
              <a:t>By the end of this chapter, you should be able to:</a:t>
            </a:r>
          </a:p>
          <a:p>
            <a:pPr marL="457200" indent="-457200">
              <a:lnSpc>
                <a:spcPct val="100000"/>
              </a:lnSpc>
              <a:spcBef>
                <a:spcPts val="624"/>
              </a:spcBef>
              <a:buFont typeface="Arial" panose="020B0604020202020204" pitchFamily="34" charset="0"/>
              <a:buChar char="•"/>
            </a:pPr>
            <a:r>
              <a:rPr lang="en-US" sz="2600" dirty="0"/>
              <a:t>Define consideration.</a:t>
            </a:r>
          </a:p>
          <a:p>
            <a:pPr marL="457200" indent="-457200">
              <a:lnSpc>
                <a:spcPct val="100000"/>
              </a:lnSpc>
              <a:spcBef>
                <a:spcPts val="624"/>
              </a:spcBef>
              <a:buFont typeface="Arial" panose="020B0604020202020204" pitchFamily="34" charset="0"/>
              <a:buChar char="•"/>
            </a:pPr>
            <a:r>
              <a:rPr lang="en-US" sz="2600" dirty="0"/>
              <a:t>Describe the concept of sufficiency of consideration.</a:t>
            </a:r>
          </a:p>
          <a:p>
            <a:pPr marL="457200" indent="-457200">
              <a:lnSpc>
                <a:spcPct val="100000"/>
              </a:lnSpc>
              <a:spcBef>
                <a:spcPts val="624"/>
              </a:spcBef>
              <a:buFont typeface="Arial" panose="020B0604020202020204" pitchFamily="34" charset="0"/>
              <a:buChar char="•"/>
            </a:pPr>
            <a:r>
              <a:rPr lang="en-US" sz="2600" dirty="0"/>
              <a:t>Identify the ideal conditions for achieving accord and satisfaction by use of an instrument.</a:t>
            </a:r>
          </a:p>
          <a:p>
            <a:pPr marL="457200" indent="-457200">
              <a:lnSpc>
                <a:spcPct val="100000"/>
              </a:lnSpc>
              <a:spcBef>
                <a:spcPts val="624"/>
              </a:spcBef>
              <a:buFont typeface="Arial" panose="020B0604020202020204" pitchFamily="34" charset="0"/>
              <a:buChar char="•"/>
            </a:pPr>
            <a:r>
              <a:rPr lang="en-US" sz="2600" dirty="0"/>
              <a:t>Describe the good-faith requirement for contracts.</a:t>
            </a:r>
          </a:p>
          <a:p>
            <a:pPr marL="457200" indent="-457200">
              <a:lnSpc>
                <a:spcPct val="100000"/>
              </a:lnSpc>
              <a:spcBef>
                <a:spcPts val="624"/>
              </a:spcBef>
              <a:buFont typeface="Arial" panose="020B0604020202020204" pitchFamily="34" charset="0"/>
              <a:buChar char="•"/>
            </a:pPr>
            <a:r>
              <a:rPr lang="en-US" sz="2600" dirty="0"/>
              <a:t>Define promissory estoppel.</a:t>
            </a:r>
          </a:p>
        </p:txBody>
      </p:sp>
    </p:spTree>
    <p:extLst>
      <p:ext uri="{BB962C8B-B14F-4D97-AF65-F5344CB8AC3E}">
        <p14:creationId xmlns:p14="http://schemas.microsoft.com/office/powerpoint/2010/main" val="199151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672105"/>
          </a:xfrm>
        </p:spPr>
        <p:txBody>
          <a:bodyPr/>
          <a:lstStyle/>
          <a:p>
            <a:r>
              <a:rPr lang="en-US" dirty="0"/>
              <a:t>Already, LLC v. Nike, Inc.</a:t>
            </a:r>
            <a:br>
              <a:rPr lang="en-US" dirty="0"/>
            </a:br>
            <a:r>
              <a:rPr lang="en-US"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r>
              <a:rPr lang="en-US" sz="2800" dirty="0">
                <a:solidFill>
                  <a:srgbClr val="006298"/>
                </a:solidFill>
              </a:rPr>
              <a:t>Should any party agree to a covenant not to sue?  </a:t>
            </a:r>
          </a:p>
          <a:p>
            <a:pPr marL="342900" indent="-342900" algn="ctr">
              <a:buFont typeface="Wingdings" pitchFamily="2" charset="2"/>
              <a:buChar char="q"/>
            </a:pPr>
            <a:r>
              <a:rPr lang="en-US" sz="2800" dirty="0">
                <a:solidFill>
                  <a:srgbClr val="006298"/>
                </a:solidFill>
              </a:rPr>
              <a:t>Yes</a:t>
            </a:r>
          </a:p>
          <a:p>
            <a:pPr marL="342900" indent="-342900" algn="ctr">
              <a:spcAft>
                <a:spcPts val="1800"/>
              </a:spcAft>
              <a:buFont typeface="Wingdings" pitchFamily="2" charset="2"/>
              <a:buChar char="q"/>
            </a:pPr>
            <a:r>
              <a:rPr lang="en-US" sz="2800" dirty="0">
                <a:solidFill>
                  <a:srgbClr val="006298"/>
                </a:solidFill>
              </a:rPr>
              <a:t>No</a:t>
            </a:r>
          </a:p>
          <a:p>
            <a:r>
              <a:rPr lang="en-US" sz="2800" dirty="0">
                <a:solidFill>
                  <a:srgbClr val="006298"/>
                </a:solidFill>
              </a:rPr>
              <a:t>Explain your reasoning to another person or classmate. </a:t>
            </a:r>
          </a:p>
        </p:txBody>
      </p:sp>
    </p:spTree>
    <p:extLst>
      <p:ext uri="{BB962C8B-B14F-4D97-AF65-F5344CB8AC3E}">
        <p14:creationId xmlns:p14="http://schemas.microsoft.com/office/powerpoint/2010/main" val="29610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672105"/>
          </a:xfrm>
        </p:spPr>
        <p:txBody>
          <a:bodyPr/>
          <a:lstStyle/>
          <a:p>
            <a:r>
              <a:rPr lang="en-US" dirty="0"/>
              <a:t>Promissory Estoppel</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marL="342900" indent="-342900">
              <a:lnSpc>
                <a:spcPct val="100000"/>
              </a:lnSpc>
              <a:spcBef>
                <a:spcPts val="624"/>
              </a:spcBef>
              <a:spcAft>
                <a:spcPts val="1800"/>
              </a:spcAft>
              <a:buFont typeface="Arial" panose="020B0604020202020204" pitchFamily="34" charset="0"/>
              <a:buChar char="•"/>
            </a:pPr>
            <a:r>
              <a:rPr lang="en-US" sz="2800" dirty="0"/>
              <a:t>Requirements to Establish Promissory Estoppel</a:t>
            </a:r>
          </a:p>
          <a:p>
            <a:pPr marL="342900" indent="-342900">
              <a:lnSpc>
                <a:spcPct val="100000"/>
              </a:lnSpc>
              <a:spcBef>
                <a:spcPts val="624"/>
              </a:spcBef>
              <a:spcAft>
                <a:spcPts val="1800"/>
              </a:spcAft>
              <a:buFont typeface="Arial" panose="020B0604020202020204" pitchFamily="34" charset="0"/>
              <a:buChar char="•"/>
            </a:pPr>
            <a:r>
              <a:rPr lang="en-US" sz="2800" dirty="0"/>
              <a:t>Application of Promissory Estoppel</a:t>
            </a:r>
          </a:p>
        </p:txBody>
      </p:sp>
    </p:spTree>
    <p:extLst>
      <p:ext uri="{BB962C8B-B14F-4D97-AF65-F5344CB8AC3E}">
        <p14:creationId xmlns:p14="http://schemas.microsoft.com/office/powerpoint/2010/main" val="128288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Requirements to Establish Promissory Estoppel</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2855042"/>
          </a:xfrm>
        </p:spPr>
        <p:txBody>
          <a:bodyPr>
            <a:noAutofit/>
          </a:bodyPr>
          <a:lstStyle/>
          <a:p>
            <a:pPr marL="457200" indent="-457200">
              <a:lnSpc>
                <a:spcPct val="100000"/>
              </a:lnSpc>
              <a:buFont typeface="+mj-lt"/>
              <a:buAutoNum type="arabicPeriod"/>
            </a:pPr>
            <a:r>
              <a:rPr lang="en-US" sz="2400" dirty="0"/>
              <a:t>Promise must be clear and definite.</a:t>
            </a:r>
          </a:p>
          <a:p>
            <a:pPr marL="457200" indent="-457200">
              <a:lnSpc>
                <a:spcPct val="100000"/>
              </a:lnSpc>
              <a:buFont typeface="+mj-lt"/>
              <a:buAutoNum type="arabicPeriod"/>
            </a:pPr>
            <a:r>
              <a:rPr lang="en-US" sz="2400" dirty="0"/>
              <a:t>Promisor expects </a:t>
            </a:r>
            <a:r>
              <a:rPr lang="en-US" sz="2400" dirty="0" err="1"/>
              <a:t>promisee</a:t>
            </a:r>
            <a:r>
              <a:rPr lang="en-US" sz="2400" dirty="0"/>
              <a:t> to rely on promise.</a:t>
            </a:r>
          </a:p>
          <a:p>
            <a:pPr marL="457200" indent="-457200">
              <a:lnSpc>
                <a:spcPct val="100000"/>
              </a:lnSpc>
              <a:buFont typeface="+mj-lt"/>
              <a:buAutoNum type="arabicPeriod"/>
            </a:pPr>
            <a:r>
              <a:rPr lang="en-US" sz="2400" dirty="0" err="1"/>
              <a:t>Promisee</a:t>
            </a:r>
            <a:r>
              <a:rPr lang="en-US" sz="2400" dirty="0"/>
              <a:t> reasonably relies on promise by acting, or refraining from some act.</a:t>
            </a:r>
          </a:p>
          <a:p>
            <a:pPr marL="457200" indent="-457200">
              <a:lnSpc>
                <a:spcPct val="100000"/>
              </a:lnSpc>
              <a:buFont typeface="+mj-lt"/>
              <a:buAutoNum type="arabicPeriod"/>
            </a:pPr>
            <a:r>
              <a:rPr lang="en-US" sz="2400" dirty="0" err="1"/>
              <a:t>Promisee’s</a:t>
            </a:r>
            <a:r>
              <a:rPr lang="en-US" sz="2400" dirty="0"/>
              <a:t> definite reliance resulted in a substantial detriment.</a:t>
            </a:r>
          </a:p>
          <a:p>
            <a:pPr marL="457200" indent="-457200">
              <a:lnSpc>
                <a:spcPct val="100000"/>
              </a:lnSpc>
              <a:buFont typeface="+mj-lt"/>
              <a:buAutoNum type="arabicPeriod"/>
            </a:pPr>
            <a:r>
              <a:rPr lang="en-US" sz="2400" dirty="0"/>
              <a:t>To avoid injustice, enforcement of promise is necessary.</a:t>
            </a:r>
          </a:p>
        </p:txBody>
      </p:sp>
      <p:pic>
        <p:nvPicPr>
          <p:cNvPr id="6" name="Picture Placeholder 5">
            <a:extLst>
              <a:ext uri="{FF2B5EF4-FFF2-40B4-BE49-F238E27FC236}">
                <a16:creationId xmlns:a16="http://schemas.microsoft.com/office/drawing/2014/main" id="{A67594D3-82B2-4796-B810-5EEEDB988081}"/>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tretch>
            <a:fillRect/>
          </a:stretch>
        </p:blipFill>
        <p:spPr>
          <a:xfrm>
            <a:off x="5550310" y="4674010"/>
            <a:ext cx="914400" cy="914400"/>
          </a:xfrm>
          <a:prstGeom prst="rect">
            <a:avLst/>
          </a:prstGeom>
        </p:spPr>
      </p:pic>
    </p:spTree>
    <p:extLst>
      <p:ext uri="{BB962C8B-B14F-4D97-AF65-F5344CB8AC3E}">
        <p14:creationId xmlns:p14="http://schemas.microsoft.com/office/powerpoint/2010/main" val="192905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Application of Promissory Estoppel</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950110"/>
          </a:xfrm>
        </p:spPr>
        <p:txBody>
          <a:bodyPr>
            <a:noAutofit/>
          </a:bodyPr>
          <a:lstStyle/>
          <a:p>
            <a:pPr marL="461963" indent="-461963">
              <a:lnSpc>
                <a:spcPct val="100000"/>
              </a:lnSpc>
              <a:spcBef>
                <a:spcPts val="624"/>
              </a:spcBef>
              <a:buFont typeface="Arial" panose="020B0604020202020204" pitchFamily="34" charset="0"/>
              <a:buChar char="•"/>
            </a:pPr>
            <a:r>
              <a:rPr lang="en-US" sz="2400" dirty="0"/>
              <a:t>Can be applied to situations involving: </a:t>
            </a:r>
          </a:p>
          <a:p>
            <a:pPr marL="914400" lvl="1" indent="-452438">
              <a:lnSpc>
                <a:spcPct val="100000"/>
              </a:lnSpc>
              <a:spcBef>
                <a:spcPts val="624"/>
              </a:spcBef>
              <a:buClr>
                <a:srgbClr val="004A78"/>
              </a:buClr>
              <a:buFont typeface="Calibri" panose="020F0502020204030204" pitchFamily="34" charset="0"/>
              <a:buChar char="–"/>
            </a:pPr>
            <a:r>
              <a:rPr lang="en-US" sz="2200" dirty="0">
                <a:solidFill>
                  <a:srgbClr val="000000"/>
                </a:solidFill>
              </a:rPr>
              <a:t>Gifts</a:t>
            </a:r>
          </a:p>
          <a:p>
            <a:pPr marL="914400" lvl="1" indent="-452438">
              <a:lnSpc>
                <a:spcPct val="100000"/>
              </a:lnSpc>
              <a:spcBef>
                <a:spcPts val="624"/>
              </a:spcBef>
              <a:buClr>
                <a:srgbClr val="004A78"/>
              </a:buClr>
              <a:buFont typeface="Calibri" panose="020F0502020204030204" pitchFamily="34" charset="0"/>
              <a:buChar char="–"/>
            </a:pPr>
            <a:r>
              <a:rPr lang="en-US" sz="2200" dirty="0">
                <a:solidFill>
                  <a:srgbClr val="000000"/>
                </a:solidFill>
              </a:rPr>
              <a:t>Donations</a:t>
            </a:r>
          </a:p>
          <a:p>
            <a:pPr marL="914400" lvl="1" indent="-452438">
              <a:lnSpc>
                <a:spcPct val="100000"/>
              </a:lnSpc>
              <a:spcBef>
                <a:spcPts val="624"/>
              </a:spcBef>
              <a:buClr>
                <a:srgbClr val="004A78"/>
              </a:buClr>
              <a:buFont typeface="Calibri" panose="020F0502020204030204" pitchFamily="34" charset="0"/>
              <a:buChar char="–"/>
            </a:pPr>
            <a:r>
              <a:rPr lang="en-US" sz="2200" dirty="0">
                <a:solidFill>
                  <a:srgbClr val="000000"/>
                </a:solidFill>
              </a:rPr>
              <a:t>Business transactions</a:t>
            </a:r>
          </a:p>
          <a:p>
            <a:pPr marL="914400" lvl="1" indent="-452438">
              <a:lnSpc>
                <a:spcPct val="100000"/>
              </a:lnSpc>
              <a:spcBef>
                <a:spcPts val="624"/>
              </a:spcBef>
              <a:buClr>
                <a:srgbClr val="004A78"/>
              </a:buClr>
              <a:buFont typeface="Calibri" panose="020F0502020204030204" pitchFamily="34" charset="0"/>
              <a:buChar char="–"/>
            </a:pPr>
            <a:r>
              <a:rPr lang="en-US" sz="2200" dirty="0">
                <a:solidFill>
                  <a:srgbClr val="000000"/>
                </a:solidFill>
              </a:rPr>
              <a:t>Employment relationships</a:t>
            </a:r>
          </a:p>
          <a:p>
            <a:pPr marL="914400" lvl="1" indent="-452438">
              <a:lnSpc>
                <a:spcPct val="100000"/>
              </a:lnSpc>
              <a:spcBef>
                <a:spcPts val="624"/>
              </a:spcBef>
              <a:spcAft>
                <a:spcPts val="1800"/>
              </a:spcAft>
              <a:buClr>
                <a:srgbClr val="004A78"/>
              </a:buClr>
              <a:buFont typeface="Calibri" panose="020F0502020204030204" pitchFamily="34" charset="0"/>
              <a:buChar char="–"/>
            </a:pPr>
            <a:r>
              <a:rPr lang="en-US" sz="2200" dirty="0">
                <a:solidFill>
                  <a:srgbClr val="000000"/>
                </a:solidFill>
              </a:rPr>
              <a:t>Family member disputes</a:t>
            </a:r>
          </a:p>
          <a:p>
            <a:pPr marL="461963" indent="-461963">
              <a:lnSpc>
                <a:spcPct val="100000"/>
              </a:lnSpc>
              <a:spcBef>
                <a:spcPts val="624"/>
              </a:spcBef>
              <a:buFont typeface="Arial" panose="020B0604020202020204" pitchFamily="34" charset="0"/>
              <a:buChar char="•"/>
            </a:pPr>
            <a:r>
              <a:rPr lang="en-US" sz="2400" b="1" dirty="0"/>
              <a:t>Case Example 12.10 BH 329 NB, LLC v. CBRE, Inc.</a:t>
            </a:r>
            <a:endParaRPr lang="en-US" sz="2400" dirty="0"/>
          </a:p>
        </p:txBody>
      </p:sp>
      <p:pic>
        <p:nvPicPr>
          <p:cNvPr id="7" name="Picture Placeholder 6">
            <a:extLst>
              <a:ext uri="{FF2B5EF4-FFF2-40B4-BE49-F238E27FC236}">
                <a16:creationId xmlns:a16="http://schemas.microsoft.com/office/drawing/2014/main" id="{C29EDFF6-F0C9-40D2-A6A9-09B6EB7C134F}"/>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tretch>
            <a:fillRect/>
          </a:stretch>
        </p:blipFill>
        <p:spPr>
          <a:xfrm>
            <a:off x="8605531" y="4072842"/>
            <a:ext cx="914400" cy="914400"/>
          </a:xfrm>
          <a:prstGeom prst="rect">
            <a:avLst/>
          </a:prstGeom>
        </p:spPr>
      </p:pic>
    </p:spTree>
    <p:extLst>
      <p:ext uri="{BB962C8B-B14F-4D97-AF65-F5344CB8AC3E}">
        <p14:creationId xmlns:p14="http://schemas.microsoft.com/office/powerpoint/2010/main" val="264279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Promissory Estoppel</a:t>
            </a:r>
          </a:p>
        </p:txBody>
      </p:sp>
      <p:pic>
        <p:nvPicPr>
          <p:cNvPr id="7" name="Promissory estoppel" descr="Knowledge Check Video: Promissory Estoppel">
            <a:hlinkClick r:id="" action="ppaction://media"/>
            <a:extLst>
              <a:ext uri="{FF2B5EF4-FFF2-40B4-BE49-F238E27FC236}">
                <a16:creationId xmlns:a16="http://schemas.microsoft.com/office/drawing/2014/main" id="{E016DE28-8412-4D34-905C-299C81D0B5AB}"/>
              </a:ext>
            </a:extLst>
          </p:cNvPr>
          <p:cNvPicPr>
            <a:picLocks noGrp="1" noChangeAspect="1"/>
          </p:cNvPicPr>
          <p:nvPr>
            <p:ph type="pic" sz="quarter" idx="20"/>
            <a:videoFile r:link="rId3"/>
            <p:extLst>
              <p:ext uri="{DAA4B4D4-6D71-4841-9C94-3DE7FCFB9230}">
                <p14:media xmlns:p14="http://schemas.microsoft.com/office/powerpoint/2010/main" r:embed="rId2">
                  <p14:extLst>
                    <p:ext uri="{3AFAAA56-56D3-431D-BCD4-E75A35582382}">
                      <p173:tracksInfo xmlns:p173="http://schemas.microsoft.com/office/powerpoint/2017/3/main" displayLoc="media">
                        <p173:trackLst>
                          <p173:track id="{9E5C68AB-4694-4AD5-BE09-66A26DFEC613}" label="promissory_estoppel" lang="" r:embed="rId5"/>
                        </p173:trackLst>
                      </p173:tracksInfo>
                    </p:ext>
                  </p14:extLst>
                </p14:media>
              </p:ext>
            </p:extLst>
          </p:nvPr>
        </p:nvPicPr>
        <p:blipFill>
          <a:blip r:embed="rId6"/>
          <a:stretch>
            <a:fillRect/>
          </a:stretch>
        </p:blipFill>
        <p:spPr>
          <a:xfrm>
            <a:off x="3233091" y="1465525"/>
            <a:ext cx="5725818" cy="4294364"/>
          </a:xfrm>
          <a:prstGeom prst="rect">
            <a:avLst/>
          </a:prstGeom>
        </p:spPr>
      </p:pic>
      <p:graphicFrame>
        <p:nvGraphicFramePr>
          <p:cNvPr id="6" name="Object 5" descr="Promissory Estoppel transcripts">
            <a:extLst>
              <a:ext uri="{FF2B5EF4-FFF2-40B4-BE49-F238E27FC236}">
                <a16:creationId xmlns:a16="http://schemas.microsoft.com/office/drawing/2014/main" id="{6E954611-2392-49A2-9924-7D1088C3E840}"/>
              </a:ext>
            </a:extLst>
          </p:cNvPr>
          <p:cNvGraphicFramePr>
            <a:graphicFrameLocks noChangeAspect="1"/>
          </p:cNvGraphicFramePr>
          <p:nvPr>
            <p:extLst>
              <p:ext uri="{D42A27DB-BD31-4B8C-83A1-F6EECF244321}">
                <p14:modId xmlns:p14="http://schemas.microsoft.com/office/powerpoint/2010/main" val="1946753378"/>
              </p:ext>
            </p:extLst>
          </p:nvPr>
        </p:nvGraphicFramePr>
        <p:xfrm>
          <a:off x="9286461" y="2655887"/>
          <a:ext cx="914400" cy="771525"/>
        </p:xfrm>
        <a:graphic>
          <a:graphicData uri="http://schemas.openxmlformats.org/presentationml/2006/ole">
            <mc:AlternateContent xmlns:mc="http://schemas.openxmlformats.org/markup-compatibility/2006">
              <mc:Choice xmlns:v="urn:schemas-microsoft-com:vml" Requires="v">
                <p:oleObj spid="_x0000_s1025" name="Document" showAsIcon="1" r:id="rId7" imgW="914545" imgH="771380" progId="Word.Document.12">
                  <p:embed/>
                </p:oleObj>
              </mc:Choice>
              <mc:Fallback>
                <p:oleObj name="Document" showAsIcon="1" r:id="rId7" imgW="914545" imgH="771380" progId="Word.Document.12">
                  <p:embed/>
                  <p:pic>
                    <p:nvPicPr>
                      <p:cNvPr id="0" name=""/>
                      <p:cNvPicPr/>
                      <p:nvPr/>
                    </p:nvPicPr>
                    <p:blipFill>
                      <a:blip r:embed="rId8"/>
                      <a:stretch>
                        <a:fillRect/>
                      </a:stretch>
                    </p:blipFill>
                    <p:spPr>
                      <a:xfrm>
                        <a:off x="9286461" y="265588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95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Question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2855042"/>
          </a:xfrm>
        </p:spPr>
        <p:txBody>
          <a:bodyPr>
            <a:noAutofit/>
          </a:bodyPr>
          <a:lstStyle/>
          <a:p>
            <a:pPr>
              <a:lnSpc>
                <a:spcPct val="100000"/>
              </a:lnSpc>
              <a:spcBef>
                <a:spcPts val="624"/>
              </a:spcBef>
              <a:spcAft>
                <a:spcPts val="1800"/>
              </a:spcAft>
            </a:pPr>
            <a:r>
              <a:rPr lang="en-US" sz="2600" dirty="0">
                <a:solidFill>
                  <a:srgbClr val="006298"/>
                </a:solidFill>
                <a:latin typeface="Arial" panose="020B0604020202020204" pitchFamily="34" charset="0"/>
                <a:cs typeface="Arial" panose="020B0604020202020204" pitchFamily="34" charset="0"/>
              </a:rPr>
              <a:t>Which of the following is true about a promissory estoppel?</a:t>
            </a:r>
          </a:p>
          <a:p>
            <a:pPr marL="461963" lvl="4" indent="-461963">
              <a:lnSpc>
                <a:spcPct val="100000"/>
              </a:lnSpc>
              <a:spcBef>
                <a:spcPts val="624"/>
              </a:spcBef>
              <a:spcAft>
                <a:spcPts val="0"/>
              </a:spcAft>
              <a:buFont typeface="+mj-lt"/>
              <a:buAutoNum type="alphaUcPeriod"/>
            </a:pPr>
            <a:r>
              <a:rPr lang="en-US" sz="2600" dirty="0">
                <a:solidFill>
                  <a:srgbClr val="006298"/>
                </a:solidFill>
                <a:latin typeface="Arial" panose="020B0604020202020204" pitchFamily="34" charset="0"/>
                <a:cs typeface="Arial" panose="020B0604020202020204" pitchFamily="34" charset="0"/>
              </a:rPr>
              <a:t>The promise does not have to be enforced</a:t>
            </a:r>
          </a:p>
          <a:p>
            <a:pPr marL="461963" lvl="4" indent="-461963">
              <a:lnSpc>
                <a:spcPct val="100000"/>
              </a:lnSpc>
              <a:spcBef>
                <a:spcPts val="624"/>
              </a:spcBef>
              <a:spcAft>
                <a:spcPts val="0"/>
              </a:spcAft>
              <a:buFont typeface="+mj-lt"/>
              <a:buAutoNum type="alphaUcPeriod"/>
            </a:pPr>
            <a:r>
              <a:rPr lang="en-US" sz="2600" dirty="0">
                <a:solidFill>
                  <a:srgbClr val="006298"/>
                </a:solidFill>
                <a:latin typeface="Arial" panose="020B0604020202020204" pitchFamily="34" charset="0"/>
                <a:cs typeface="Arial" panose="020B0604020202020204" pitchFamily="34" charset="0"/>
              </a:rPr>
              <a:t>There is consideration in the claim</a:t>
            </a:r>
          </a:p>
          <a:p>
            <a:pPr marL="461963" lvl="4" indent="-461963">
              <a:lnSpc>
                <a:spcPct val="100000"/>
              </a:lnSpc>
              <a:spcBef>
                <a:spcPts val="624"/>
              </a:spcBef>
              <a:spcAft>
                <a:spcPts val="0"/>
              </a:spcAft>
              <a:buFont typeface="+mj-lt"/>
              <a:buAutoNum type="alphaUcPeriod"/>
            </a:pPr>
            <a:r>
              <a:rPr lang="en-US" sz="2600" dirty="0">
                <a:solidFill>
                  <a:srgbClr val="006298"/>
                </a:solidFill>
                <a:latin typeface="Arial" panose="020B0604020202020204" pitchFamily="34" charset="0"/>
                <a:cs typeface="Arial" panose="020B0604020202020204" pitchFamily="34" charset="0"/>
              </a:rPr>
              <a:t>Defendant cannot claim promise never existed</a:t>
            </a:r>
          </a:p>
          <a:p>
            <a:pPr marL="461963" lvl="4" indent="-461963">
              <a:lnSpc>
                <a:spcPct val="100000"/>
              </a:lnSpc>
              <a:spcBef>
                <a:spcPts val="624"/>
              </a:spcBef>
              <a:spcAft>
                <a:spcPts val="0"/>
              </a:spcAft>
              <a:buFont typeface="+mj-lt"/>
              <a:buAutoNum type="alphaUcPeriod"/>
            </a:pPr>
            <a:r>
              <a:rPr lang="en-US" sz="2600" dirty="0">
                <a:solidFill>
                  <a:srgbClr val="006298"/>
                </a:solidFill>
                <a:latin typeface="Arial" panose="020B0604020202020204" pitchFamily="34" charset="0"/>
                <a:cs typeface="Arial" panose="020B0604020202020204" pitchFamily="34" charset="0"/>
              </a:rPr>
              <a:t>None of the above</a:t>
            </a:r>
          </a:p>
        </p:txBody>
      </p:sp>
    </p:spTree>
    <p:extLst>
      <p:ext uri="{BB962C8B-B14F-4D97-AF65-F5344CB8AC3E}">
        <p14:creationId xmlns:p14="http://schemas.microsoft.com/office/powerpoint/2010/main" val="224167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Video Debrief: Promissory Estoppel</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2855042"/>
          </a:xfrm>
        </p:spPr>
        <p:txBody>
          <a:bodyPr>
            <a:noAutofit/>
          </a:bodyPr>
          <a:lstStyle/>
          <a:p>
            <a:pPr>
              <a:lnSpc>
                <a:spcPct val="100000"/>
              </a:lnSpc>
              <a:spcBef>
                <a:spcPts val="624"/>
              </a:spcBef>
              <a:spcAft>
                <a:spcPts val="1800"/>
              </a:spcAft>
            </a:pPr>
            <a:r>
              <a:rPr lang="en-US" sz="2600" dirty="0">
                <a:solidFill>
                  <a:srgbClr val="006298"/>
                </a:solidFill>
              </a:rPr>
              <a:t>Do you think it’s fair that a man continues to pay child support for a child he later discovers isn’t biologically his?</a:t>
            </a:r>
          </a:p>
          <a:p>
            <a:pPr>
              <a:lnSpc>
                <a:spcPct val="100000"/>
              </a:lnSpc>
              <a:spcBef>
                <a:spcPts val="624"/>
              </a:spcBef>
              <a:spcAft>
                <a:spcPts val="1800"/>
              </a:spcAft>
            </a:pPr>
            <a:r>
              <a:rPr lang="en-US" sz="2600" dirty="0">
                <a:solidFill>
                  <a:srgbClr val="006298"/>
                </a:solidFill>
              </a:rPr>
              <a:t>Discuss your opinions regarding this scenario applying the doctrine of promissory estoppel.</a:t>
            </a:r>
          </a:p>
        </p:txBody>
      </p:sp>
    </p:spTree>
    <p:extLst>
      <p:ext uri="{BB962C8B-B14F-4D97-AF65-F5344CB8AC3E}">
        <p14:creationId xmlns:p14="http://schemas.microsoft.com/office/powerpoint/2010/main" val="346294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950110"/>
          </a:xfrm>
        </p:spPr>
        <p:txBody>
          <a:bodyPr>
            <a:noAutofit/>
          </a:bodyPr>
          <a:lstStyle/>
          <a:p>
            <a:pPr>
              <a:lnSpc>
                <a:spcPct val="100000"/>
              </a:lnSpc>
              <a:spcBef>
                <a:spcPts val="624"/>
              </a:spcBef>
              <a:spcAft>
                <a:spcPts val="1800"/>
              </a:spcAft>
            </a:pPr>
            <a:r>
              <a:rPr lang="en-US" sz="2600" dirty="0"/>
              <a:t>Review the Hamer v. </a:t>
            </a:r>
            <a:r>
              <a:rPr lang="en-US" sz="2600" dirty="0" err="1"/>
              <a:t>Sidway</a:t>
            </a:r>
            <a:r>
              <a:rPr lang="en-US" sz="2600" dirty="0"/>
              <a:t> (1891) case described in the </a:t>
            </a:r>
            <a:r>
              <a:rPr lang="en-US" sz="2600" dirty="0">
                <a:solidFill>
                  <a:srgbClr val="004A78"/>
                </a:solidFill>
              </a:rPr>
              <a:t>Landmark in the Law </a:t>
            </a:r>
            <a:r>
              <a:rPr lang="en-US" sz="2600" dirty="0"/>
              <a:t>feature.</a:t>
            </a:r>
          </a:p>
          <a:p>
            <a:pPr marL="514350" indent="-514350">
              <a:lnSpc>
                <a:spcPct val="100000"/>
              </a:lnSpc>
              <a:spcBef>
                <a:spcPts val="624"/>
              </a:spcBef>
              <a:buAutoNum type="arabicPeriod"/>
            </a:pPr>
            <a:r>
              <a:rPr lang="en-US" sz="2600" dirty="0"/>
              <a:t>Why do you think </a:t>
            </a:r>
            <a:r>
              <a:rPr lang="en-US" sz="2600" dirty="0" err="1"/>
              <a:t>Sidway</a:t>
            </a:r>
            <a:r>
              <a:rPr lang="en-US" sz="2600" dirty="0"/>
              <a:t> contended that the contract to pay William Story II’s nephew was invalid due to insufficient consideration? </a:t>
            </a:r>
          </a:p>
          <a:p>
            <a:pPr marL="514350" indent="-514350">
              <a:lnSpc>
                <a:spcPct val="100000"/>
              </a:lnSpc>
              <a:spcBef>
                <a:spcPts val="624"/>
              </a:spcBef>
              <a:buAutoNum type="arabicPeriod"/>
            </a:pPr>
            <a:r>
              <a:rPr lang="en-US" sz="2600" dirty="0"/>
              <a:t>How can the principles enunciated by the courts in this case be applied to online contracts?</a:t>
            </a:r>
          </a:p>
        </p:txBody>
      </p:sp>
      <p:pic>
        <p:nvPicPr>
          <p:cNvPr id="6" name="Picture Placeholder 5" descr="Meeting">
            <a:extLst>
              <a:ext uri="{FF2B5EF4-FFF2-40B4-BE49-F238E27FC236}">
                <a16:creationId xmlns:a16="http://schemas.microsoft.com/office/drawing/2014/main" id="{27507245-0FB3-422C-97E5-540687AB8343}"/>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tretch>
            <a:fillRect/>
          </a:stretch>
        </p:blipFill>
        <p:spPr>
          <a:xfrm>
            <a:off x="5638800" y="4603784"/>
            <a:ext cx="914400" cy="914400"/>
          </a:xfrm>
          <a:prstGeom prst="rect">
            <a:avLst/>
          </a:prstGeom>
        </p:spPr>
      </p:pic>
    </p:spTree>
    <p:extLst>
      <p:ext uri="{BB962C8B-B14F-4D97-AF65-F5344CB8AC3E}">
        <p14:creationId xmlns:p14="http://schemas.microsoft.com/office/powerpoint/2010/main" val="57494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Group Breakout: Consideration Contracts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398706"/>
          </a:xfrm>
        </p:spPr>
        <p:txBody>
          <a:bodyPr>
            <a:noAutofit/>
          </a:bodyPr>
          <a:lstStyle/>
          <a:p>
            <a:pPr>
              <a:lnSpc>
                <a:spcPct val="100000"/>
              </a:lnSpc>
              <a:spcBef>
                <a:spcPts val="624"/>
              </a:spcBef>
            </a:pPr>
            <a:r>
              <a:rPr lang="en-US" sz="2600" dirty="0"/>
              <a:t>Under common law, a primary basis for the enforcement of promises is consideration. </a:t>
            </a:r>
          </a:p>
          <a:p>
            <a:pPr marL="461963" indent="-461963">
              <a:lnSpc>
                <a:spcPct val="100000"/>
              </a:lnSpc>
              <a:spcBef>
                <a:spcPts val="624"/>
              </a:spcBef>
              <a:buFont typeface="+mj-lt"/>
              <a:buAutoNum type="arabicPeriod"/>
            </a:pPr>
            <a:r>
              <a:rPr lang="en-US" sz="2600" dirty="0"/>
              <a:t>Beyond the cases discussed in this chapter, name some contracts that contain the elements of consideration.</a:t>
            </a:r>
          </a:p>
          <a:p>
            <a:pPr marL="461963" indent="-461963">
              <a:lnSpc>
                <a:spcPct val="100000"/>
              </a:lnSpc>
              <a:spcBef>
                <a:spcPts val="624"/>
              </a:spcBef>
              <a:buFont typeface="+mj-lt"/>
              <a:buAutoNum type="arabicPeriod"/>
            </a:pPr>
            <a:r>
              <a:rPr lang="en-US" sz="2600" dirty="0"/>
              <a:t>Also, name some contracts that did not contain the elements of consideration.</a:t>
            </a:r>
          </a:p>
          <a:p>
            <a:pPr marL="461963" indent="-461963">
              <a:lnSpc>
                <a:spcPct val="100000"/>
              </a:lnSpc>
              <a:spcBef>
                <a:spcPts val="624"/>
              </a:spcBef>
              <a:buFont typeface="+mj-lt"/>
              <a:buAutoNum type="arabicPeriod"/>
            </a:pPr>
            <a:r>
              <a:rPr lang="en-US" sz="2600" dirty="0"/>
              <a:t>Provide at least two examples for each question. </a:t>
            </a:r>
          </a:p>
        </p:txBody>
      </p:sp>
    </p:spTree>
    <p:extLst>
      <p:ext uri="{BB962C8B-B14F-4D97-AF65-F5344CB8AC3E}">
        <p14:creationId xmlns:p14="http://schemas.microsoft.com/office/powerpoint/2010/main" val="1935911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Self-Assessment</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398706"/>
          </a:xfrm>
        </p:spPr>
        <p:txBody>
          <a:bodyPr>
            <a:noAutofit/>
          </a:bodyPr>
          <a:lstStyle/>
          <a:p>
            <a:pPr marL="461963" indent="-461963">
              <a:lnSpc>
                <a:spcPct val="100000"/>
              </a:lnSpc>
              <a:buFont typeface="+mj-lt"/>
              <a:buAutoNum type="arabicPeriod"/>
            </a:pPr>
            <a:r>
              <a:rPr lang="en-US" sz="2800" dirty="0"/>
              <a:t>What concepts did you find difficult, and thus need to review?</a:t>
            </a:r>
          </a:p>
          <a:p>
            <a:pPr marL="461963" indent="-461963">
              <a:lnSpc>
                <a:spcPct val="100000"/>
              </a:lnSpc>
              <a:buFont typeface="+mj-lt"/>
              <a:buAutoNum type="arabicPeriod"/>
            </a:pPr>
            <a:r>
              <a:rPr lang="en-US" sz="2800" dirty="0"/>
              <a:t>How might the topics in this chapter come up in the future in your personal (or work) life?</a:t>
            </a:r>
          </a:p>
          <a:p>
            <a:pPr marL="461963" indent="-461963">
              <a:lnSpc>
                <a:spcPct val="100000"/>
              </a:lnSpc>
              <a:buFont typeface="+mj-lt"/>
              <a:buAutoNum type="arabicPeriod"/>
            </a:pPr>
            <a:r>
              <a:rPr lang="en-US" sz="2800" dirty="0"/>
              <a:t>How can you use your personal (or work) experience to contribute for a class discussion on the topics in this chapter?</a:t>
            </a:r>
          </a:p>
          <a:p>
            <a:pPr marL="461963" indent="-461963">
              <a:lnSpc>
                <a:spcPct val="100000"/>
              </a:lnSpc>
              <a:buFont typeface="+mj-lt"/>
              <a:buAutoNum type="arabicPeriod"/>
            </a:pPr>
            <a:r>
              <a:rPr lang="en-US" sz="2800" dirty="0"/>
              <a:t>Which topics would you like to independently learn more about?</a:t>
            </a:r>
          </a:p>
        </p:txBody>
      </p:sp>
    </p:spTree>
    <p:extLst>
      <p:ext uri="{BB962C8B-B14F-4D97-AF65-F5344CB8AC3E}">
        <p14:creationId xmlns:p14="http://schemas.microsoft.com/office/powerpoint/2010/main" val="26256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BEF8D-1830-4FC5-9EE4-90DAFF4DCE88}"/>
              </a:ext>
            </a:extLst>
          </p:cNvPr>
          <p:cNvSpPr>
            <a:spLocks noGrp="1"/>
          </p:cNvSpPr>
          <p:nvPr>
            <p:ph type="title"/>
          </p:nvPr>
        </p:nvSpPr>
        <p:spPr/>
        <p:txBody>
          <a:bodyPr/>
          <a:lstStyle/>
          <a:p>
            <a:r>
              <a:rPr lang="en-IN" dirty="0"/>
              <a:t>Why Does Consideration Matter?</a:t>
            </a:r>
          </a:p>
        </p:txBody>
      </p:sp>
      <p:pic>
        <p:nvPicPr>
          <p:cNvPr id="10" name="Picture Placeholder 9" descr="A close-up view of a woman's fingers writing with a ball-point pen.">
            <a:extLst>
              <a:ext uri="{FF2B5EF4-FFF2-40B4-BE49-F238E27FC236}">
                <a16:creationId xmlns:a16="http://schemas.microsoft.com/office/drawing/2014/main" id="{3BB69B11-BB2D-4C76-B234-FCA45FA2D964}"/>
              </a:ext>
            </a:extLst>
          </p:cNvPr>
          <p:cNvPicPr>
            <a:picLocks noGrp="1" noChangeAspect="1"/>
          </p:cNvPicPr>
          <p:nvPr>
            <p:ph type="pic" sz="quarter" idx="19"/>
          </p:nvPr>
        </p:nvPicPr>
        <p:blipFill>
          <a:blip r:embed="rId3"/>
          <a:stretch>
            <a:fillRect/>
          </a:stretch>
        </p:blipFill>
        <p:spPr>
          <a:xfrm>
            <a:off x="2145922" y="1425656"/>
            <a:ext cx="7900155" cy="4709414"/>
          </a:xfrm>
          <a:prstGeom prst="rect">
            <a:avLst/>
          </a:prstGeom>
        </p:spPr>
      </p:pic>
    </p:spTree>
    <p:extLst>
      <p:ext uri="{BB962C8B-B14F-4D97-AF65-F5344CB8AC3E}">
        <p14:creationId xmlns:p14="http://schemas.microsoft.com/office/powerpoint/2010/main" val="3748882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398706"/>
          </a:xfrm>
        </p:spPr>
        <p:txBody>
          <a:bodyPr>
            <a:noAutofit/>
          </a:bodyPr>
          <a:lstStyle/>
          <a:p>
            <a:pPr>
              <a:lnSpc>
                <a:spcPct val="100000"/>
              </a:lnSpc>
            </a:pPr>
            <a:r>
              <a:rPr lang="en-US" sz="2800" dirty="0"/>
              <a:t>Now that the lesson has ended, you should have learned how to:</a:t>
            </a:r>
          </a:p>
          <a:p>
            <a:pPr marL="461963" indent="-461963">
              <a:lnSpc>
                <a:spcPct val="100000"/>
              </a:lnSpc>
              <a:buFont typeface="Arial" panose="020B0604020202020204" pitchFamily="34" charset="0"/>
              <a:buChar char="•"/>
            </a:pPr>
            <a:r>
              <a:rPr lang="en-US" sz="2800" dirty="0"/>
              <a:t>Define consideration.</a:t>
            </a:r>
          </a:p>
          <a:p>
            <a:pPr marL="461963" indent="-461963">
              <a:lnSpc>
                <a:spcPct val="100000"/>
              </a:lnSpc>
              <a:buFont typeface="Arial" panose="020B0604020202020204" pitchFamily="34" charset="0"/>
              <a:buChar char="•"/>
            </a:pPr>
            <a:r>
              <a:rPr lang="en-US" sz="2800" dirty="0"/>
              <a:t>Describe the concept of sufficiency of consideration.</a:t>
            </a:r>
          </a:p>
          <a:p>
            <a:pPr marL="461963" indent="-461963">
              <a:lnSpc>
                <a:spcPct val="100000"/>
              </a:lnSpc>
              <a:buFont typeface="Arial" panose="020B0604020202020204" pitchFamily="34" charset="0"/>
              <a:buChar char="•"/>
            </a:pPr>
            <a:r>
              <a:rPr lang="en-US" sz="2800" dirty="0"/>
              <a:t>Identify the ideal conditions for achieving accord and satisfaction by use of an instrument.</a:t>
            </a:r>
          </a:p>
          <a:p>
            <a:pPr marL="461963" indent="-461963">
              <a:lnSpc>
                <a:spcPct val="100000"/>
              </a:lnSpc>
              <a:buFont typeface="Arial" panose="020B0604020202020204" pitchFamily="34" charset="0"/>
              <a:buChar char="•"/>
            </a:pPr>
            <a:r>
              <a:rPr lang="en-US" sz="2800" dirty="0"/>
              <a:t>Describe the good-faith requirement for contracts.</a:t>
            </a:r>
          </a:p>
          <a:p>
            <a:pPr marL="461963" indent="-461963">
              <a:lnSpc>
                <a:spcPct val="100000"/>
              </a:lnSpc>
              <a:buFont typeface="Arial" panose="020B0604020202020204" pitchFamily="34" charset="0"/>
              <a:buChar char="•"/>
            </a:pPr>
            <a:r>
              <a:rPr lang="en-US" sz="2800" dirty="0"/>
              <a:t>Define promissory estoppel.</a:t>
            </a:r>
          </a:p>
        </p:txBody>
      </p:sp>
    </p:spTree>
    <p:extLst>
      <p:ext uri="{BB962C8B-B14F-4D97-AF65-F5344CB8AC3E}">
        <p14:creationId xmlns:p14="http://schemas.microsoft.com/office/powerpoint/2010/main" val="293274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Elements of Consideration</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marL="461963" indent="-461963">
              <a:lnSpc>
                <a:spcPct val="100000"/>
              </a:lnSpc>
              <a:spcBef>
                <a:spcPts val="624"/>
              </a:spcBef>
              <a:spcAft>
                <a:spcPts val="1800"/>
              </a:spcAft>
              <a:buFont typeface="Arial" panose="020B0604020202020204" pitchFamily="34" charset="0"/>
              <a:buChar char="•"/>
            </a:pPr>
            <a:r>
              <a:rPr lang="en-US" sz="2600" dirty="0"/>
              <a:t>Legally Sufficient Value</a:t>
            </a:r>
          </a:p>
          <a:p>
            <a:pPr marL="461963" indent="-461963">
              <a:lnSpc>
                <a:spcPct val="100000"/>
              </a:lnSpc>
              <a:spcBef>
                <a:spcPts val="624"/>
              </a:spcBef>
              <a:spcAft>
                <a:spcPts val="1800"/>
              </a:spcAft>
              <a:buFont typeface="Arial" panose="020B0604020202020204" pitchFamily="34" charset="0"/>
              <a:buChar char="•"/>
            </a:pPr>
            <a:r>
              <a:rPr lang="en-US" sz="2600" dirty="0"/>
              <a:t>Bargained for Exchange</a:t>
            </a:r>
          </a:p>
          <a:p>
            <a:pPr marL="461963" indent="-461963">
              <a:lnSpc>
                <a:spcPct val="100000"/>
              </a:lnSpc>
              <a:spcBef>
                <a:spcPts val="624"/>
              </a:spcBef>
              <a:spcAft>
                <a:spcPts val="1800"/>
              </a:spcAft>
              <a:buFont typeface="Arial" panose="020B0604020202020204" pitchFamily="34" charset="0"/>
              <a:buChar char="•"/>
            </a:pPr>
            <a:r>
              <a:rPr lang="en-US" sz="2600" dirty="0"/>
              <a:t>Adequacy of Consideration</a:t>
            </a:r>
          </a:p>
        </p:txBody>
      </p:sp>
    </p:spTree>
    <p:extLst>
      <p:ext uri="{BB962C8B-B14F-4D97-AF65-F5344CB8AC3E}">
        <p14:creationId xmlns:p14="http://schemas.microsoft.com/office/powerpoint/2010/main" val="42478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Legally Sufficient Value</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38300"/>
            <a:ext cx="7525353" cy="2363429"/>
          </a:xfrm>
        </p:spPr>
        <p:txBody>
          <a:bodyPr>
            <a:noAutofit/>
          </a:bodyPr>
          <a:lstStyle/>
          <a:p>
            <a:pPr marL="461963" lvl="1" indent="-461963">
              <a:lnSpc>
                <a:spcPct val="100000"/>
              </a:lnSpc>
              <a:spcBef>
                <a:spcPts val="624"/>
              </a:spcBef>
              <a:spcAft>
                <a:spcPts val="180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Promise to do something with no legal duty.</a:t>
            </a:r>
          </a:p>
          <a:p>
            <a:pPr marL="461963" lvl="1" indent="-461963">
              <a:lnSpc>
                <a:spcPct val="100000"/>
              </a:lnSpc>
              <a:spcBef>
                <a:spcPts val="624"/>
              </a:spcBef>
              <a:spcAft>
                <a:spcPts val="180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Performance of action with no obligation.</a:t>
            </a:r>
          </a:p>
          <a:p>
            <a:pPr marL="461963" lvl="1" indent="-461963">
              <a:lnSpc>
                <a:spcPct val="100000"/>
              </a:lnSpc>
              <a:spcBef>
                <a:spcPts val="624"/>
              </a:spcBef>
              <a:spcAft>
                <a:spcPts val="180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Legal right to refrain from an action.</a:t>
            </a:r>
            <a:endParaRPr lang="en-US" sz="2200" b="1" dirty="0">
              <a:solidFill>
                <a:srgbClr val="000000"/>
              </a:solidFill>
              <a:latin typeface="Arial" panose="020B0604020202020204" pitchFamily="34" charset="0"/>
              <a:cs typeface="Arial" panose="020B0604020202020204" pitchFamily="34" charset="0"/>
            </a:endParaRPr>
          </a:p>
          <a:p>
            <a:pPr marL="461963" lvl="1" indent="-461963">
              <a:lnSpc>
                <a:spcPct val="100000"/>
              </a:lnSpc>
              <a:spcBef>
                <a:spcPts val="624"/>
              </a:spcBef>
              <a:spcAft>
                <a:spcPts val="1800"/>
              </a:spcAft>
              <a:buFont typeface="Arial" panose="020B0604020202020204" pitchFamily="34" charset="0"/>
              <a:buChar char="•"/>
            </a:pPr>
            <a:r>
              <a:rPr lang="en-US" sz="2200" b="1" dirty="0">
                <a:solidFill>
                  <a:srgbClr val="000000"/>
                </a:solidFill>
                <a:latin typeface="Arial" panose="020B0604020202020204" pitchFamily="34" charset="0"/>
                <a:cs typeface="Arial" panose="020B0604020202020204" pitchFamily="34" charset="0"/>
              </a:rPr>
              <a:t>Landmark in the Law Case: Hamer v. </a:t>
            </a:r>
            <a:r>
              <a:rPr lang="en-US" sz="2200" b="1" dirty="0" err="1">
                <a:solidFill>
                  <a:srgbClr val="000000"/>
                </a:solidFill>
                <a:latin typeface="Arial" panose="020B0604020202020204" pitchFamily="34" charset="0"/>
                <a:cs typeface="Arial" panose="020B0604020202020204" pitchFamily="34" charset="0"/>
              </a:rPr>
              <a:t>Sidway</a:t>
            </a:r>
            <a:r>
              <a:rPr lang="en-US" sz="2200" b="1" dirty="0">
                <a:solidFill>
                  <a:srgbClr val="000000"/>
                </a:solidFill>
                <a:latin typeface="Arial" panose="020B0604020202020204" pitchFamily="34" charset="0"/>
                <a:cs typeface="Arial" panose="020B0604020202020204" pitchFamily="34" charset="0"/>
              </a:rPr>
              <a:t> (1891)</a:t>
            </a:r>
            <a:endParaRPr lang="en-US" sz="2200" dirty="0">
              <a:solidFill>
                <a:srgbClr val="000000"/>
              </a:solidFill>
            </a:endParaRPr>
          </a:p>
        </p:txBody>
      </p:sp>
      <p:pic>
        <p:nvPicPr>
          <p:cNvPr id="8" name="Picture Placeholder 7">
            <a:extLst>
              <a:ext uri="{FF2B5EF4-FFF2-40B4-BE49-F238E27FC236}">
                <a16:creationId xmlns:a16="http://schemas.microsoft.com/office/drawing/2014/main" id="{B6F7BC03-0CB8-4A43-9388-D22B2793DB33}"/>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8288595" y="3256936"/>
            <a:ext cx="914400" cy="914400"/>
          </a:xfrm>
          <a:prstGeom prst="rect">
            <a:avLst/>
          </a:prstGeom>
        </p:spPr>
      </p:pic>
    </p:spTree>
    <p:extLst>
      <p:ext uri="{BB962C8B-B14F-4D97-AF65-F5344CB8AC3E}">
        <p14:creationId xmlns:p14="http://schemas.microsoft.com/office/powerpoint/2010/main" val="2510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Knowledge Check 1</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spcBef>
                <a:spcPts val="624"/>
              </a:spcBef>
              <a:spcAft>
                <a:spcPts val="1800"/>
              </a:spcAft>
            </a:pPr>
            <a:r>
              <a:rPr lang="en-US" sz="2800" dirty="0">
                <a:solidFill>
                  <a:srgbClr val="006298"/>
                </a:solidFill>
                <a:latin typeface="Arial" panose="020B0604020202020204" pitchFamily="34" charset="0"/>
                <a:cs typeface="Arial" panose="020B0604020202020204" pitchFamily="34" charset="0"/>
              </a:rPr>
              <a:t>The elements of consideration consist of:</a:t>
            </a:r>
          </a:p>
          <a:p>
            <a:pPr marL="3678238" lvl="8" indent="-461963">
              <a:lnSpc>
                <a:spcPct val="100000"/>
              </a:lnSpc>
              <a:spcBef>
                <a:spcPts val="624"/>
              </a:spcBef>
              <a:buClr>
                <a:srgbClr val="004A78"/>
              </a:buClr>
              <a:buFont typeface="+mj-lt"/>
              <a:buAutoNum type="alphaUcPeriod"/>
            </a:pPr>
            <a:r>
              <a:rPr lang="en-US" sz="2800" dirty="0">
                <a:solidFill>
                  <a:srgbClr val="006298"/>
                </a:solidFill>
                <a:latin typeface="Arial" panose="020B0604020202020204" pitchFamily="34" charset="0"/>
                <a:cs typeface="Arial" panose="020B0604020202020204" pitchFamily="34" charset="0"/>
              </a:rPr>
              <a:t>Legally sufficient value</a:t>
            </a:r>
          </a:p>
          <a:p>
            <a:pPr marL="3678238" lvl="8" indent="-461963">
              <a:lnSpc>
                <a:spcPct val="100000"/>
              </a:lnSpc>
              <a:spcBef>
                <a:spcPts val="624"/>
              </a:spcBef>
              <a:buClr>
                <a:srgbClr val="004A78"/>
              </a:buClr>
              <a:buFont typeface="+mj-lt"/>
              <a:buAutoNum type="alphaUcPeriod"/>
            </a:pPr>
            <a:r>
              <a:rPr lang="en-US" sz="2800" dirty="0">
                <a:solidFill>
                  <a:srgbClr val="006298"/>
                </a:solidFill>
                <a:latin typeface="Arial" panose="020B0604020202020204" pitchFamily="34" charset="0"/>
                <a:cs typeface="Arial" panose="020B0604020202020204" pitchFamily="34" charset="0"/>
              </a:rPr>
              <a:t>Bargained for exchange</a:t>
            </a:r>
          </a:p>
          <a:p>
            <a:pPr marL="3678238" lvl="8" indent="-461963">
              <a:lnSpc>
                <a:spcPct val="100000"/>
              </a:lnSpc>
              <a:spcBef>
                <a:spcPts val="624"/>
              </a:spcBef>
              <a:buClr>
                <a:srgbClr val="004A78"/>
              </a:buClr>
              <a:buFont typeface="+mj-lt"/>
              <a:buAutoNum type="alphaUcPeriod"/>
            </a:pPr>
            <a:r>
              <a:rPr lang="en-US" sz="2800" dirty="0">
                <a:solidFill>
                  <a:srgbClr val="006298"/>
                </a:solidFill>
                <a:latin typeface="Arial" panose="020B0604020202020204" pitchFamily="34" charset="0"/>
                <a:cs typeface="Arial" panose="020B0604020202020204" pitchFamily="34" charset="0"/>
              </a:rPr>
              <a:t>Adequacy of consideration</a:t>
            </a:r>
          </a:p>
          <a:p>
            <a:pPr marL="3678238" lvl="8" indent="-461963">
              <a:lnSpc>
                <a:spcPct val="100000"/>
              </a:lnSpc>
              <a:spcBef>
                <a:spcPts val="624"/>
              </a:spcBef>
              <a:buClr>
                <a:srgbClr val="004A78"/>
              </a:buClr>
              <a:buFont typeface="+mj-lt"/>
              <a:buAutoNum type="alphaUcPeriod"/>
            </a:pPr>
            <a:r>
              <a:rPr lang="en-US" sz="2800" dirty="0">
                <a:solidFill>
                  <a:srgbClr val="006298"/>
                </a:solidFill>
                <a:latin typeface="Arial" panose="020B0604020202020204" pitchFamily="34" charset="0"/>
                <a:cs typeface="Arial" panose="020B0604020202020204" pitchFamily="34" charset="0"/>
              </a:rPr>
              <a:t>All of the above</a:t>
            </a:r>
          </a:p>
        </p:txBody>
      </p:sp>
    </p:spTree>
    <p:extLst>
      <p:ext uri="{BB962C8B-B14F-4D97-AF65-F5344CB8AC3E}">
        <p14:creationId xmlns:p14="http://schemas.microsoft.com/office/powerpoint/2010/main" val="410141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Bargained-for Exchange</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402325"/>
            <a:ext cx="10858489" cy="3759610"/>
          </a:xfrm>
        </p:spPr>
        <p:txBody>
          <a:bodyPr>
            <a:noAutofit/>
          </a:bodyPr>
          <a:lstStyle/>
          <a:p>
            <a:pPr marL="461963" lvl="1" indent="-461963">
              <a:spcAft>
                <a:spcPts val="18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Value item must be provided by promisor in return for </a:t>
            </a:r>
            <a:r>
              <a:rPr lang="en-US" sz="2600" dirty="0" err="1">
                <a:solidFill>
                  <a:srgbClr val="000000"/>
                </a:solidFill>
                <a:latin typeface="Arial" panose="020B0604020202020204" pitchFamily="34" charset="0"/>
                <a:cs typeface="Arial" panose="020B0604020202020204" pitchFamily="34" charset="0"/>
              </a:rPr>
              <a:t>promisee’s</a:t>
            </a:r>
            <a:r>
              <a:rPr lang="en-US" sz="2600" dirty="0">
                <a:solidFill>
                  <a:srgbClr val="000000"/>
                </a:solidFill>
                <a:latin typeface="Arial" panose="020B0604020202020204" pitchFamily="34" charset="0"/>
                <a:cs typeface="Arial" panose="020B0604020202020204" pitchFamily="34" charset="0"/>
              </a:rPr>
              <a:t> promise or performance.</a:t>
            </a:r>
            <a:endParaRPr lang="en-US" sz="2600" b="1" dirty="0">
              <a:solidFill>
                <a:srgbClr val="000000"/>
              </a:solidFill>
              <a:latin typeface="Arial" panose="020B0604020202020204" pitchFamily="34" charset="0"/>
              <a:cs typeface="Arial" panose="020B0604020202020204" pitchFamily="34" charset="0"/>
            </a:endParaRPr>
          </a:p>
          <a:p>
            <a:pPr marL="461963" lvl="1" indent="-461963">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Case Example 12.1 Cincinnati Reds, LLC v. Testa</a:t>
            </a:r>
          </a:p>
          <a:p>
            <a:pPr marL="1254125" lvl="2" indent="-339725">
              <a:buFont typeface="Calibri" panose="020F0502020204030204" pitchFamily="34" charset="0"/>
              <a:buChar char="–"/>
            </a:pPr>
            <a:r>
              <a:rPr lang="en-US" sz="2400" dirty="0">
                <a:solidFill>
                  <a:srgbClr val="000000"/>
                </a:solidFill>
                <a:latin typeface="Arial" panose="020B0604020202020204" pitchFamily="34" charset="0"/>
                <a:cs typeface="Arial" panose="020B0604020202020204" pitchFamily="34" charset="0"/>
              </a:rPr>
              <a:t>Reds purchase promotional items to give away to fans only at games, in order to increase ticket purchase and attendance.</a:t>
            </a:r>
          </a:p>
          <a:p>
            <a:pPr marL="1254125" lvl="2" indent="-339725">
              <a:buFont typeface="Calibri" panose="020F0502020204030204" pitchFamily="34" charset="0"/>
              <a:buChar char="–"/>
            </a:pPr>
            <a:r>
              <a:rPr lang="en-US" sz="2400" dirty="0">
                <a:solidFill>
                  <a:srgbClr val="000000"/>
                </a:solidFill>
                <a:latin typeface="Arial" panose="020B0604020202020204" pitchFamily="34" charset="0"/>
                <a:cs typeface="Arial" panose="020B0604020202020204" pitchFamily="34" charset="0"/>
              </a:rPr>
              <a:t>Ohio state board of tax (BTA) denies team’s request for sales tax exemption on promotional items purchased to give away to fans.</a:t>
            </a:r>
          </a:p>
          <a:p>
            <a:pPr marL="1254125" lvl="2" indent="-339725">
              <a:buFont typeface="Calibri" panose="020F0502020204030204" pitchFamily="34" charset="0"/>
              <a:buChar char="–"/>
            </a:pPr>
            <a:r>
              <a:rPr lang="en-US" sz="2400" dirty="0">
                <a:solidFill>
                  <a:srgbClr val="000000"/>
                </a:solidFill>
                <a:latin typeface="Arial" panose="020B0604020202020204" pitchFamily="34" charset="0"/>
                <a:cs typeface="Arial" panose="020B0604020202020204" pitchFamily="34" charset="0"/>
              </a:rPr>
              <a:t>Reds appealed to the Ohio Supreme Court, and the BTA’s decision got reversed.</a:t>
            </a:r>
          </a:p>
        </p:txBody>
      </p:sp>
      <p:pic>
        <p:nvPicPr>
          <p:cNvPr id="6" name="Picture Placeholder 5">
            <a:extLst>
              <a:ext uri="{FF2B5EF4-FFF2-40B4-BE49-F238E27FC236}">
                <a16:creationId xmlns:a16="http://schemas.microsoft.com/office/drawing/2014/main" id="{27CE79C1-0600-49C0-90F4-BE97845E7042}"/>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359675" y="4719350"/>
            <a:ext cx="1472650" cy="1472650"/>
          </a:xfrm>
          <a:prstGeom prst="rect">
            <a:avLst/>
          </a:prstGeom>
        </p:spPr>
      </p:pic>
    </p:spTree>
    <p:extLst>
      <p:ext uri="{BB962C8B-B14F-4D97-AF65-F5344CB8AC3E}">
        <p14:creationId xmlns:p14="http://schemas.microsoft.com/office/powerpoint/2010/main" val="74247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1011391"/>
          </a:xfrm>
        </p:spPr>
        <p:txBody>
          <a:bodyPr/>
          <a:lstStyle/>
          <a:p>
            <a:r>
              <a:rPr lang="en-US" dirty="0"/>
              <a:t>Cincinnati Reds, LLC v. Testa</a:t>
            </a:r>
            <a:br>
              <a:rPr lang="en-US" dirty="0"/>
            </a:br>
            <a:r>
              <a:rPr lang="en-US"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800" dirty="0">
                <a:solidFill>
                  <a:srgbClr val="006298"/>
                </a:solidFill>
              </a:rPr>
              <a:t>Fans sometimes catch and keep baseballs that hit into the stands.  Do these actions differ from the situation described in this case, in which fans were promised and received promotional items for attending games?  </a:t>
            </a:r>
          </a:p>
          <a:p>
            <a:pPr marL="342900" indent="-342900" algn="ctr">
              <a:lnSpc>
                <a:spcPct val="100000"/>
              </a:lnSpc>
              <a:buFont typeface="Wingdings" pitchFamily="2" charset="2"/>
              <a:buChar char="q"/>
            </a:pPr>
            <a:r>
              <a:rPr lang="en-US" sz="2800" dirty="0">
                <a:solidFill>
                  <a:srgbClr val="006298"/>
                </a:solidFill>
              </a:rPr>
              <a:t>Yes</a:t>
            </a:r>
          </a:p>
          <a:p>
            <a:pPr marL="342900" indent="-342900" algn="ctr">
              <a:lnSpc>
                <a:spcPct val="100000"/>
              </a:lnSpc>
              <a:spcAft>
                <a:spcPts val="1800"/>
              </a:spcAft>
              <a:buFont typeface="Wingdings" pitchFamily="2" charset="2"/>
              <a:buChar char="q"/>
            </a:pPr>
            <a:r>
              <a:rPr lang="en-US" sz="2800" dirty="0">
                <a:solidFill>
                  <a:srgbClr val="006298"/>
                </a:solidFill>
              </a:rPr>
              <a:t>No</a:t>
            </a:r>
          </a:p>
          <a:p>
            <a:pPr>
              <a:lnSpc>
                <a:spcPct val="100000"/>
              </a:lnSpc>
            </a:pPr>
            <a:r>
              <a:rPr lang="en-US" sz="2800" dirty="0">
                <a:solidFill>
                  <a:srgbClr val="006298"/>
                </a:solidFill>
              </a:rPr>
              <a:t>Explain your reasoning to another person or classmate. </a:t>
            </a:r>
          </a:p>
        </p:txBody>
      </p:sp>
    </p:spTree>
    <p:extLst>
      <p:ext uri="{BB962C8B-B14F-4D97-AF65-F5344CB8AC3E}">
        <p14:creationId xmlns:p14="http://schemas.microsoft.com/office/powerpoint/2010/main" val="166215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Adequacy of Consideration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402325"/>
            <a:ext cx="10858489" cy="4341016"/>
          </a:xfrm>
        </p:spPr>
        <p:txBody>
          <a:bodyPr>
            <a:noAutofit/>
          </a:bodyPr>
          <a:lstStyle/>
          <a:p>
            <a:pPr marL="0" lvl="1">
              <a:lnSpc>
                <a:spcPct val="100000"/>
              </a:lnSpc>
              <a:spcBef>
                <a:spcPts val="624"/>
              </a:spcBef>
              <a:spcAft>
                <a:spcPts val="0"/>
              </a:spcAft>
            </a:pPr>
            <a:r>
              <a:rPr lang="en-US" sz="2400" b="1" dirty="0">
                <a:latin typeface="Arial" panose="020B0604020202020204" pitchFamily="34" charset="0"/>
                <a:cs typeface="Arial" panose="020B0604020202020204" pitchFamily="34" charset="0"/>
              </a:rPr>
              <a:t>The General Rule</a:t>
            </a:r>
          </a:p>
          <a:p>
            <a:pPr marL="914400" lvl="2" indent="-452438">
              <a:lnSpc>
                <a:spcPct val="100000"/>
              </a:lnSpc>
              <a:spcBef>
                <a:spcPts val="624"/>
              </a:spcBef>
            </a:pPr>
            <a:r>
              <a:rPr lang="en-US" sz="2400" dirty="0">
                <a:solidFill>
                  <a:srgbClr val="000000"/>
                </a:solidFill>
                <a:latin typeface="Arial" panose="020B0604020202020204" pitchFamily="34" charset="0"/>
                <a:cs typeface="Arial" panose="020B0604020202020204" pitchFamily="34" charset="0"/>
              </a:rPr>
              <a:t>Doctrine of Freedom of Contract</a:t>
            </a:r>
          </a:p>
          <a:p>
            <a:pPr marL="914400" lvl="2" indent="-452438">
              <a:lnSpc>
                <a:spcPct val="100000"/>
              </a:lnSpc>
              <a:spcBef>
                <a:spcPts val="624"/>
              </a:spcBef>
              <a:spcAft>
                <a:spcPts val="1800"/>
              </a:spcAft>
            </a:pPr>
            <a:r>
              <a:rPr lang="en-US" sz="2400" dirty="0">
                <a:solidFill>
                  <a:srgbClr val="000000"/>
                </a:solidFill>
                <a:latin typeface="Arial" panose="020B0604020202020204" pitchFamily="34" charset="0"/>
                <a:cs typeface="Arial" panose="020B0604020202020204" pitchFamily="34" charset="0"/>
              </a:rPr>
              <a:t>Frivolous lawsuits would abound, if people sued for every unwise contract.</a:t>
            </a:r>
          </a:p>
          <a:p>
            <a:pPr marL="0" lvl="1">
              <a:lnSpc>
                <a:spcPct val="100000"/>
              </a:lnSpc>
              <a:spcBef>
                <a:spcPts val="624"/>
              </a:spcBef>
              <a:spcAft>
                <a:spcPts val="1800"/>
              </a:spcAft>
            </a:pPr>
            <a:r>
              <a:rPr lang="en-US" sz="2400" b="1" dirty="0"/>
              <a:t>When Voluntary Consent May Be Lacking</a:t>
            </a:r>
          </a:p>
          <a:p>
            <a:pPr marL="914400" lvl="2" indent="-450850">
              <a:lnSpc>
                <a:spcPct val="100000"/>
              </a:lnSpc>
              <a:spcBef>
                <a:spcPts val="624"/>
              </a:spcBef>
              <a:spcAft>
                <a:spcPts val="1800"/>
              </a:spcAft>
            </a:pPr>
            <a:r>
              <a:rPr lang="en-US" sz="2400" dirty="0">
                <a:solidFill>
                  <a:srgbClr val="000000"/>
                </a:solidFill>
                <a:latin typeface="Arial" panose="020B0604020202020204" pitchFamily="34" charset="0"/>
                <a:cs typeface="Arial" panose="020B0604020202020204" pitchFamily="34" charset="0"/>
              </a:rPr>
              <a:t>Large disparities in amount or value that may involve fraud, duress, or undue influence of the consideration exchanged, may raise a red flag for a court to look more closely at the bargain.</a:t>
            </a:r>
          </a:p>
          <a:p>
            <a:pPr marL="914400" lvl="2" indent="-450850">
              <a:lnSpc>
                <a:spcPct val="100000"/>
              </a:lnSpc>
              <a:spcBef>
                <a:spcPts val="624"/>
              </a:spcBef>
            </a:pPr>
            <a:r>
              <a:rPr lang="en-US" sz="2400" b="1" dirty="0">
                <a:solidFill>
                  <a:srgbClr val="000000"/>
                </a:solidFill>
                <a:latin typeface="Arial" panose="020B0604020202020204" pitchFamily="34" charset="0"/>
                <a:cs typeface="Arial" panose="020B0604020202020204" pitchFamily="34" charset="0"/>
              </a:rPr>
              <a:t>Example 12.3 Spencer’s iPhone</a:t>
            </a:r>
          </a:p>
        </p:txBody>
      </p:sp>
      <p:pic>
        <p:nvPicPr>
          <p:cNvPr id="7" name="Picture Placeholder 6">
            <a:extLst>
              <a:ext uri="{FF2B5EF4-FFF2-40B4-BE49-F238E27FC236}">
                <a16:creationId xmlns:a16="http://schemas.microsoft.com/office/drawing/2014/main" id="{628F5A88-E516-4F3B-9AD0-73A4920D4498}"/>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6331769" y="5164540"/>
            <a:ext cx="914400" cy="914400"/>
          </a:xfrm>
          <a:prstGeom prst="rect">
            <a:avLst/>
          </a:prstGeom>
        </p:spPr>
      </p:pic>
    </p:spTree>
    <p:extLst>
      <p:ext uri="{BB962C8B-B14F-4D97-AF65-F5344CB8AC3E}">
        <p14:creationId xmlns:p14="http://schemas.microsoft.com/office/powerpoint/2010/main" val="197858861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3450</TotalTime>
  <Words>2239</Words>
  <Application>Microsoft Macintosh PowerPoint</Application>
  <PresentationFormat>Widescreen</PresentationFormat>
  <Paragraphs>212</Paragraphs>
  <Slides>30</Slides>
  <Notes>23</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arial</vt:lpstr>
      <vt:lpstr>Calibri</vt:lpstr>
      <vt:lpstr>Helvetica</vt:lpstr>
      <vt:lpstr>Open Sans</vt:lpstr>
      <vt:lpstr>Summer Font</vt:lpstr>
      <vt:lpstr>Wingdings</vt:lpstr>
      <vt:lpstr>Office Theme</vt:lpstr>
      <vt:lpstr>Microsoft Word Document</vt:lpstr>
      <vt:lpstr>Chapter 12</vt:lpstr>
      <vt:lpstr>Chapter Objectives</vt:lpstr>
      <vt:lpstr>Why Does Consideration Matter?</vt:lpstr>
      <vt:lpstr>Elements of Consideration</vt:lpstr>
      <vt:lpstr>Legally Sufficient Value</vt:lpstr>
      <vt:lpstr>Knowledge Check 1</vt:lpstr>
      <vt:lpstr>Bargained-for Exchange</vt:lpstr>
      <vt:lpstr>Cincinnati Reds, LLC v. Testa Polling Question</vt:lpstr>
      <vt:lpstr>Adequacy of Consideration</vt:lpstr>
      <vt:lpstr>Agreements That Lack Consideration</vt:lpstr>
      <vt:lpstr>Preexisting Duty</vt:lpstr>
      <vt:lpstr>Past Consideration</vt:lpstr>
      <vt:lpstr>Baugh v. Columbia Heart Clinic, P.A. Polling Question</vt:lpstr>
      <vt:lpstr>Illusory Promises</vt:lpstr>
      <vt:lpstr>Settlement of Claims</vt:lpstr>
      <vt:lpstr>Accord and Satisfaction</vt:lpstr>
      <vt:lpstr>Release</vt:lpstr>
      <vt:lpstr>Knowledge Check 2</vt:lpstr>
      <vt:lpstr>Covenant Not to Sue</vt:lpstr>
      <vt:lpstr>Already, LLC v. Nike, Inc. Polling Question</vt:lpstr>
      <vt:lpstr>Promissory Estoppel</vt:lpstr>
      <vt:lpstr>Requirements to Establish Promissory Estoppel</vt:lpstr>
      <vt:lpstr>Application of Promissory Estoppel</vt:lpstr>
      <vt:lpstr>Knowledge Check Video: Promissory Estoppel</vt:lpstr>
      <vt:lpstr>Knowledge Check Video Question</vt:lpstr>
      <vt:lpstr>Video Debrief: Promissory Estoppel</vt:lpstr>
      <vt:lpstr>Discussion</vt:lpstr>
      <vt:lpstr>Group Breakout: Consideration Contracts</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Tracy Grenier</cp:lastModifiedBy>
  <cp:revision>147</cp:revision>
  <dcterms:created xsi:type="dcterms:W3CDTF">2020-10-19T17:21:24Z</dcterms:created>
  <dcterms:modified xsi:type="dcterms:W3CDTF">2021-02-22T17:19:36Z</dcterms:modified>
</cp:coreProperties>
</file>