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mp4" ContentType="video/mp4"/>
  <Default Extension="png" ContentType="image/png"/>
  <Default Extension="rels" ContentType="application/vnd.openxmlformats-package.relationships+xml"/>
  <Default Extension="vtt" ContentType="text/vt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4"/>
  </p:notesMasterIdLst>
  <p:handoutMasterIdLst>
    <p:handoutMasterId r:id="rId45"/>
  </p:handoutMasterIdLst>
  <p:sldIdLst>
    <p:sldId id="366" r:id="rId5"/>
    <p:sldId id="269" r:id="rId6"/>
    <p:sldId id="460" r:id="rId7"/>
    <p:sldId id="480" r:id="rId8"/>
    <p:sldId id="514" r:id="rId9"/>
    <p:sldId id="515" r:id="rId10"/>
    <p:sldId id="516" r:id="rId11"/>
    <p:sldId id="517" r:id="rId12"/>
    <p:sldId id="518" r:id="rId13"/>
    <p:sldId id="519" r:id="rId14"/>
    <p:sldId id="520" r:id="rId15"/>
    <p:sldId id="521" r:id="rId16"/>
    <p:sldId id="522" r:id="rId17"/>
    <p:sldId id="523" r:id="rId18"/>
    <p:sldId id="524" r:id="rId19"/>
    <p:sldId id="525" r:id="rId20"/>
    <p:sldId id="526" r:id="rId21"/>
    <p:sldId id="527" r:id="rId22"/>
    <p:sldId id="528" r:id="rId23"/>
    <p:sldId id="529" r:id="rId24"/>
    <p:sldId id="530" r:id="rId25"/>
    <p:sldId id="531" r:id="rId26"/>
    <p:sldId id="532" r:id="rId27"/>
    <p:sldId id="533" r:id="rId28"/>
    <p:sldId id="534" r:id="rId29"/>
    <p:sldId id="535" r:id="rId30"/>
    <p:sldId id="536" r:id="rId31"/>
    <p:sldId id="537" r:id="rId32"/>
    <p:sldId id="538" r:id="rId33"/>
    <p:sldId id="539" r:id="rId34"/>
    <p:sldId id="540" r:id="rId35"/>
    <p:sldId id="541" r:id="rId36"/>
    <p:sldId id="542" r:id="rId37"/>
    <p:sldId id="543" r:id="rId38"/>
    <p:sldId id="466" r:id="rId39"/>
    <p:sldId id="435" r:id="rId40"/>
    <p:sldId id="467" r:id="rId41"/>
    <p:sldId id="544" r:id="rId42"/>
    <p:sldId id="507" r:id="rId4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AVANYA K Kasirajan" initials="LKK" lastIdx="2" clrIdx="6">
    <p:extLst>
      <p:ext uri="{19B8F6BF-5375-455C-9EA6-DF929625EA0E}">
        <p15:presenceInfo xmlns:p15="http://schemas.microsoft.com/office/powerpoint/2012/main" userId="S::Lavanya.Kasirajan@luminad.com::33223171-e123-480a-8e41-cfd50d4083db" providerId="AD"/>
      </p:ext>
    </p:extLst>
  </p:cmAuthor>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Tracy Grenier" initials="TG" lastIdx="18" clrIdx="1">
    <p:extLst>
      <p:ext uri="{19B8F6BF-5375-455C-9EA6-DF929625EA0E}">
        <p15:presenceInfo xmlns:p15="http://schemas.microsoft.com/office/powerpoint/2012/main" userId="f7eaefd1e09ea501" providerId="Windows Live"/>
      </p:ext>
    </p:extLst>
  </p:cmAuthor>
  <p:cmAuthor id="3" name="Elliott, Lisa M" initials="ELM" lastIdx="14" clrIdx="2">
    <p:extLst>
      <p:ext uri="{19B8F6BF-5375-455C-9EA6-DF929625EA0E}">
        <p15:presenceInfo xmlns:p15="http://schemas.microsoft.com/office/powerpoint/2012/main" userId="S::lisa.elliott@cengage.com::413b9e2d-9147-4de4-9b2f-d795fab8cf83" providerId="AD"/>
      </p:ext>
    </p:extLst>
  </p:cmAuthor>
  <p:cmAuthor id="4" name="Harnage, Liz H" initials="HLH" lastIdx="2" clrIdx="3">
    <p:extLst>
      <p:ext uri="{19B8F6BF-5375-455C-9EA6-DF929625EA0E}">
        <p15:presenceInfo xmlns:p15="http://schemas.microsoft.com/office/powerpoint/2012/main" userId="S::liz.harnage@cengage.com::82fda239-d77f-480d-97dd-fb3d97fa632a" providerId="AD"/>
      </p:ext>
    </p:extLst>
  </p:cmAuthor>
  <p:cmAuthor id="5" name="Gordner, Eliza" initials="GE" lastIdx="2" clrIdx="4">
    <p:extLst>
      <p:ext uri="{19B8F6BF-5375-455C-9EA6-DF929625EA0E}">
        <p15:presenceInfo xmlns:p15="http://schemas.microsoft.com/office/powerpoint/2012/main" userId="S::egordner@herzing.edu::3fd3a2fd-52f0-4764-8113-c2c882313d33" providerId="AD"/>
      </p:ext>
    </p:extLst>
  </p:cmAuthor>
  <p:cmAuthor id="6" name="Chase, Julia" initials="CJ" lastIdx="17" clrIdx="5">
    <p:extLst>
      <p:ext uri="{19B8F6BF-5375-455C-9EA6-DF929625EA0E}">
        <p15:presenceInfo xmlns:p15="http://schemas.microsoft.com/office/powerpoint/2012/main" userId="S::Julia.Chase@cengage.com::878172ca-eabb-4163-91e7-f0604673e1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298"/>
    <a:srgbClr val="004A78"/>
    <a:srgbClr val="00B8E7"/>
    <a:srgbClr val="0098D4"/>
    <a:srgbClr val="E9255F"/>
    <a:srgbClr val="720102"/>
    <a:srgbClr val="830102"/>
    <a:srgbClr val="8D0001"/>
    <a:srgbClr val="FF6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29" autoAdjust="0"/>
    <p:restoredTop sz="93862" autoAdjust="0"/>
  </p:normalViewPr>
  <p:slideViewPr>
    <p:cSldViewPr snapToGrid="0" snapToObjects="1">
      <p:cViewPr varScale="1">
        <p:scale>
          <a:sx n="60" d="100"/>
          <a:sy n="60" d="100"/>
        </p:scale>
        <p:origin x="72" y="72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5" d="100"/>
          <a:sy n="85" d="100"/>
        </p:scale>
        <p:origin x="2720"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2/22/2021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dirty="0"/>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2/22/2021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uspto.gov/"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epo.org/"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2655694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a:t>
            </a:r>
            <a:r>
              <a:rPr lang="en-US" dirty="0"/>
              <a:t>: The mark “CPA” is a collective mark used by members of the Society of Certified Public Accountants.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Notes: </a:t>
            </a:r>
            <a:r>
              <a:rPr lang="en-US" dirty="0">
                <a:solidFill>
                  <a:srgbClr val="000000"/>
                </a:solidFill>
              </a:rPr>
              <a:t>Collective marks appear at the end of a movie’s credits to indicate the various associations, and organizations that participated in making the movie. </a:t>
            </a:r>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12</a:t>
            </a:fld>
            <a:endParaRPr lang="en-US" dirty="0"/>
          </a:p>
        </p:txBody>
      </p:sp>
    </p:spTree>
    <p:extLst>
      <p:ext uri="{BB962C8B-B14F-4D97-AF65-F5344CB8AC3E}">
        <p14:creationId xmlns:p14="http://schemas.microsoft.com/office/powerpoint/2010/main" val="775470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Pose question to students.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b="1" dirty="0"/>
              <a:t>Answer: All are correct. </a:t>
            </a:r>
            <a:r>
              <a:rPr lang="en-US" dirty="0"/>
              <a:t>Basically, trade dress is subject to the same protection as trademarks. In cases involving trade dress infringement, as in trademark infringement cases, a major consideration is whether consumers are likely to be confused by the allegedly infringing use.</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14</a:t>
            </a:fld>
            <a:endParaRPr lang="en-US" dirty="0"/>
          </a:p>
        </p:txBody>
      </p:sp>
    </p:spTree>
    <p:extLst>
      <p:ext uri="{BB962C8B-B14F-4D97-AF65-F5344CB8AC3E}">
        <p14:creationId xmlns:p14="http://schemas.microsoft.com/office/powerpoint/2010/main" val="3734608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Case Example </a:t>
            </a:r>
            <a:r>
              <a:rPr lang="en-US" sz="1200" i="1" kern="1200" dirty="0">
                <a:solidFill>
                  <a:schemeClr val="tx1"/>
                </a:solidFill>
                <a:effectLst/>
                <a:latin typeface="+mn-lt"/>
                <a:ea typeface="+mn-ea"/>
                <a:cs typeface="+mn-cs"/>
              </a:rPr>
              <a:t>United States v. Jones</a:t>
            </a:r>
            <a:r>
              <a:rPr lang="en-US" sz="1200" kern="1200" dirty="0">
                <a:solidFill>
                  <a:schemeClr val="tx1"/>
                </a:solidFill>
                <a:effectLst/>
                <a:latin typeface="+mn-lt"/>
                <a:ea typeface="+mn-ea"/>
                <a:cs typeface="+mn-cs"/>
              </a:rPr>
              <a:t> (2015) prescription drug.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Can the United States prosecute foreign counterfeiters under U.S. laws?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Invite students to discuss their reasoning with at least one other class member.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United States cannot prosecute foreign counterfeiters under U.S. laws, because our national laws do not apply to them.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effective tool that U.S. officials are using to combat online sales of counterfeit goods is to obtain a court order to close down the domain names of websites that sell such goods. Example 7.8 U.S. agents have shut down hundreds of domain names on the Monday after Thanksgiving (“Cyber Monday”). Shutting down the websites, particularly on key shopping days, prevents some counterfeit goods from entering the United States. Europol, an international organization, has also used this tactic.</a:t>
            </a:r>
          </a:p>
          <a:p>
            <a:r>
              <a:rPr lang="en-US" sz="1200" kern="1200" dirty="0">
                <a:solidFill>
                  <a:schemeClr val="tx1"/>
                </a:solidFill>
                <a:effectLst/>
                <a:latin typeface="+mn-lt"/>
                <a:ea typeface="+mn-ea"/>
                <a:cs typeface="+mn-cs"/>
              </a:rPr>
              <a:t> </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15</a:t>
            </a:fld>
            <a:endParaRPr lang="en-US" dirty="0"/>
          </a:p>
        </p:txBody>
      </p:sp>
    </p:spTree>
    <p:extLst>
      <p:ext uri="{BB962C8B-B14F-4D97-AF65-F5344CB8AC3E}">
        <p14:creationId xmlns:p14="http://schemas.microsoft.com/office/powerpoint/2010/main" val="4205572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16</a:t>
            </a:fld>
            <a:endParaRPr lang="en-US" dirty="0"/>
          </a:p>
        </p:txBody>
      </p:sp>
    </p:spTree>
    <p:extLst>
      <p:ext uri="{BB962C8B-B14F-4D97-AF65-F5344CB8AC3E}">
        <p14:creationId xmlns:p14="http://schemas.microsoft.com/office/powerpoint/2010/main" val="3335245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7000"/>
              </a:lnSpc>
              <a:spcBef>
                <a:spcPts val="0"/>
              </a:spcBef>
              <a:spcAft>
                <a:spcPts val="800"/>
              </a:spcAft>
              <a:buClrTx/>
              <a:buSzTx/>
              <a:buFontTx/>
              <a:buNone/>
              <a:tabLst/>
              <a:defRPr/>
            </a:pPr>
            <a:r>
              <a:rPr lang="en-US" sz="1200" dirty="0"/>
              <a:t>Invite students to discuss their reasoning with another person or classmate.</a:t>
            </a:r>
          </a:p>
          <a:p>
            <a:pPr marL="0" marR="0">
              <a:lnSpc>
                <a:spcPct val="107000"/>
              </a:lnSpc>
              <a:spcBef>
                <a:spcPts val="0"/>
              </a:spcBef>
              <a:spcAft>
                <a:spcPts val="800"/>
              </a:spcAf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17</a:t>
            </a:fld>
            <a:endParaRPr lang="en-US" dirty="0"/>
          </a:p>
        </p:txBody>
      </p:sp>
    </p:spTree>
    <p:extLst>
      <p:ext uri="{BB962C8B-B14F-4D97-AF65-F5344CB8AC3E}">
        <p14:creationId xmlns:p14="http://schemas.microsoft.com/office/powerpoint/2010/main" val="2793293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Searchable Patent Databases-U.S. Patent and Trademark Office: </a:t>
            </a:r>
            <a:r>
              <a:rPr lang="en-US" sz="1200" u="sng" kern="1200" dirty="0">
                <a:solidFill>
                  <a:schemeClr val="tx1"/>
                </a:solidFill>
                <a:effectLst/>
                <a:latin typeface="+mn-lt"/>
                <a:ea typeface="+mn-ea"/>
                <a:cs typeface="+mn-cs"/>
                <a:hlinkClick r:id="rId3"/>
              </a:rPr>
              <a:t>www.uspto.gov</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European Patent Office: </a:t>
            </a:r>
            <a:r>
              <a:rPr lang="en-US" sz="1200" u="sng" kern="1200" dirty="0">
                <a:solidFill>
                  <a:schemeClr val="tx1"/>
                </a:solidFill>
                <a:effectLst/>
                <a:latin typeface="+mn-lt"/>
                <a:ea typeface="+mn-ea"/>
                <a:cs typeface="+mn-cs"/>
                <a:hlinkClick r:id="rId4"/>
              </a:rPr>
              <a:t>www.epo.org</a:t>
            </a:r>
            <a:r>
              <a:rPr lang="en-US" sz="1200" b="1"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Case Example 7.9 </a:t>
            </a:r>
            <a:r>
              <a:rPr lang="en-US" sz="1200" i="1" kern="1200" dirty="0">
                <a:solidFill>
                  <a:schemeClr val="tx1"/>
                </a:solidFill>
                <a:effectLst/>
                <a:latin typeface="+mn-lt"/>
                <a:ea typeface="+mn-ea"/>
                <a:cs typeface="+mn-cs"/>
              </a:rPr>
              <a:t>West View Research, LLC v. Audi AG, Volkswagen AG</a:t>
            </a:r>
            <a:r>
              <a:rPr lang="en-US" sz="1200" kern="1200" dirty="0">
                <a:solidFill>
                  <a:schemeClr val="tx1"/>
                </a:solidFill>
                <a:effectLst/>
                <a:latin typeface="+mn-lt"/>
                <a:ea typeface="+mn-ea"/>
                <a:cs typeface="+mn-cs"/>
              </a:rPr>
              <a:t> (2017).</a:t>
            </a:r>
            <a:r>
              <a:rPr lang="en-US" sz="1200" i="1" kern="1200" dirty="0">
                <a:solidFill>
                  <a:schemeClr val="tx1"/>
                </a:solidFill>
                <a:effectLst/>
                <a:latin typeface="+mn-lt"/>
                <a:ea typeface="+mn-ea"/>
                <a:cs typeface="+mn-cs"/>
              </a:rPr>
              <a:t> West View Research, LLC </a:t>
            </a:r>
            <a:r>
              <a:rPr lang="en-US" sz="1200" kern="1200" dirty="0">
                <a:solidFill>
                  <a:schemeClr val="tx1"/>
                </a:solidFill>
                <a:effectLst/>
                <a:latin typeface="+mn-lt"/>
                <a:ea typeface="+mn-ea"/>
                <a:cs typeface="+mn-cs"/>
              </a:rPr>
              <a:t>holds numerous patents in a range of technologies, including speech recognition, wireless mobile devices, and medical devices. WVR filed a suit in federal court against several automakers, including Audi, Hyundai, Nissan, Tesla, and Volkswagen, alleging patent infringement.</a:t>
            </a:r>
          </a:p>
          <a:p>
            <a:r>
              <a:rPr lang="en-US" sz="1200" kern="1200" dirty="0">
                <a:solidFill>
                  <a:schemeClr val="tx1"/>
                </a:solidFill>
                <a:effectLst/>
                <a:latin typeface="+mn-lt"/>
                <a:ea typeface="+mn-ea"/>
                <a:cs typeface="+mn-cs"/>
              </a:rPr>
              <a:t>Patent Infringement-</a:t>
            </a:r>
            <a:r>
              <a:rPr lang="en-US" sz="1200" i="1" kern="1200" dirty="0">
                <a:solidFill>
                  <a:schemeClr val="tx1"/>
                </a:solidFill>
                <a:effectLst/>
                <a:latin typeface="+mn-lt"/>
                <a:ea typeface="+mn-ea"/>
                <a:cs typeface="+mn-cs"/>
              </a:rPr>
              <a:t>Apple, Inc. v. Samsung Electronics Company and </a:t>
            </a:r>
            <a:r>
              <a:rPr lang="en-US" sz="1200" i="1" kern="1200" dirty="0" err="1">
                <a:solidFill>
                  <a:schemeClr val="tx1"/>
                </a:solidFill>
                <a:effectLst/>
                <a:latin typeface="+mn-lt"/>
                <a:ea typeface="+mn-ea"/>
                <a:cs typeface="+mn-cs"/>
              </a:rPr>
              <a:t>Cordance</a:t>
            </a:r>
            <a:r>
              <a:rPr lang="en-US" sz="1200" i="1" kern="1200" dirty="0">
                <a:solidFill>
                  <a:schemeClr val="tx1"/>
                </a:solidFill>
                <a:effectLst/>
                <a:latin typeface="+mn-lt"/>
                <a:ea typeface="+mn-ea"/>
                <a:cs typeface="+mn-cs"/>
              </a:rPr>
              <a:t> Corp. v. Amazon.com, Inc.</a:t>
            </a:r>
            <a:r>
              <a:rPr lang="en-US" sz="1200" kern="1200" dirty="0">
                <a:solidFill>
                  <a:schemeClr val="tx1"/>
                </a:solidFill>
                <a:effectLst/>
                <a:latin typeface="+mn-lt"/>
                <a:ea typeface="+mn-ea"/>
                <a:cs typeface="+mn-cs"/>
              </a:rPr>
              <a:t> (2010)</a:t>
            </a:r>
          </a:p>
          <a:p>
            <a:r>
              <a:rPr lang="en-US" sz="1200" kern="1200" dirty="0">
                <a:solidFill>
                  <a:schemeClr val="tx1"/>
                </a:solidFill>
                <a:effectLst/>
                <a:latin typeface="+mn-lt"/>
                <a:ea typeface="+mn-ea"/>
                <a:cs typeface="+mn-cs"/>
              </a:rPr>
              <a:t> </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19</a:t>
            </a:fld>
            <a:endParaRPr lang="en-US" dirty="0"/>
          </a:p>
        </p:txBody>
      </p:sp>
    </p:spTree>
    <p:extLst>
      <p:ext uri="{BB962C8B-B14F-4D97-AF65-F5344CB8AC3E}">
        <p14:creationId xmlns:p14="http://schemas.microsoft.com/office/powerpoint/2010/main" val="1529927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Divide students into small groups, and give them the following instructions to analyze and answer this discussion prompt:</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Notes: </a:t>
            </a:r>
            <a:r>
              <a:rPr lang="en-US" sz="1200" kern="1200" dirty="0">
                <a:solidFill>
                  <a:schemeClr val="tx1"/>
                </a:solidFill>
                <a:effectLst/>
                <a:latin typeface="+mn-lt"/>
                <a:ea typeface="+mn-ea"/>
                <a:cs typeface="+mn-cs"/>
              </a:rPr>
              <a:t>If a firm makes, uses, or sells another’s patented design, product, or process without the patent owner’s permission, it commits the tort of patent infringement. Patent infringement may occur even though the patent owner has not put the patented product into commerce. </a:t>
            </a:r>
          </a:p>
          <a:p>
            <a:r>
              <a:rPr lang="en-US" sz="1200" kern="1200" dirty="0">
                <a:solidFill>
                  <a:schemeClr val="tx1"/>
                </a:solidFill>
                <a:effectLst/>
                <a:latin typeface="+mn-lt"/>
                <a:ea typeface="+mn-ea"/>
                <a:cs typeface="+mn-cs"/>
              </a:rPr>
              <a:t> </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21</a:t>
            </a:fld>
            <a:endParaRPr lang="en-US" dirty="0"/>
          </a:p>
        </p:txBody>
      </p:sp>
    </p:spTree>
    <p:extLst>
      <p:ext uri="{BB962C8B-B14F-4D97-AF65-F5344CB8AC3E}">
        <p14:creationId xmlns:p14="http://schemas.microsoft.com/office/powerpoint/2010/main" val="2636632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22</a:t>
            </a:fld>
            <a:endParaRPr lang="en-US" dirty="0"/>
          </a:p>
        </p:txBody>
      </p:sp>
    </p:spTree>
    <p:extLst>
      <p:ext uri="{BB962C8B-B14F-4D97-AF65-F5344CB8AC3E}">
        <p14:creationId xmlns:p14="http://schemas.microsoft.com/office/powerpoint/2010/main" val="244021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Invite students to discuss their reasoning with another person or classmate.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Answer</a:t>
            </a:r>
            <a:r>
              <a:rPr lang="en-US" sz="1200" kern="1200" dirty="0">
                <a:solidFill>
                  <a:schemeClr val="tx1"/>
                </a:solidFill>
                <a:effectLst/>
                <a:latin typeface="+mn-lt"/>
                <a:ea typeface="+mn-ea"/>
                <a:cs typeface="+mn-cs"/>
              </a:rPr>
              <a:t>: Yes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Patent Act provision governing damages for design patent infringement encompasses both a product sold to a consumer, and a component of that product. Therefore, components of the infringing smartphones could be considered relevant to damages, even though the consumers could not purchase those components separately.</a:t>
            </a:r>
          </a:p>
          <a:p>
            <a:r>
              <a:rPr lang="en-US" sz="1200" kern="1200" dirty="0">
                <a:solidFill>
                  <a:schemeClr val="tx1"/>
                </a:solidFill>
                <a:effectLst/>
                <a:latin typeface="+mn-lt"/>
                <a:ea typeface="+mn-ea"/>
                <a:cs typeface="+mn-cs"/>
              </a:rPr>
              <a:t> </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23</a:t>
            </a:fld>
            <a:endParaRPr lang="en-US" dirty="0"/>
          </a:p>
        </p:txBody>
      </p:sp>
    </p:spTree>
    <p:extLst>
      <p:ext uri="{BB962C8B-B14F-4D97-AF65-F5344CB8AC3E}">
        <p14:creationId xmlns:p14="http://schemas.microsoft.com/office/powerpoint/2010/main" val="964719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popular character Sherlock Holmes originated in stories written by Arthur Conan Doyle (published from 1887 through 1927). Over the years, elements of the characters and stories created by Doyle have appeared in books, movies, and television series, including Elementary on CBS and Sherlock on BBC. Before 2013, those who wished to use the copyrighted Sherlock material had to pay a licensing fee to Doyle’s estate. Then, in 2013, the editors of a book of Holmes-related stories filed a lawsuit in federal court claiming that the basic Sherlock Holmes story elements introduced before 1923, should no longer be protected. The court agreed and ruled that these elements have entered the public domain—that is, the copyright has expired, and they can be used without permission.</a:t>
            </a:r>
          </a:p>
          <a:p>
            <a:r>
              <a:rPr lang="en-US" sz="1200" kern="1200" dirty="0">
                <a:solidFill>
                  <a:schemeClr val="tx1"/>
                </a:solidFill>
                <a:effectLst/>
                <a:latin typeface="+mn-lt"/>
                <a:ea typeface="+mn-ea"/>
                <a:cs typeface="+mn-cs"/>
              </a:rPr>
              <a:t> </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24</a:t>
            </a:fld>
            <a:endParaRPr lang="en-US" dirty="0"/>
          </a:p>
        </p:txBody>
      </p:sp>
    </p:spTree>
    <p:extLst>
      <p:ext uri="{BB962C8B-B14F-4D97-AF65-F5344CB8AC3E}">
        <p14:creationId xmlns:p14="http://schemas.microsoft.com/office/powerpoint/2010/main" val="3408640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a:t>
            </a:fld>
            <a:endParaRPr lang="en-US" dirty="0"/>
          </a:p>
        </p:txBody>
      </p:sp>
    </p:spTree>
    <p:extLst>
      <p:ext uri="{BB962C8B-B14F-4D97-AF65-F5344CB8AC3E}">
        <p14:creationId xmlns:p14="http://schemas.microsoft.com/office/powerpoint/2010/main" val="1098121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 is “Fair Use” Exception?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certain circumstances, the use of copyrighted material for the purposes of criticism, comment, news reporting, teaching, scholarship, or research is not an infringement of copyright.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“Fair Use” Exception: Section 107 of the Copyright Act provides the following guidelines for determining fair use:</a:t>
            </a:r>
          </a:p>
          <a:p>
            <a:pPr lvl="2"/>
            <a:r>
              <a:rPr lang="en-US" sz="1200" kern="1200" dirty="0">
                <a:solidFill>
                  <a:schemeClr val="tx1"/>
                </a:solidFill>
                <a:effectLst/>
                <a:latin typeface="+mn-lt"/>
                <a:ea typeface="+mn-ea"/>
                <a:cs typeface="+mn-cs"/>
              </a:rPr>
              <a:t>The purpose and character of the use</a:t>
            </a:r>
          </a:p>
          <a:p>
            <a:pPr lvl="2"/>
            <a:r>
              <a:rPr lang="en-US" sz="1200" kern="1200" dirty="0">
                <a:solidFill>
                  <a:schemeClr val="tx1"/>
                </a:solidFill>
                <a:effectLst/>
                <a:latin typeface="+mn-lt"/>
                <a:ea typeface="+mn-ea"/>
                <a:cs typeface="+mn-cs"/>
              </a:rPr>
              <a:t>The nature of the copyrighted work</a:t>
            </a:r>
          </a:p>
          <a:p>
            <a:pPr lvl="2"/>
            <a:r>
              <a:rPr lang="en-US" sz="1200" kern="1200" dirty="0">
                <a:solidFill>
                  <a:schemeClr val="tx1"/>
                </a:solidFill>
                <a:effectLst/>
                <a:latin typeface="+mn-lt"/>
                <a:ea typeface="+mn-ea"/>
                <a:cs typeface="+mn-cs"/>
              </a:rPr>
              <a:t>The amount and substantiality of the portion in relation to the copyrighted work as a whole </a:t>
            </a:r>
          </a:p>
          <a:p>
            <a:pPr lvl="2"/>
            <a:r>
              <a:rPr lang="en-US" sz="1200" kern="1200" dirty="0">
                <a:solidFill>
                  <a:schemeClr val="tx1"/>
                </a:solidFill>
                <a:effectLst/>
                <a:latin typeface="+mn-lt"/>
                <a:ea typeface="+mn-ea"/>
                <a:cs typeface="+mn-cs"/>
              </a:rPr>
              <a:t>The effect of the use upon the potential market for, or value of the copyrighted work</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25</a:t>
            </a:fld>
            <a:endParaRPr lang="en-US" dirty="0"/>
          </a:p>
        </p:txBody>
      </p:sp>
    </p:spTree>
    <p:extLst>
      <p:ext uri="{BB962C8B-B14F-4D97-AF65-F5344CB8AC3E}">
        <p14:creationId xmlns:p14="http://schemas.microsoft.com/office/powerpoint/2010/main" val="2169189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Invite students to discuss their reasoning with another person or classmate.</a:t>
            </a:r>
          </a:p>
          <a:p>
            <a:endParaRPr lang="en-US" dirty="0"/>
          </a:p>
          <a:p>
            <a:r>
              <a:rPr lang="en-US" b="1" dirty="0"/>
              <a:t>Answer: </a:t>
            </a:r>
            <a:r>
              <a:rPr lang="en-US" dirty="0"/>
              <a:t>Even </a:t>
            </a:r>
            <a:r>
              <a:rPr lang="en-US" sz="1200" dirty="0">
                <a:effectLst/>
                <a:latin typeface="Arial" panose="020B0604020202020204" pitchFamily="34" charset="0"/>
                <a:ea typeface="Calibri" panose="020F0502020204030204" pitchFamily="34" charset="0"/>
                <a:cs typeface="Arial" panose="020B0604020202020204" pitchFamily="34" charset="0"/>
              </a:rPr>
              <a:t>public display of the work is protected.</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26</a:t>
            </a:fld>
            <a:endParaRPr lang="en-US" dirty="0"/>
          </a:p>
        </p:txBody>
      </p:sp>
    </p:spTree>
    <p:extLst>
      <p:ext uri="{BB962C8B-B14F-4D97-AF65-F5344CB8AC3E}">
        <p14:creationId xmlns:p14="http://schemas.microsoft.com/office/powerpoint/2010/main" val="614705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a:t>
            </a:r>
            <a:r>
              <a:rPr lang="en-US" dirty="0"/>
              <a:t>The Computer Software Copyright Act amended the Copyright Act to include computer programs in the list of creative works protected by federal copyright law. Generally, copyright protection extends to those parts of a computer program that can be read by humans, such as the high-level language of a source code. Protection also extends to the binary-language object code, which is readable only by the computer, and to such elements as the overall structure, sequence, and organization of a program.</a:t>
            </a:r>
            <a:endParaRPr lang="en-US" b="1" dirty="0"/>
          </a:p>
          <a:p>
            <a:endParaRPr lang="en-US" b="1" dirty="0"/>
          </a:p>
          <a:p>
            <a:r>
              <a:rPr lang="en-US" b="1" dirty="0"/>
              <a:t>Facts: </a:t>
            </a:r>
            <a:r>
              <a:rPr lang="en-US" dirty="0"/>
              <a:t>Oracle America, Inc., is a software company that owns numerous application programming interfaces, or API packages. Oracle grants licenses to others to use these API packages to write applications in the Java programming language. Java is open and free for anyone to use, but using it requires an interface.</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27</a:t>
            </a:fld>
            <a:endParaRPr lang="en-US" dirty="0"/>
          </a:p>
        </p:txBody>
      </p:sp>
    </p:spTree>
    <p:extLst>
      <p:ext uri="{BB962C8B-B14F-4D97-AF65-F5344CB8AC3E}">
        <p14:creationId xmlns:p14="http://schemas.microsoft.com/office/powerpoint/2010/main" val="4274447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Invite students to discuss their reasoning with at another person or classmate on the impact of</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rPr>
              <a:t>API packages as source code</a:t>
            </a:r>
            <a:r>
              <a:rPr lang="en-US" sz="1200" dirty="0"/>
              <a:t>.</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28</a:t>
            </a:fld>
            <a:endParaRPr lang="en-US" dirty="0"/>
          </a:p>
        </p:txBody>
      </p:sp>
    </p:spTree>
    <p:extLst>
      <p:ext uri="{BB962C8B-B14F-4D97-AF65-F5344CB8AC3E}">
        <p14:creationId xmlns:p14="http://schemas.microsoft.com/office/powerpoint/2010/main" val="12683740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Answer: </a:t>
            </a:r>
            <a:r>
              <a:rPr lang="en-US" dirty="0"/>
              <a:t>A federal appeals court affirmed, with the caveat that Furstenau’s “general knowledge” of the logistics trade, as opposed to the specific data in the e-mails, did not constitute a trade secret.</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30</a:t>
            </a:fld>
            <a:endParaRPr lang="en-US" dirty="0"/>
          </a:p>
        </p:txBody>
      </p:sp>
    </p:spTree>
    <p:extLst>
      <p:ext uri="{BB962C8B-B14F-4D97-AF65-F5344CB8AC3E}">
        <p14:creationId xmlns:p14="http://schemas.microsoft.com/office/powerpoint/2010/main" val="1548127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Invite students to discuss their reasoning with at </a:t>
            </a:r>
            <a:r>
              <a:rPr lang="en-US" dirty="0">
                <a:solidFill>
                  <a:srgbClr val="006298"/>
                </a:solidFill>
              </a:rPr>
              <a:t>another person or classmate</a:t>
            </a:r>
            <a:r>
              <a:rPr lang="en-US" sz="1200" dirty="0"/>
              <a:t>.</a:t>
            </a:r>
          </a:p>
          <a:p>
            <a:endParaRPr lang="en-US" dirty="0"/>
          </a:p>
          <a:p>
            <a:r>
              <a:rPr lang="en-US" dirty="0"/>
              <a:t>For a summary of trade secrets and other forms of intellectual property, see Exhibit 7-1.</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31</a:t>
            </a:fld>
            <a:endParaRPr lang="en-US" dirty="0"/>
          </a:p>
        </p:txBody>
      </p:sp>
    </p:spTree>
    <p:extLst>
      <p:ext uri="{BB962C8B-B14F-4D97-AF65-F5344CB8AC3E}">
        <p14:creationId xmlns:p14="http://schemas.microsoft.com/office/powerpoint/2010/main" val="3696057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Additional International Protections:</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The Madrid Protocol (2003)</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 company can submit a single application to register its trademark with all member nations.</a:t>
            </a:r>
          </a:p>
          <a:p>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The Anti-Counterfeiting Trade Agreement (2011)</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Provisions and Goals:</a:t>
            </a:r>
            <a:r>
              <a:rPr lang="en-US" sz="1200" kern="1200" dirty="0">
                <a:solidFill>
                  <a:schemeClr val="tx1"/>
                </a:solidFill>
                <a:effectLst/>
                <a:latin typeface="+mn-lt"/>
                <a:ea typeface="+mn-ea"/>
                <a:cs typeface="+mn-cs"/>
              </a:rPr>
              <a:t> Increase international cooperation, facilitate the best law enforcement practices, and provide a legal framework to combat counterfeiting.</a:t>
            </a:r>
          </a:p>
          <a:p>
            <a:r>
              <a:rPr lang="en-US" sz="1200" b="1" kern="1200" dirty="0">
                <a:solidFill>
                  <a:schemeClr val="tx1"/>
                </a:solidFill>
                <a:effectLst/>
                <a:latin typeface="+mn-lt"/>
                <a:ea typeface="+mn-ea"/>
                <a:cs typeface="+mn-cs"/>
              </a:rPr>
              <a:t>Border Searches:</a:t>
            </a:r>
            <a:r>
              <a:rPr lang="en-US" sz="1200" kern="1200" dirty="0">
                <a:solidFill>
                  <a:schemeClr val="tx1"/>
                </a:solidFill>
                <a:effectLst/>
                <a:latin typeface="+mn-lt"/>
                <a:ea typeface="+mn-ea"/>
                <a:cs typeface="+mn-cs"/>
              </a:rPr>
              <a:t> Member nations are required to establish border measures that allow officials to search commercial shipments of imports and exports for counterfeit goods.</a:t>
            </a:r>
          </a:p>
          <a:p>
            <a:r>
              <a:rPr lang="en-US" sz="1200" kern="1200" dirty="0">
                <a:solidFill>
                  <a:schemeClr val="tx1"/>
                </a:solidFill>
                <a:effectLst/>
                <a:latin typeface="+mn-lt"/>
                <a:ea typeface="+mn-ea"/>
                <a:cs typeface="+mn-cs"/>
              </a:rPr>
              <a:t> </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32</a:t>
            </a:fld>
            <a:endParaRPr lang="en-US" dirty="0"/>
          </a:p>
        </p:txBody>
      </p:sp>
    </p:spTree>
    <p:extLst>
      <p:ext uri="{BB962C8B-B14F-4D97-AF65-F5344CB8AC3E}">
        <p14:creationId xmlns:p14="http://schemas.microsoft.com/office/powerpoint/2010/main" val="27619419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Invite students to discuss their reasoning with at another person or classmate.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Congress has amended the Copyright Act several times. Copyright holders now have protection for many decades. Was Congress justified in extending the copyright time periods? Why, or why not?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Under ACTA, member nations are required to establish border measures that allow officials, on their own initiative, to search commercial shipments of imports and exports for counterfeit goods. The treaty neither requires nor prohibits random border searches of electronic devices, such as laptops and iPads, for infringing content. If border authorities reasonably believe that any goods in transit are counterfeit, the treaty allows them to keep the suspect goods, unless the owner proves that the items are authentic and </a:t>
            </a:r>
            <a:r>
              <a:rPr lang="en-US" sz="1200" kern="1200" dirty="0" err="1">
                <a:solidFill>
                  <a:schemeClr val="tx1"/>
                </a:solidFill>
                <a:effectLst/>
                <a:latin typeface="+mn-lt"/>
                <a:ea typeface="+mn-ea"/>
                <a:cs typeface="+mn-cs"/>
              </a:rPr>
              <a:t>noninfringing</a:t>
            </a:r>
            <a:r>
              <a:rPr lang="en-US" sz="1200" kern="1200" dirty="0">
                <a:solidFill>
                  <a:schemeClr val="tx1"/>
                </a:solidFill>
                <a:effectLst/>
                <a:latin typeface="+mn-lt"/>
                <a:ea typeface="+mn-ea"/>
                <a:cs typeface="+mn-cs"/>
              </a:rPr>
              <a:t>. The treaty allows member nations, in accordance with their own laws, to order online service providers to furnish information about (including the identity of) suspected trademark and copyright infringers.</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33</a:t>
            </a:fld>
            <a:endParaRPr lang="en-US" dirty="0"/>
          </a:p>
        </p:txBody>
      </p:sp>
    </p:spTree>
    <p:extLst>
      <p:ext uri="{BB962C8B-B14F-4D97-AF65-F5344CB8AC3E}">
        <p14:creationId xmlns:p14="http://schemas.microsoft.com/office/powerpoint/2010/main" val="16393593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Break students out into small groups, and have students discuss the questions posed on the slide.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The courts determine whether a particular use is fair on a case-by-case basis. </a:t>
            </a:r>
          </a:p>
          <a:p>
            <a:r>
              <a:rPr lang="en-US" sz="1200" kern="1200" dirty="0">
                <a:solidFill>
                  <a:schemeClr val="tx1"/>
                </a:solidFill>
                <a:effectLst/>
                <a:latin typeface="+mn-lt"/>
                <a:ea typeface="+mn-ea"/>
                <a:cs typeface="+mn-cs"/>
              </a:rPr>
              <a:t> </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34</a:t>
            </a:fld>
            <a:endParaRPr lang="en-US" dirty="0"/>
          </a:p>
        </p:txBody>
      </p:sp>
    </p:spTree>
    <p:extLst>
      <p:ext uri="{BB962C8B-B14F-4D97-AF65-F5344CB8AC3E}">
        <p14:creationId xmlns:p14="http://schemas.microsoft.com/office/powerpoint/2010/main" val="864787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35</a:t>
            </a:fld>
            <a:endParaRPr lang="en-US" dirty="0"/>
          </a:p>
        </p:txBody>
      </p:sp>
    </p:spTree>
    <p:extLst>
      <p:ext uri="{BB962C8B-B14F-4D97-AF65-F5344CB8AC3E}">
        <p14:creationId xmlns:p14="http://schemas.microsoft.com/office/powerpoint/2010/main" val="302262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brainstorm how the internet and legal issues impact their everyday lives. </a:t>
            </a:r>
          </a:p>
          <a:p>
            <a:endParaRPr lang="en-US" dirty="0"/>
          </a:p>
          <a:p>
            <a:r>
              <a:rPr lang="en-US" b="1" dirty="0"/>
              <a:t>Answer: </a:t>
            </a:r>
            <a:r>
              <a:rPr lang="en-US" b="0" dirty="0"/>
              <a:t>Responses will vary.</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a:t>
            </a:fld>
            <a:endParaRPr lang="en-US" dirty="0"/>
          </a:p>
        </p:txBody>
      </p:sp>
    </p:spTree>
    <p:extLst>
      <p:ext uri="{BB962C8B-B14F-4D97-AF65-F5344CB8AC3E}">
        <p14:creationId xmlns:p14="http://schemas.microsoft.com/office/powerpoint/2010/main" val="39860377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a:t>
            </a:r>
            <a:r>
              <a:rPr lang="en-US" b="0" i="0" dirty="0">
                <a:solidFill>
                  <a:srgbClr val="525252"/>
                </a:solidFill>
                <a:effectLst/>
                <a:latin typeface="Helvetica Neue"/>
              </a:rPr>
              <a:t>The United States Copyright Office, a part of the Library of Congress, is the official U.S. government body that maintains records of copyright. copyright.gov</a:t>
            </a: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36</a:t>
            </a:fld>
            <a:endParaRPr lang="en-US" dirty="0"/>
          </a:p>
        </p:txBody>
      </p:sp>
    </p:spTree>
    <p:extLst>
      <p:ext uri="{BB962C8B-B14F-4D97-AF65-F5344CB8AC3E}">
        <p14:creationId xmlns:p14="http://schemas.microsoft.com/office/powerpoint/2010/main" val="3413956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lgn="l"/>
            <a:r>
              <a:rPr lang="en-US" sz="1200" b="0" i="0" dirty="0">
                <a:solidFill>
                  <a:srgbClr val="000000"/>
                </a:solidFill>
                <a:effectLst/>
                <a:latin typeface="Arial" panose="020B0604020202020204" pitchFamily="34" charset="0"/>
                <a:cs typeface="Arial" panose="020B0604020202020204" pitchFamily="34" charset="0"/>
              </a:rPr>
              <a:t>You may register up to 10 unpublished works on the same application, but YOU MUST SELECT the new application for a “Group of Unpublished Works.”</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37</a:t>
            </a:fld>
            <a:endParaRPr lang="en-US" dirty="0"/>
          </a:p>
        </p:txBody>
      </p:sp>
    </p:spTree>
    <p:extLst>
      <p:ext uri="{BB962C8B-B14F-4D97-AF65-F5344CB8AC3E}">
        <p14:creationId xmlns:p14="http://schemas.microsoft.com/office/powerpoint/2010/main" val="17482011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Pose questions to students.</a:t>
            </a:r>
          </a:p>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38</a:t>
            </a:fld>
            <a:endParaRPr lang="en-US" dirty="0"/>
          </a:p>
        </p:txBody>
      </p:sp>
    </p:spTree>
    <p:extLst>
      <p:ext uri="{BB962C8B-B14F-4D97-AF65-F5344CB8AC3E}">
        <p14:creationId xmlns:p14="http://schemas.microsoft.com/office/powerpoint/2010/main" val="2717397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39</a:t>
            </a:fld>
            <a:endParaRPr lang="en-US" dirty="0"/>
          </a:p>
        </p:txBody>
      </p:sp>
    </p:spTree>
    <p:extLst>
      <p:ext uri="{BB962C8B-B14F-4D97-AF65-F5344CB8AC3E}">
        <p14:creationId xmlns:p14="http://schemas.microsoft.com/office/powerpoint/2010/main" val="1897529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Trademarks are distinctive words, symbols, sounds, or designs that identify the manufacturer as the source of specific goods and distinguishes those goods from the products of others. </a:t>
            </a:r>
          </a:p>
          <a:p>
            <a:endParaRPr lang="en-US" dirty="0"/>
          </a:p>
          <a:p>
            <a:r>
              <a:rPr lang="en-US" b="1" dirty="0"/>
              <a:t>Question: </a:t>
            </a:r>
            <a:r>
              <a:rPr lang="en-US" b="0" dirty="0"/>
              <a:t>Ask students if they think trademark protections should apply to similarities between noncompeting products.</a:t>
            </a:r>
          </a:p>
          <a:p>
            <a:endParaRPr lang="en-US" dirty="0"/>
          </a:p>
          <a:p>
            <a:r>
              <a:rPr lang="en-US" b="1" dirty="0"/>
              <a:t>Answer: </a:t>
            </a:r>
            <a:r>
              <a:rPr lang="en-US" b="0" dirty="0"/>
              <a:t>Responses will vary.</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a:t>
            </a:fld>
            <a:endParaRPr lang="en-US" dirty="0"/>
          </a:p>
        </p:txBody>
      </p:sp>
    </p:spTree>
    <p:extLst>
      <p:ext uri="{BB962C8B-B14F-4D97-AF65-F5344CB8AC3E}">
        <p14:creationId xmlns:p14="http://schemas.microsoft.com/office/powerpoint/2010/main" val="3725576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Classic Case concerning Coca-Cola, the defendants argued that the </a:t>
            </a:r>
            <a:r>
              <a:rPr lang="en-US" dirty="0" err="1"/>
              <a:t>CocaCola</a:t>
            </a:r>
            <a:r>
              <a:rPr lang="en-US" dirty="0"/>
              <a:t> trademark was not entitled to protection under the law, because the term did not accurately represent the product.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Lanham Act was enacted in part to protect manufacturers from losing business to rival companies that used confusingly similar trademarks. The Lanham Act incorporates the common law of trademarks, and provides remedies for owners of trademarks who wish to enforce their claims in federal court. Many states also have trademark statutes. </a:t>
            </a:r>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5</a:t>
            </a:fld>
            <a:endParaRPr lang="en-US" dirty="0"/>
          </a:p>
        </p:txBody>
      </p:sp>
    </p:spTree>
    <p:extLst>
      <p:ext uri="{BB962C8B-B14F-4D97-AF65-F5344CB8AC3E}">
        <p14:creationId xmlns:p14="http://schemas.microsoft.com/office/powerpoint/2010/main" val="2385289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Pose question to students, and discuss their responses.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6</a:t>
            </a:fld>
            <a:endParaRPr lang="en-US" dirty="0"/>
          </a:p>
        </p:txBody>
      </p:sp>
    </p:spTree>
    <p:extLst>
      <p:ext uri="{BB962C8B-B14F-4D97-AF65-F5344CB8AC3E}">
        <p14:creationId xmlns:p14="http://schemas.microsoft.com/office/powerpoint/2010/main" val="1755257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famous mark may be diluted not only by the use of an identical mark, but also by the use of a similar mark, provided that it reduces the value of the famous mark. A similar mark is more likely to lessen the value of a famous mark, when the companies using the marks provide related goods or compete against each other in the same market.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use of the similar mark (</a:t>
            </a:r>
            <a:r>
              <a:rPr lang="en-US" sz="1200" kern="1200" dirty="0" err="1">
                <a:solidFill>
                  <a:schemeClr val="tx1"/>
                </a:solidFill>
                <a:effectLst/>
                <a:latin typeface="+mn-lt"/>
                <a:ea typeface="+mn-ea"/>
                <a:cs typeface="+mn-cs"/>
              </a:rPr>
              <a:t>Sambuck’s</a:t>
            </a:r>
            <a:r>
              <a:rPr lang="en-US" sz="1200" kern="1200" dirty="0">
                <a:solidFill>
                  <a:schemeClr val="tx1"/>
                </a:solidFill>
                <a:effectLst/>
                <a:latin typeface="+mn-lt"/>
                <a:ea typeface="+mn-ea"/>
                <a:cs typeface="+mn-cs"/>
              </a:rPr>
              <a:t>) reduced the value of the famous mark (Starbucks). </a:t>
            </a:r>
            <a:r>
              <a:rPr lang="en-US" sz="1200" i="1" kern="1200" dirty="0">
                <a:solidFill>
                  <a:schemeClr val="tx1"/>
                </a:solidFill>
                <a:effectLst/>
                <a:latin typeface="+mn-lt"/>
                <a:ea typeface="+mn-ea"/>
                <a:cs typeface="+mn-cs"/>
              </a:rPr>
              <a:t>Starbucks Corp. v. Lundberg</a:t>
            </a:r>
            <a:r>
              <a:rPr lang="en-US" sz="1200" kern="1200" dirty="0">
                <a:solidFill>
                  <a:schemeClr val="tx1"/>
                </a:solidFill>
                <a:effectLst/>
                <a:latin typeface="+mn-lt"/>
                <a:ea typeface="+mn-ea"/>
                <a:cs typeface="+mn-cs"/>
              </a:rPr>
              <a:t> (2005)</a:t>
            </a:r>
          </a:p>
          <a:p>
            <a:r>
              <a:rPr lang="en-US" sz="1200" kern="1200" dirty="0">
                <a:solidFill>
                  <a:schemeClr val="tx1"/>
                </a:solidFill>
                <a:effectLst/>
                <a:latin typeface="+mn-lt"/>
                <a:ea typeface="+mn-ea"/>
                <a:cs typeface="+mn-cs"/>
              </a:rPr>
              <a:t> </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7</a:t>
            </a:fld>
            <a:endParaRPr lang="en-US" dirty="0"/>
          </a:p>
        </p:txBody>
      </p:sp>
    </p:spTree>
    <p:extLst>
      <p:ext uri="{BB962C8B-B14F-4D97-AF65-F5344CB8AC3E}">
        <p14:creationId xmlns:p14="http://schemas.microsoft.com/office/powerpoint/2010/main" val="1355219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Invite students to discuss their reasoning with another person or classmate.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10</a:t>
            </a:fld>
            <a:endParaRPr lang="en-US" dirty="0"/>
          </a:p>
        </p:txBody>
      </p:sp>
    </p:spTree>
    <p:extLst>
      <p:ext uri="{BB962C8B-B14F-4D97-AF65-F5344CB8AC3E}">
        <p14:creationId xmlns:p14="http://schemas.microsoft.com/office/powerpoint/2010/main" val="4112685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most commonly granted remedy for trademark infringement is an injunction to prevent further infringement. Under the Lanham Act, a trademark owner that successfully proves infringement can recover actual damages, plus the profits that the infringer wrongfully received from the unauthorized use of the mark.</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With strong marks:</a:t>
            </a:r>
            <a:r>
              <a:rPr lang="en-US" sz="1200" kern="1200" dirty="0">
                <a:solidFill>
                  <a:schemeClr val="tx1"/>
                </a:solidFill>
                <a:effectLst/>
                <a:latin typeface="+mn-lt"/>
                <a:ea typeface="+mn-ea"/>
                <a:cs typeface="+mn-cs"/>
              </a:rPr>
              <a:t> Suggestive trademarks indicate a product’s nature, quality, or characteristics without describing the product directly.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Secondary Meaning </a:t>
            </a:r>
            <a:r>
              <a:rPr lang="en-US" sz="1200" b="1" kern="1200" dirty="0">
                <a:solidFill>
                  <a:schemeClr val="tx1"/>
                </a:solidFill>
                <a:effectLst/>
                <a:latin typeface="+mn-lt"/>
                <a:ea typeface="+mn-ea"/>
                <a:cs typeface="+mn-cs"/>
              </a:rPr>
              <a:t>Case Example 7.2</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Federal Express Corp. v. </a:t>
            </a:r>
            <a:r>
              <a:rPr lang="en-US" sz="1200" i="1" kern="1200" dirty="0" err="1">
                <a:solidFill>
                  <a:schemeClr val="tx1"/>
                </a:solidFill>
                <a:effectLst/>
                <a:latin typeface="+mn-lt"/>
                <a:ea typeface="+mn-ea"/>
                <a:cs typeface="+mn-cs"/>
              </a:rPr>
              <a:t>JetEx</a:t>
            </a:r>
            <a:r>
              <a:rPr lang="en-US" sz="1200" i="1" kern="1200" dirty="0">
                <a:solidFill>
                  <a:schemeClr val="tx1"/>
                </a:solidFill>
                <a:effectLst/>
                <a:latin typeface="+mn-lt"/>
                <a:ea typeface="+mn-ea"/>
                <a:cs typeface="+mn-cs"/>
              </a:rPr>
              <a:t> Air Express, Inc</a:t>
            </a:r>
            <a:r>
              <a:rPr lang="en-US" sz="1200" kern="1200" dirty="0">
                <a:solidFill>
                  <a:schemeClr val="tx1"/>
                </a:solidFill>
                <a:effectLst/>
                <a:latin typeface="+mn-lt"/>
                <a:ea typeface="+mn-ea"/>
                <a:cs typeface="+mn-cs"/>
              </a:rPr>
              <a:t>. (2017)</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Distinctiveness of the Mark </a:t>
            </a:r>
            <a:r>
              <a:rPr lang="en-US" sz="1200" b="1" kern="1200" dirty="0">
                <a:solidFill>
                  <a:schemeClr val="tx1"/>
                </a:solidFill>
                <a:effectLst/>
                <a:latin typeface="+mn-lt"/>
                <a:ea typeface="+mn-ea"/>
                <a:cs typeface="+mn-cs"/>
              </a:rPr>
              <a:t>Case Example 7.3</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Elliot v. Google, Inc</a:t>
            </a:r>
            <a:r>
              <a:rPr lang="en-US" sz="1200" kern="1200" dirty="0">
                <a:solidFill>
                  <a:schemeClr val="tx1"/>
                </a:solidFill>
                <a:effectLst/>
                <a:latin typeface="+mn-lt"/>
                <a:ea typeface="+mn-ea"/>
                <a:cs typeface="+mn-cs"/>
              </a:rPr>
              <a:t>. (2014) The court held that even if people do use the word google as a verb, it is still a protected trademark.</a:t>
            </a:r>
          </a:p>
          <a:p>
            <a:r>
              <a:rPr lang="en-US" sz="1200" kern="1200" dirty="0">
                <a:solidFill>
                  <a:schemeClr val="tx1"/>
                </a:solidFill>
                <a:effectLst/>
                <a:latin typeface="+mn-lt"/>
                <a:ea typeface="+mn-ea"/>
                <a:cs typeface="+mn-cs"/>
              </a:rPr>
              <a:t> </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11</a:t>
            </a:fld>
            <a:endParaRPr lang="en-US" dirty="0"/>
          </a:p>
        </p:txBody>
      </p:sp>
    </p:spTree>
    <p:extLst>
      <p:ext uri="{BB962C8B-B14F-4D97-AF65-F5344CB8AC3E}">
        <p14:creationId xmlns:p14="http://schemas.microsoft.com/office/powerpoint/2010/main" val="3170861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dirty="0"/>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lnSpc>
                <a:spcPct val="100000"/>
              </a:lnSpc>
              <a:spcBef>
                <a:spcPts val="624"/>
              </a:spcBef>
              <a:buClr>
                <a:srgbClr val="004A78"/>
              </a:buClr>
              <a:buFont typeface="Arial" panose="020B0604020202020204" pitchFamily="34" charset="0"/>
              <a:buChar char="•"/>
              <a:defRPr sz="2600">
                <a:solidFill>
                  <a:srgbClr val="000000"/>
                </a:solidFill>
              </a:defRPr>
            </a:lvl1pPr>
            <a:lvl2pPr marL="804863" marR="0" indent="-347663" algn="l" defTabSz="914400" rtl="0" eaLnBrk="1" fontAlgn="base" latinLnBrk="0" hangingPunct="1">
              <a:lnSpc>
                <a:spcPct val="100000"/>
              </a:lnSpc>
              <a:spcBef>
                <a:spcPts val="624"/>
              </a:spcBef>
              <a:spcAft>
                <a:spcPct val="0"/>
              </a:spcAft>
              <a:buClr>
                <a:srgbClr val="006298"/>
              </a:buClr>
              <a:buSzPct val="80000"/>
              <a:buFont typeface="Arial" panose="020B0604020202020204" pitchFamily="34" charset="0"/>
              <a:buChar char="–"/>
              <a:tabLst/>
              <a:defRPr sz="2400" baseline="0"/>
            </a:lvl2pPr>
            <a:lvl3pPr marL="1255713" indent="-341313">
              <a:lnSpc>
                <a:spcPct val="100000"/>
              </a:lnSpc>
              <a:spcBef>
                <a:spcPts val="624"/>
              </a:spcBef>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 </a:t>
            </a:r>
          </a:p>
          <a:p>
            <a:pPr lvl="1"/>
            <a:r>
              <a:rPr lang="en-US" dirty="0"/>
              <a:t> </a:t>
            </a:r>
          </a:p>
          <a:p>
            <a:pPr lvl="2"/>
            <a:r>
              <a:rPr lang="en-US" dirty="0"/>
              <a:t> </a:t>
            </a:r>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10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91996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p>
        </p:txBody>
      </p:sp>
      <p:sp>
        <p:nvSpPr>
          <p:cNvPr id="12" name="Text Placeholder 11"/>
          <p:cNvSpPr>
            <a:spLocks noGrp="1"/>
          </p:cNvSpPr>
          <p:nvPr>
            <p:ph type="body" sz="quarter" idx="17"/>
          </p:nvPr>
        </p:nvSpPr>
        <p:spPr>
          <a:xfrm>
            <a:off x="743576" y="1638300"/>
            <a:ext cx="3849939" cy="4394200"/>
          </a:xfrm>
        </p:spPr>
        <p:txBody>
          <a:bodyPr>
            <a:normAutofit/>
          </a:bodyPr>
          <a:lstStyle>
            <a:lvl1pPr marL="457200" indent="-457200">
              <a:buClr>
                <a:srgbClr val="004A78"/>
              </a:buClr>
              <a:buFont typeface="+mj-lt"/>
              <a:buAutoNum type="arabicPeriod"/>
              <a:defRPr sz="2000">
                <a:solidFill>
                  <a:srgbClr val="000000"/>
                </a:solidFill>
              </a:defRPr>
            </a:lvl1pPr>
            <a:lvl2pPr marL="457200" marR="0" indent="0" algn="l" defTabSz="914400" rtl="0" eaLnBrk="1" fontAlgn="base" latinLnBrk="0" hangingPunct="1">
              <a:lnSpc>
                <a:spcPct val="90000"/>
              </a:lnSpc>
              <a:spcBef>
                <a:spcPts val="500"/>
              </a:spcBef>
              <a:spcAft>
                <a:spcPct val="0"/>
              </a:spcAft>
              <a:buClr>
                <a:srgbClr val="006298"/>
              </a:buClr>
              <a:buSzTx/>
              <a:buFont typeface="Arial" charset="0"/>
              <a:buNone/>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endParaRPr lang="en-US" dirty="0"/>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10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
        <p:nvSpPr>
          <p:cNvPr id="4" name="Content Placeholder 3">
            <a:extLst>
              <a:ext uri="{FF2B5EF4-FFF2-40B4-BE49-F238E27FC236}">
                <a16:creationId xmlns:a16="http://schemas.microsoft.com/office/drawing/2014/main" id="{8FFDCB65-F1DB-42F1-9B83-92D956E437D4}"/>
              </a:ext>
            </a:extLst>
          </p:cNvPr>
          <p:cNvSpPr>
            <a:spLocks noGrp="1"/>
          </p:cNvSpPr>
          <p:nvPr>
            <p:ph sz="quarter" idx="18"/>
          </p:nvPr>
        </p:nvSpPr>
        <p:spPr>
          <a:xfrm>
            <a:off x="5013325" y="1549400"/>
            <a:ext cx="5216525" cy="89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Picture Placeholder 6">
            <a:extLst>
              <a:ext uri="{FF2B5EF4-FFF2-40B4-BE49-F238E27FC236}">
                <a16:creationId xmlns:a16="http://schemas.microsoft.com/office/drawing/2014/main" id="{5E11E7DB-7AA8-4706-A31D-210920808579}"/>
              </a:ext>
            </a:extLst>
          </p:cNvPr>
          <p:cNvSpPr>
            <a:spLocks noGrp="1"/>
          </p:cNvSpPr>
          <p:nvPr>
            <p:ph type="pic" sz="quarter" idx="19"/>
          </p:nvPr>
        </p:nvSpPr>
        <p:spPr>
          <a:xfrm>
            <a:off x="5227638" y="2789238"/>
            <a:ext cx="3571875" cy="1255712"/>
          </a:xfrm>
        </p:spPr>
        <p:txBody>
          <a:bodyPr/>
          <a:lstStyle/>
          <a:p>
            <a:endParaRPr lang="en-IN"/>
          </a:p>
        </p:txBody>
      </p:sp>
      <p:sp>
        <p:nvSpPr>
          <p:cNvPr id="9" name="Picture Placeholder 8">
            <a:extLst>
              <a:ext uri="{FF2B5EF4-FFF2-40B4-BE49-F238E27FC236}">
                <a16:creationId xmlns:a16="http://schemas.microsoft.com/office/drawing/2014/main" id="{88982B0C-A439-458E-A5F0-B5E33BDE00D6}"/>
              </a:ext>
            </a:extLst>
          </p:cNvPr>
          <p:cNvSpPr>
            <a:spLocks noGrp="1"/>
          </p:cNvSpPr>
          <p:nvPr>
            <p:ph type="pic" sz="quarter" idx="20"/>
          </p:nvPr>
        </p:nvSpPr>
        <p:spPr>
          <a:xfrm>
            <a:off x="6842125" y="4416425"/>
            <a:ext cx="2420938" cy="477838"/>
          </a:xfrm>
        </p:spPr>
        <p:txBody>
          <a:bodyPr/>
          <a:lstStyle/>
          <a:p>
            <a:endParaRPr lang="en-IN"/>
          </a:p>
        </p:txBody>
      </p:sp>
      <p:sp>
        <p:nvSpPr>
          <p:cNvPr id="11" name="Table Placeholder 10">
            <a:extLst>
              <a:ext uri="{FF2B5EF4-FFF2-40B4-BE49-F238E27FC236}">
                <a16:creationId xmlns:a16="http://schemas.microsoft.com/office/drawing/2014/main" id="{D222BA84-F27B-4D43-972F-AB5A4B94104D}"/>
              </a:ext>
            </a:extLst>
          </p:cNvPr>
          <p:cNvSpPr>
            <a:spLocks noGrp="1"/>
          </p:cNvSpPr>
          <p:nvPr>
            <p:ph type="tbl" sz="quarter" idx="21"/>
          </p:nvPr>
        </p:nvSpPr>
        <p:spPr>
          <a:xfrm>
            <a:off x="7820025" y="5308600"/>
            <a:ext cx="3044825" cy="671513"/>
          </a:xfrm>
        </p:spPr>
        <p:txBody>
          <a:bodyPr/>
          <a:lstStyle/>
          <a:p>
            <a:endParaRPr lang="en-IN"/>
          </a:p>
        </p:txBody>
      </p:sp>
      <p:sp>
        <p:nvSpPr>
          <p:cNvPr id="6" name="Content Placeholder 5">
            <a:extLst>
              <a:ext uri="{FF2B5EF4-FFF2-40B4-BE49-F238E27FC236}">
                <a16:creationId xmlns:a16="http://schemas.microsoft.com/office/drawing/2014/main" id="{4EE941BF-4F6B-4F04-8468-1BCC1F1A41CC}"/>
              </a:ext>
            </a:extLst>
          </p:cNvPr>
          <p:cNvSpPr>
            <a:spLocks noGrp="1"/>
          </p:cNvSpPr>
          <p:nvPr>
            <p:ph sz="quarter" idx="22"/>
          </p:nvPr>
        </p:nvSpPr>
        <p:spPr>
          <a:xfrm>
            <a:off x="9375775" y="3429000"/>
            <a:ext cx="1671638" cy="12557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07748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10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
        <p:nvSpPr>
          <p:cNvPr id="8" name="Content Placeholder 7">
            <a:extLst>
              <a:ext uri="{FF2B5EF4-FFF2-40B4-BE49-F238E27FC236}">
                <a16:creationId xmlns:a16="http://schemas.microsoft.com/office/drawing/2014/main" id="{785474BA-C607-4082-85D4-A2371E5292EB}"/>
              </a:ext>
            </a:extLst>
          </p:cNvPr>
          <p:cNvSpPr>
            <a:spLocks noGrp="1"/>
          </p:cNvSpPr>
          <p:nvPr>
            <p:ph sz="quarter" idx="10"/>
          </p:nvPr>
        </p:nvSpPr>
        <p:spPr>
          <a:xfrm>
            <a:off x="838200" y="1419225"/>
            <a:ext cx="5016500" cy="462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3" name="Content Placeholder 12">
            <a:extLst>
              <a:ext uri="{FF2B5EF4-FFF2-40B4-BE49-F238E27FC236}">
                <a16:creationId xmlns:a16="http://schemas.microsoft.com/office/drawing/2014/main" id="{B9B067E6-B97F-4779-9B12-F6133D416F98}"/>
              </a:ext>
            </a:extLst>
          </p:cNvPr>
          <p:cNvSpPr>
            <a:spLocks noGrp="1"/>
          </p:cNvSpPr>
          <p:nvPr>
            <p:ph sz="quarter" idx="11"/>
          </p:nvPr>
        </p:nvSpPr>
        <p:spPr>
          <a:xfrm>
            <a:off x="6318250" y="1373188"/>
            <a:ext cx="5035550" cy="4768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683882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3732692"/>
          </a:xfrm>
        </p:spPr>
        <p:txBody>
          <a:bodyPr>
            <a:noAutofit/>
          </a:bodyPr>
          <a:lstStyle>
            <a:lvl1pPr marL="0" indent="0" algn="l">
              <a:buFont typeface="Arial" panose="020B0604020202020204" pitchFamily="34" charset="0"/>
              <a:buNone/>
              <a:defRPr sz="2400" b="0" i="0" baseline="0">
                <a:solidFill>
                  <a:srgbClr val="000000"/>
                </a:solidFill>
                <a:latin typeface="Arial" charset="0"/>
                <a:ea typeface="Arial" charset="0"/>
                <a:cs typeface="Arial" charset="0"/>
              </a:defRPr>
            </a:lvl1pPr>
            <a:lvl2pPr>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2653748" y="6323299"/>
            <a:ext cx="9310127" cy="477054"/>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10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506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0228" y="1737343"/>
            <a:ext cx="10711543" cy="1462674"/>
          </a:xfrm>
        </p:spPr>
        <p:txBody>
          <a:bodyPr>
            <a:noAutofit/>
          </a:bodyPr>
          <a:lstStyle>
            <a:lvl1pPr marL="342900" indent="-342900" algn="l">
              <a:buFont typeface="Arial" panose="020B0604020202020204" pitchFamily="34" charset="0"/>
              <a:buChar char="•"/>
              <a:defRPr sz="2400" b="0" i="0" baseline="0">
                <a:solidFill>
                  <a:srgbClr val="000000"/>
                </a:solidFill>
                <a:latin typeface="Arial" charset="0"/>
                <a:ea typeface="Arial" charset="0"/>
                <a:cs typeface="Arial" charset="0"/>
              </a:defRPr>
            </a:lvl1pPr>
            <a:lvl2pPr marL="457200" indent="0">
              <a:buClr>
                <a:srgbClr val="000000"/>
              </a:buClr>
              <a:buFont typeface="Arial" panose="020B0604020202020204" pitchFamily="34" charset="0"/>
              <a:buNone/>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Sed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9184134"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Miller, Business Law Today Standard Edition Text &amp; Summarized Cases, 13th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457200" marR="0" indent="0" algn="l" defTabSz="914400" rtl="0" eaLnBrk="1" fontAlgn="base" latinLnBrk="0" hangingPunct="1">
              <a:lnSpc>
                <a:spcPct val="90000"/>
              </a:lnSpc>
              <a:spcBef>
                <a:spcPts val="500"/>
              </a:spcBef>
              <a:spcAft>
                <a:spcPct val="0"/>
              </a:spcAft>
              <a:buClr>
                <a:srgbClr val="006298"/>
              </a:buClr>
              <a:buSzTx/>
              <a:buFont typeface="Arial" charset="0"/>
              <a:buNone/>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a:t>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Miller, Business Law Today Standard Edition Text &amp; Summarized Cases, 13</a:t>
            </a:r>
            <a:r>
              <a:rPr kumimoji="0" lang="en-US" sz="14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34264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3029447"/>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1959654"/>
            <a:ext cx="10515600" cy="672105"/>
          </a:xfrm>
        </p:spPr>
        <p:txBody>
          <a:bodyPr anchor="ctr"/>
          <a:lstStyle>
            <a:lvl1pPr>
              <a:defRPr sz="4400">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B9D1292A-4755-41B5-9583-D0EB188CD007}"/>
              </a:ext>
            </a:extLst>
          </p:cNvPr>
          <p:cNvSpPr>
            <a:spLocks noGrp="1"/>
          </p:cNvSpPr>
          <p:nvPr>
            <p:ph sz="quarter" idx="12"/>
          </p:nvPr>
        </p:nvSpPr>
        <p:spPr>
          <a:xfrm>
            <a:off x="2720975" y="6356350"/>
            <a:ext cx="9155113" cy="38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381425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dirty="0"/>
              <a:t>Miller, Business Law Today Standard Edition Text &amp; Summarized Cases, 13</a:t>
            </a:r>
            <a:r>
              <a:rPr lang="en-US" baseline="30000" dirty="0"/>
              <a:t>th</a:t>
            </a:r>
            <a:r>
              <a:rPr lang="en-US" dirty="0"/>
              <a:t> edition. © 2022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14" r:id="rId4"/>
    <p:sldLayoutId id="2147483718" r:id="rId5"/>
    <p:sldLayoutId id="2147483724" r:id="rId6"/>
    <p:sldLayoutId id="2147483725" r:id="rId7"/>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2.xml"/><Relationship Id="rId7" Type="http://schemas.openxmlformats.org/officeDocument/2006/relationships/package" Target="../embeddings/Microsoft_Word_Document.docx"/><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png"/><Relationship Id="rId5" Type="http://schemas.microsoft.com/office/2017/04/relationships/track" Target="../media/track1.vtt"/><Relationship Id="rId4"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5400" b="0" dirty="0"/>
              <a:t>Chapter 7</a:t>
            </a:r>
          </a:p>
        </p:txBody>
      </p:sp>
      <p:sp>
        <p:nvSpPr>
          <p:cNvPr id="6" name="Text Placeholder 5"/>
          <p:cNvSpPr>
            <a:spLocks noGrp="1"/>
          </p:cNvSpPr>
          <p:nvPr>
            <p:ph type="body" sz="quarter" idx="11"/>
          </p:nvPr>
        </p:nvSpPr>
        <p:spPr>
          <a:xfrm>
            <a:off x="1274574" y="3029446"/>
            <a:ext cx="9642852" cy="1330797"/>
          </a:xfrm>
        </p:spPr>
        <p:txBody>
          <a:bodyPr/>
          <a:lstStyle/>
          <a:p>
            <a:r>
              <a:rPr lang="en-US" sz="4000" b="1"/>
              <a:t>Intellectual Property Rights</a:t>
            </a:r>
            <a:endParaRPr lang="en-US" sz="4000" b="1" dirty="0"/>
          </a:p>
        </p:txBody>
      </p:sp>
      <p:sp>
        <p:nvSpPr>
          <p:cNvPr id="2" name="Content Placeholder 1">
            <a:extLst>
              <a:ext uri="{FF2B5EF4-FFF2-40B4-BE49-F238E27FC236}">
                <a16:creationId xmlns:a16="http://schemas.microsoft.com/office/drawing/2014/main" id="{B4CE56DE-F83E-4CE2-BF41-3839DBBA3A64}"/>
              </a:ext>
            </a:extLst>
          </p:cNvPr>
          <p:cNvSpPr>
            <a:spLocks noGrp="1"/>
          </p:cNvSpPr>
          <p:nvPr>
            <p:ph sz="quarter" idx="12"/>
          </p:nvPr>
        </p:nvSpPr>
        <p:spPr/>
        <p:txBody>
          <a:bodyPr/>
          <a:lstStyle/>
          <a:p>
            <a:pPr>
              <a:lnSpc>
                <a:spcPct val="100000"/>
              </a:lnSpc>
            </a:pPr>
            <a:r>
              <a:rPr lang="en-US" sz="1400" dirty="0">
                <a:solidFill>
                  <a:schemeClr val="bg1"/>
                </a:solidFill>
              </a:rPr>
              <a:t>Miller, Business Law Today Comprehensive Edition Text &amp; Cases, 13</a:t>
            </a:r>
            <a:r>
              <a:rPr lang="en-US" sz="1400" baseline="30000" dirty="0">
                <a:solidFill>
                  <a:schemeClr val="bg1"/>
                </a:solidFill>
              </a:rPr>
              <a:t>th</a:t>
            </a:r>
            <a:r>
              <a:rPr lang="en-US" sz="1400" dirty="0">
                <a:solidFill>
                  <a:schemeClr val="bg1"/>
                </a:solidFill>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802233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70C0C9E-7C32-4229-BE25-2D4F564B591B}"/>
              </a:ext>
            </a:extLst>
          </p:cNvPr>
          <p:cNvSpPr>
            <a:spLocks noGrp="1"/>
          </p:cNvSpPr>
          <p:nvPr>
            <p:ph type="title"/>
          </p:nvPr>
        </p:nvSpPr>
        <p:spPr/>
        <p:txBody>
          <a:bodyPr/>
          <a:lstStyle/>
          <a:p>
            <a:r>
              <a:rPr lang="en-IN" dirty="0"/>
              <a:t>Federal Express Corporation (FedEx) v. </a:t>
            </a:r>
            <a:r>
              <a:rPr lang="en-IN" dirty="0" err="1"/>
              <a:t>JetEx</a:t>
            </a:r>
            <a:r>
              <a:rPr lang="en-IN" dirty="0"/>
              <a:t> Management Services, Inc. Polling Question</a:t>
            </a:r>
          </a:p>
        </p:txBody>
      </p:sp>
      <p:sp>
        <p:nvSpPr>
          <p:cNvPr id="10" name="Text Placeholder 9">
            <a:extLst>
              <a:ext uri="{FF2B5EF4-FFF2-40B4-BE49-F238E27FC236}">
                <a16:creationId xmlns:a16="http://schemas.microsoft.com/office/drawing/2014/main" id="{249432B5-B785-4EFE-9390-371D58AA67E7}"/>
              </a:ext>
            </a:extLst>
          </p:cNvPr>
          <p:cNvSpPr>
            <a:spLocks noGrp="1"/>
          </p:cNvSpPr>
          <p:nvPr>
            <p:ph type="body" sz="quarter" idx="17"/>
          </p:nvPr>
        </p:nvSpPr>
        <p:spPr/>
        <p:txBody>
          <a:bodyPr/>
          <a:lstStyle/>
          <a:p>
            <a:pPr marL="0" indent="0">
              <a:spcAft>
                <a:spcPts val="1200"/>
              </a:spcAft>
              <a:buNone/>
            </a:pPr>
            <a:r>
              <a:rPr lang="en-US" dirty="0"/>
              <a:t>Do you think a company’s distinctive colors, such as those for FedEx, should be protected under trademark law?</a:t>
            </a:r>
          </a:p>
          <a:p>
            <a:pPr>
              <a:buFont typeface="Wingdings" panose="05000000000000000000" pitchFamily="2" charset="2"/>
              <a:buChar char="q"/>
            </a:pPr>
            <a:r>
              <a:rPr lang="en-US" dirty="0"/>
              <a:t>Yes</a:t>
            </a:r>
          </a:p>
          <a:p>
            <a:pPr>
              <a:buFont typeface="Wingdings" panose="05000000000000000000" pitchFamily="2" charset="2"/>
              <a:buChar char="q"/>
            </a:pPr>
            <a:r>
              <a:rPr lang="en-US" dirty="0"/>
              <a:t>No</a:t>
            </a:r>
          </a:p>
        </p:txBody>
      </p:sp>
    </p:spTree>
    <p:extLst>
      <p:ext uri="{BB962C8B-B14F-4D97-AF65-F5344CB8AC3E}">
        <p14:creationId xmlns:p14="http://schemas.microsoft.com/office/powerpoint/2010/main" val="1365411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98C7D29-2883-4E3E-9D8A-0B6F379C4463}"/>
              </a:ext>
            </a:extLst>
          </p:cNvPr>
          <p:cNvSpPr>
            <a:spLocks noGrp="1"/>
          </p:cNvSpPr>
          <p:nvPr>
            <p:ph type="title"/>
          </p:nvPr>
        </p:nvSpPr>
        <p:spPr/>
        <p:txBody>
          <a:bodyPr/>
          <a:lstStyle/>
          <a:p>
            <a:r>
              <a:rPr lang="en-IN" dirty="0"/>
              <a:t>Distinctiveness of the Mark</a:t>
            </a:r>
          </a:p>
        </p:txBody>
      </p:sp>
      <p:sp>
        <p:nvSpPr>
          <p:cNvPr id="10" name="Content Placeholder 9">
            <a:extLst>
              <a:ext uri="{FF2B5EF4-FFF2-40B4-BE49-F238E27FC236}">
                <a16:creationId xmlns:a16="http://schemas.microsoft.com/office/drawing/2014/main" id="{F64F92CF-C270-4059-9102-8E52B2FC84D0}"/>
              </a:ext>
            </a:extLst>
          </p:cNvPr>
          <p:cNvSpPr>
            <a:spLocks noGrp="1"/>
          </p:cNvSpPr>
          <p:nvPr>
            <p:ph sz="quarter" idx="10"/>
          </p:nvPr>
        </p:nvSpPr>
        <p:spPr>
          <a:xfrm>
            <a:off x="838200" y="1419225"/>
            <a:ext cx="4865914" cy="4625975"/>
          </a:xfrm>
        </p:spPr>
        <p:txBody>
          <a:bodyPr/>
          <a:lstStyle/>
          <a:p>
            <a:pPr algn="ctr">
              <a:lnSpc>
                <a:spcPct val="100000"/>
              </a:lnSpc>
              <a:spcBef>
                <a:spcPts val="624"/>
              </a:spcBef>
            </a:pPr>
            <a:r>
              <a:rPr lang="en-IN" sz="2000" b="1" u="sng" dirty="0">
                <a:solidFill>
                  <a:srgbClr val="006298"/>
                </a:solidFill>
              </a:rPr>
              <a:t>Trademark Infringement</a:t>
            </a:r>
          </a:p>
          <a:p>
            <a:pPr>
              <a:lnSpc>
                <a:spcPct val="100000"/>
              </a:lnSpc>
              <a:spcBef>
                <a:spcPts val="624"/>
              </a:spcBef>
            </a:pPr>
            <a:r>
              <a:rPr lang="en-US" sz="2000" dirty="0"/>
              <a:t>Copied Trademark</a:t>
            </a:r>
          </a:p>
          <a:p>
            <a:pPr marL="457200" indent="-457200">
              <a:lnSpc>
                <a:spcPct val="100000"/>
              </a:lnSpc>
              <a:spcBef>
                <a:spcPts val="624"/>
              </a:spcBef>
              <a:buClr>
                <a:srgbClr val="006298"/>
              </a:buClr>
              <a:buFont typeface="Arial" panose="020B0604020202020204" pitchFamily="34" charset="0"/>
              <a:buChar char="•"/>
            </a:pPr>
            <a:r>
              <a:rPr lang="en-US" sz="2000" dirty="0"/>
              <a:t>When a trademark is copied intentionally or unintentionally, it has been infringed or used without authorization.</a:t>
            </a:r>
          </a:p>
        </p:txBody>
      </p:sp>
      <p:sp>
        <p:nvSpPr>
          <p:cNvPr id="11" name="Content Placeholder 10">
            <a:extLst>
              <a:ext uri="{FF2B5EF4-FFF2-40B4-BE49-F238E27FC236}">
                <a16:creationId xmlns:a16="http://schemas.microsoft.com/office/drawing/2014/main" id="{45F8D9D7-CAB7-43CD-94A9-96761D3B9182}"/>
              </a:ext>
            </a:extLst>
          </p:cNvPr>
          <p:cNvSpPr>
            <a:spLocks noGrp="1"/>
          </p:cNvSpPr>
          <p:nvPr>
            <p:ph sz="quarter" idx="11"/>
          </p:nvPr>
        </p:nvSpPr>
        <p:spPr>
          <a:xfrm>
            <a:off x="5915479" y="1373188"/>
            <a:ext cx="5453336" cy="4768850"/>
          </a:xfrm>
        </p:spPr>
        <p:txBody>
          <a:bodyPr/>
          <a:lstStyle/>
          <a:p>
            <a:pPr algn="ctr">
              <a:lnSpc>
                <a:spcPct val="100000"/>
              </a:lnSpc>
            </a:pPr>
            <a:r>
              <a:rPr lang="en-IN" sz="2000" b="1" u="sng" dirty="0">
                <a:solidFill>
                  <a:srgbClr val="006298"/>
                </a:solidFill>
              </a:rPr>
              <a:t>Distinctiveness of the Mark</a:t>
            </a:r>
          </a:p>
          <a:p>
            <a:pPr>
              <a:lnSpc>
                <a:spcPct val="100000"/>
              </a:lnSpc>
            </a:pPr>
            <a:r>
              <a:rPr lang="en-US" sz="2000" dirty="0"/>
              <a:t>Strong Marks</a:t>
            </a:r>
          </a:p>
          <a:p>
            <a:pPr marL="342900" indent="-342900">
              <a:lnSpc>
                <a:spcPct val="100000"/>
              </a:lnSpc>
              <a:buClr>
                <a:srgbClr val="006298"/>
              </a:buClr>
              <a:buFont typeface="Arial" panose="020B0604020202020204" pitchFamily="34" charset="0"/>
              <a:buChar char="•"/>
            </a:pPr>
            <a:r>
              <a:rPr lang="en-US" sz="2000" dirty="0"/>
              <a:t>Fanciful and arbitrary trademarks receive automatic protection.</a:t>
            </a:r>
          </a:p>
          <a:p>
            <a:pPr>
              <a:lnSpc>
                <a:spcPct val="100000"/>
              </a:lnSpc>
            </a:pPr>
            <a:r>
              <a:rPr lang="en-US" sz="2000" dirty="0"/>
              <a:t>Secondary Meaning</a:t>
            </a:r>
          </a:p>
          <a:p>
            <a:pPr marL="342900" indent="-342900">
              <a:lnSpc>
                <a:spcPct val="100000"/>
              </a:lnSpc>
              <a:buClr>
                <a:srgbClr val="006298"/>
              </a:buClr>
              <a:buFont typeface="Arial" panose="020B0604020202020204" pitchFamily="34" charset="0"/>
              <a:buChar char="•"/>
            </a:pPr>
            <a:r>
              <a:rPr lang="en-US" sz="2000" dirty="0"/>
              <a:t>Certain terms and personal names are not inherently distinctive. They receive protection only when they acquire a secondary meaning.</a:t>
            </a:r>
          </a:p>
          <a:p>
            <a:pPr>
              <a:lnSpc>
                <a:spcPct val="100000"/>
              </a:lnSpc>
            </a:pPr>
            <a:r>
              <a:rPr lang="en-US" sz="2000" dirty="0"/>
              <a:t>Generic Terms</a:t>
            </a:r>
          </a:p>
          <a:p>
            <a:pPr marL="342900" indent="-342900">
              <a:lnSpc>
                <a:spcPct val="100000"/>
              </a:lnSpc>
              <a:buClr>
                <a:srgbClr val="006298"/>
              </a:buClr>
              <a:buFont typeface="Arial" panose="020B0604020202020204" pitchFamily="34" charset="0"/>
              <a:buChar char="•"/>
            </a:pPr>
            <a:r>
              <a:rPr lang="en-US" sz="2000" dirty="0"/>
              <a:t>Generic terms that refer to an entire class of products receive no protection, even if they acquire secondary meanings.</a:t>
            </a:r>
          </a:p>
        </p:txBody>
      </p:sp>
    </p:spTree>
    <p:extLst>
      <p:ext uri="{BB962C8B-B14F-4D97-AF65-F5344CB8AC3E}">
        <p14:creationId xmlns:p14="http://schemas.microsoft.com/office/powerpoint/2010/main" val="4202116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F7FF92-1F74-4FDB-9DFF-5A115514C999}"/>
              </a:ext>
            </a:extLst>
          </p:cNvPr>
          <p:cNvSpPr>
            <a:spLocks noGrp="1"/>
          </p:cNvSpPr>
          <p:nvPr>
            <p:ph type="title"/>
          </p:nvPr>
        </p:nvSpPr>
        <p:spPr/>
        <p:txBody>
          <a:bodyPr/>
          <a:lstStyle/>
          <a:p>
            <a:r>
              <a:rPr lang="en-US" dirty="0"/>
              <a:t>Service, Certification, and Collective Marks</a:t>
            </a:r>
            <a:endParaRPr lang="en-IN" dirty="0"/>
          </a:p>
        </p:txBody>
      </p:sp>
      <p:sp>
        <p:nvSpPr>
          <p:cNvPr id="6" name="Text Placeholder 5">
            <a:extLst>
              <a:ext uri="{FF2B5EF4-FFF2-40B4-BE49-F238E27FC236}">
                <a16:creationId xmlns:a16="http://schemas.microsoft.com/office/drawing/2014/main" id="{E3DE8AC1-48C1-4A99-97DD-0A54B33F27F5}"/>
              </a:ext>
            </a:extLst>
          </p:cNvPr>
          <p:cNvSpPr>
            <a:spLocks noGrp="1"/>
          </p:cNvSpPr>
          <p:nvPr>
            <p:ph type="body" sz="quarter" idx="17"/>
          </p:nvPr>
        </p:nvSpPr>
        <p:spPr>
          <a:xfrm>
            <a:off x="743576" y="1638300"/>
            <a:ext cx="10985969" cy="4394200"/>
          </a:xfrm>
        </p:spPr>
        <p:txBody>
          <a:bodyPr>
            <a:normAutofit/>
          </a:bodyPr>
          <a:lstStyle/>
          <a:p>
            <a:pPr marL="0" indent="0">
              <a:spcAft>
                <a:spcPts val="1200"/>
              </a:spcAft>
              <a:buNone/>
            </a:pPr>
            <a:r>
              <a:rPr lang="en-US" b="1" dirty="0">
                <a:solidFill>
                  <a:srgbClr val="006298"/>
                </a:solidFill>
              </a:rPr>
              <a:t>Service mark: </a:t>
            </a:r>
            <a:r>
              <a:rPr lang="en-US" dirty="0"/>
              <a:t>a trademark that is used to distinguish the services (rather than the products) of one person or company from those of another</a:t>
            </a:r>
          </a:p>
          <a:p>
            <a:pPr marL="0" indent="0">
              <a:spcAft>
                <a:spcPts val="1200"/>
              </a:spcAft>
              <a:buNone/>
            </a:pPr>
            <a:r>
              <a:rPr lang="en-US" b="1" dirty="0">
                <a:solidFill>
                  <a:srgbClr val="006298"/>
                </a:solidFill>
              </a:rPr>
              <a:t>Certification mark: </a:t>
            </a:r>
            <a:r>
              <a:rPr lang="en-US" dirty="0"/>
              <a:t>a mark used by one or more persons, other than the owner, to certify the region, materials, mode of manufacture, quality, or other characteristic of specific goods or services</a:t>
            </a:r>
          </a:p>
          <a:p>
            <a:pPr marL="0" indent="0">
              <a:spcAft>
                <a:spcPts val="1200"/>
              </a:spcAft>
              <a:buNone/>
            </a:pPr>
            <a:r>
              <a:rPr lang="en-US" b="1" dirty="0">
                <a:solidFill>
                  <a:srgbClr val="006298"/>
                </a:solidFill>
              </a:rPr>
              <a:t>Collective mark: </a:t>
            </a:r>
            <a:r>
              <a:rPr lang="en-US" dirty="0"/>
              <a:t>a mark used by members of a cooperative, association, union, or other organization to certify the region, materials, mode of manufacture, quality, or other characteristic of specific goods or services</a:t>
            </a:r>
          </a:p>
        </p:txBody>
      </p:sp>
    </p:spTree>
    <p:extLst>
      <p:ext uri="{BB962C8B-B14F-4D97-AF65-F5344CB8AC3E}">
        <p14:creationId xmlns:p14="http://schemas.microsoft.com/office/powerpoint/2010/main" val="20153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8E64B-E7A7-4F8D-9D0B-E16A4DF192E9}"/>
              </a:ext>
            </a:extLst>
          </p:cNvPr>
          <p:cNvSpPr>
            <a:spLocks noGrp="1"/>
          </p:cNvSpPr>
          <p:nvPr>
            <p:ph type="title"/>
          </p:nvPr>
        </p:nvSpPr>
        <p:spPr/>
        <p:txBody>
          <a:bodyPr/>
          <a:lstStyle/>
          <a:p>
            <a:r>
              <a:rPr lang="en-IN" dirty="0"/>
              <a:t>Trade Dress</a:t>
            </a:r>
          </a:p>
        </p:txBody>
      </p:sp>
      <p:pic>
        <p:nvPicPr>
          <p:cNvPr id="9" name="Picture Placeholder 8" descr="A photo shows a young man holding a tech panel to control an industrial robotic arm in a research facility.">
            <a:extLst>
              <a:ext uri="{FF2B5EF4-FFF2-40B4-BE49-F238E27FC236}">
                <a16:creationId xmlns:a16="http://schemas.microsoft.com/office/drawing/2014/main" id="{A5491296-7B9B-4CDF-B4A7-75839DF25D7D}"/>
              </a:ext>
            </a:extLst>
          </p:cNvPr>
          <p:cNvPicPr>
            <a:picLocks noGrp="1" noChangeAspect="1"/>
          </p:cNvPicPr>
          <p:nvPr>
            <p:ph type="pic" sz="quarter" idx="19"/>
          </p:nvPr>
        </p:nvPicPr>
        <p:blipFill>
          <a:blip r:embed="rId2"/>
          <a:stretch>
            <a:fillRect/>
          </a:stretch>
        </p:blipFill>
        <p:spPr>
          <a:xfrm>
            <a:off x="507494" y="1716570"/>
            <a:ext cx="5888182" cy="3865418"/>
          </a:xfrm>
          <a:prstGeom prst="rect">
            <a:avLst/>
          </a:prstGeom>
        </p:spPr>
      </p:pic>
      <p:sp>
        <p:nvSpPr>
          <p:cNvPr id="3" name="Text Placeholder 2">
            <a:extLst>
              <a:ext uri="{FF2B5EF4-FFF2-40B4-BE49-F238E27FC236}">
                <a16:creationId xmlns:a16="http://schemas.microsoft.com/office/drawing/2014/main" id="{0B6846F5-52E3-4AC9-9113-A1A774EF8386}"/>
              </a:ext>
            </a:extLst>
          </p:cNvPr>
          <p:cNvSpPr>
            <a:spLocks noGrp="1"/>
          </p:cNvSpPr>
          <p:nvPr>
            <p:ph type="body" sz="quarter" idx="17"/>
          </p:nvPr>
        </p:nvSpPr>
        <p:spPr>
          <a:xfrm>
            <a:off x="6600499" y="3016469"/>
            <a:ext cx="5328745" cy="2881119"/>
          </a:xfrm>
        </p:spPr>
        <p:txBody>
          <a:bodyPr>
            <a:normAutofit/>
          </a:bodyPr>
          <a:lstStyle/>
          <a:p>
            <a:pPr>
              <a:lnSpc>
                <a:spcPct val="100000"/>
              </a:lnSpc>
              <a:spcBef>
                <a:spcPts val="624"/>
              </a:spcBef>
              <a:buFont typeface="Arial" panose="020B0604020202020204" pitchFamily="34" charset="0"/>
              <a:buChar char="•"/>
            </a:pPr>
            <a:r>
              <a:rPr lang="en-US" sz="2400" b="1" dirty="0">
                <a:solidFill>
                  <a:srgbClr val="006298"/>
                </a:solidFill>
              </a:rPr>
              <a:t>Trade dress: </a:t>
            </a:r>
            <a:r>
              <a:rPr lang="en-US" sz="2400" dirty="0"/>
              <a:t>the image and overall appearance of a product</a:t>
            </a:r>
          </a:p>
          <a:p>
            <a:pPr>
              <a:lnSpc>
                <a:spcPct val="100000"/>
              </a:lnSpc>
              <a:spcBef>
                <a:spcPts val="624"/>
              </a:spcBef>
              <a:buFont typeface="Arial" panose="020B0604020202020204" pitchFamily="34" charset="0"/>
              <a:buChar char="•"/>
            </a:pPr>
            <a:r>
              <a:rPr lang="en-US" sz="2400" dirty="0"/>
              <a:t>It is a broad concept that can include all or part of the total image, or overall impression created by a product and its packaging.</a:t>
            </a:r>
          </a:p>
        </p:txBody>
      </p:sp>
    </p:spTree>
    <p:extLst>
      <p:ext uri="{BB962C8B-B14F-4D97-AF65-F5344CB8AC3E}">
        <p14:creationId xmlns:p14="http://schemas.microsoft.com/office/powerpoint/2010/main" val="2858780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D18E362-96B6-41DB-AD6A-EF54C265859F}"/>
              </a:ext>
            </a:extLst>
          </p:cNvPr>
          <p:cNvSpPr>
            <a:spLocks noGrp="1"/>
          </p:cNvSpPr>
          <p:nvPr>
            <p:ph type="title"/>
          </p:nvPr>
        </p:nvSpPr>
        <p:spPr/>
        <p:txBody>
          <a:bodyPr/>
          <a:lstStyle/>
          <a:p>
            <a:r>
              <a:rPr lang="en-IN" dirty="0"/>
              <a:t>Knowledge Check</a:t>
            </a:r>
          </a:p>
        </p:txBody>
      </p:sp>
      <p:sp>
        <p:nvSpPr>
          <p:cNvPr id="10" name="Text Placeholder 9">
            <a:extLst>
              <a:ext uri="{FF2B5EF4-FFF2-40B4-BE49-F238E27FC236}">
                <a16:creationId xmlns:a16="http://schemas.microsoft.com/office/drawing/2014/main" id="{BEC0A014-3444-4C6B-84BC-5E978C84519A}"/>
              </a:ext>
            </a:extLst>
          </p:cNvPr>
          <p:cNvSpPr>
            <a:spLocks noGrp="1"/>
          </p:cNvSpPr>
          <p:nvPr>
            <p:ph type="body" sz="quarter" idx="17"/>
          </p:nvPr>
        </p:nvSpPr>
        <p:spPr/>
        <p:txBody>
          <a:bodyPr/>
          <a:lstStyle/>
          <a:p>
            <a:pPr marL="0" indent="0">
              <a:buNone/>
            </a:pPr>
            <a:r>
              <a:rPr lang="en-US" dirty="0"/>
              <a:t>Which of these are considered trade dress?</a:t>
            </a:r>
          </a:p>
          <a:p>
            <a:pPr marL="514350" indent="-514350">
              <a:buFont typeface="+mj-lt"/>
              <a:buAutoNum type="alphaUcPeriod"/>
            </a:pPr>
            <a:r>
              <a:rPr lang="en-US" dirty="0"/>
              <a:t>The distinctive decor, menu, and style of service of a particular   restaurant</a:t>
            </a:r>
          </a:p>
          <a:p>
            <a:pPr marL="514350" indent="-514350">
              <a:buFont typeface="+mj-lt"/>
              <a:buAutoNum type="alphaUcPeriod"/>
            </a:pPr>
            <a:r>
              <a:rPr lang="en-US" dirty="0"/>
              <a:t>The layout and appearance of a catalogue </a:t>
            </a:r>
          </a:p>
          <a:p>
            <a:pPr marL="514350" indent="-514350">
              <a:buFont typeface="+mj-lt"/>
              <a:buAutoNum type="alphaUcPeriod"/>
            </a:pPr>
            <a:r>
              <a:rPr lang="en-US" dirty="0"/>
              <a:t>The use of a lighthouse as part of a golf hole, the fish shape of a cracker, or the G-shaped design of a Gucci watch</a:t>
            </a:r>
          </a:p>
        </p:txBody>
      </p:sp>
    </p:spTree>
    <p:extLst>
      <p:ext uri="{BB962C8B-B14F-4D97-AF65-F5344CB8AC3E}">
        <p14:creationId xmlns:p14="http://schemas.microsoft.com/office/powerpoint/2010/main" val="2107696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7993C-B582-4353-8E3A-6B525CA22E6F}"/>
              </a:ext>
            </a:extLst>
          </p:cNvPr>
          <p:cNvSpPr>
            <a:spLocks noGrp="1"/>
          </p:cNvSpPr>
          <p:nvPr>
            <p:ph type="title"/>
          </p:nvPr>
        </p:nvSpPr>
        <p:spPr/>
        <p:txBody>
          <a:bodyPr/>
          <a:lstStyle/>
          <a:p>
            <a:r>
              <a:rPr lang="en-IN" dirty="0"/>
              <a:t>Counterfeit Goods</a:t>
            </a:r>
          </a:p>
        </p:txBody>
      </p:sp>
      <p:sp>
        <p:nvSpPr>
          <p:cNvPr id="9" name="Text Placeholder 8">
            <a:extLst>
              <a:ext uri="{FF2B5EF4-FFF2-40B4-BE49-F238E27FC236}">
                <a16:creationId xmlns:a16="http://schemas.microsoft.com/office/drawing/2014/main" id="{CB270310-776A-421F-87E3-A0D0A98BE379}"/>
              </a:ext>
            </a:extLst>
          </p:cNvPr>
          <p:cNvSpPr>
            <a:spLocks noGrp="1"/>
          </p:cNvSpPr>
          <p:nvPr>
            <p:ph type="body" sz="quarter" idx="17"/>
          </p:nvPr>
        </p:nvSpPr>
        <p:spPr/>
        <p:txBody>
          <a:bodyPr>
            <a:normAutofit/>
          </a:bodyPr>
          <a:lstStyle/>
          <a:p>
            <a:pPr marL="0" indent="0">
              <a:spcAft>
                <a:spcPts val="1200"/>
              </a:spcAft>
              <a:buNone/>
            </a:pPr>
            <a:r>
              <a:rPr lang="en-US" b="1" dirty="0"/>
              <a:t>Counterfeit goods: </a:t>
            </a:r>
            <a:r>
              <a:rPr lang="en-US" dirty="0"/>
              <a:t>copy or otherwise imitate trademarked goods, but are not genuine</a:t>
            </a:r>
          </a:p>
          <a:p>
            <a:pPr marL="0" indent="0">
              <a:spcAft>
                <a:spcPts val="1200"/>
              </a:spcAft>
              <a:buNone/>
            </a:pPr>
            <a:r>
              <a:rPr lang="en-US" b="1" dirty="0"/>
              <a:t>Stop Counterfeiting in Manufactured Goods Act (SCMGA): </a:t>
            </a:r>
            <a:r>
              <a:rPr lang="en-US" dirty="0"/>
              <a:t>it is a crime to traffic in counterfeit goods and services</a:t>
            </a:r>
          </a:p>
          <a:p>
            <a:pPr marL="0" indent="0">
              <a:spcAft>
                <a:spcPts val="1200"/>
              </a:spcAft>
              <a:buNone/>
            </a:pPr>
            <a:r>
              <a:rPr lang="en-US" b="1" dirty="0"/>
              <a:t>Penalties for counterfeiting: </a:t>
            </a:r>
            <a:r>
              <a:rPr lang="en-US" dirty="0"/>
              <a:t>up to $2 million or imprisonment for up to ten years (or more if they are repeat offenders)</a:t>
            </a:r>
          </a:p>
          <a:p>
            <a:pPr marL="0" indent="0">
              <a:spcAft>
                <a:spcPts val="1200"/>
              </a:spcAft>
              <a:buNone/>
            </a:pPr>
            <a:r>
              <a:rPr lang="en-US" b="1" dirty="0"/>
              <a:t>Combating online sales of counterfeit goods: </a:t>
            </a:r>
            <a:r>
              <a:rPr lang="en-US" dirty="0"/>
              <a:t>U.S. officials use court orders to shut down websites that sell foreign counterfeit goods</a:t>
            </a:r>
          </a:p>
        </p:txBody>
      </p:sp>
    </p:spTree>
    <p:extLst>
      <p:ext uri="{BB962C8B-B14F-4D97-AF65-F5344CB8AC3E}">
        <p14:creationId xmlns:p14="http://schemas.microsoft.com/office/powerpoint/2010/main" val="1753264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7993C-B582-4353-8E3A-6B525CA22E6F}"/>
              </a:ext>
            </a:extLst>
          </p:cNvPr>
          <p:cNvSpPr>
            <a:spLocks noGrp="1"/>
          </p:cNvSpPr>
          <p:nvPr>
            <p:ph type="title"/>
          </p:nvPr>
        </p:nvSpPr>
        <p:spPr/>
        <p:txBody>
          <a:bodyPr/>
          <a:lstStyle/>
          <a:p>
            <a:r>
              <a:rPr lang="en-IN" dirty="0"/>
              <a:t>Charles Anthony Jones</a:t>
            </a:r>
          </a:p>
        </p:txBody>
      </p:sp>
      <p:sp>
        <p:nvSpPr>
          <p:cNvPr id="9" name="Text Placeholder 8">
            <a:extLst>
              <a:ext uri="{FF2B5EF4-FFF2-40B4-BE49-F238E27FC236}">
                <a16:creationId xmlns:a16="http://schemas.microsoft.com/office/drawing/2014/main" id="{CB270310-776A-421F-87E3-A0D0A98BE379}"/>
              </a:ext>
            </a:extLst>
          </p:cNvPr>
          <p:cNvSpPr>
            <a:spLocks noGrp="1"/>
          </p:cNvSpPr>
          <p:nvPr>
            <p:ph type="body" sz="quarter" idx="17"/>
          </p:nvPr>
        </p:nvSpPr>
        <p:spPr/>
        <p:txBody>
          <a:bodyPr>
            <a:normAutofit/>
          </a:bodyPr>
          <a:lstStyle/>
          <a:p>
            <a:r>
              <a:rPr lang="en-US" dirty="0"/>
              <a:t>Charles Anthony Jones pleaded guilty to trafficking in counterfeit prescription drugs for erectile dysfunction. </a:t>
            </a:r>
          </a:p>
          <a:p>
            <a:r>
              <a:rPr lang="en-US" dirty="0"/>
              <a:t>The court sentenced Jones to thirty-seven months in prison, and ordered him to pay more than $600,000 in restitution.</a:t>
            </a:r>
          </a:p>
          <a:p>
            <a:r>
              <a:rPr lang="en-US" dirty="0"/>
              <a:t>Jones appealed, arguing that the amount awarded was more than the pharmaceutical companies’ actual losses. </a:t>
            </a:r>
          </a:p>
          <a:p>
            <a:r>
              <a:rPr lang="en-US" dirty="0"/>
              <a:t>The court agreed. The pharmaceutical companies were entitled only to their lost net profits, rather than the retail price of the genuine drugs.</a:t>
            </a:r>
          </a:p>
        </p:txBody>
      </p:sp>
    </p:spTree>
    <p:extLst>
      <p:ext uri="{BB962C8B-B14F-4D97-AF65-F5344CB8AC3E}">
        <p14:creationId xmlns:p14="http://schemas.microsoft.com/office/powerpoint/2010/main" val="1069646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7993C-B582-4353-8E3A-6B525CA22E6F}"/>
              </a:ext>
            </a:extLst>
          </p:cNvPr>
          <p:cNvSpPr>
            <a:spLocks noGrp="1"/>
          </p:cNvSpPr>
          <p:nvPr>
            <p:ph type="title"/>
          </p:nvPr>
        </p:nvSpPr>
        <p:spPr/>
        <p:txBody>
          <a:bodyPr/>
          <a:lstStyle/>
          <a:p>
            <a:r>
              <a:rPr lang="fr-FR" dirty="0"/>
              <a:t>Charles Anthony Jones Polling Question</a:t>
            </a:r>
            <a:endParaRPr lang="en-IN" dirty="0"/>
          </a:p>
        </p:txBody>
      </p:sp>
      <p:sp>
        <p:nvSpPr>
          <p:cNvPr id="9" name="Text Placeholder 8">
            <a:extLst>
              <a:ext uri="{FF2B5EF4-FFF2-40B4-BE49-F238E27FC236}">
                <a16:creationId xmlns:a16="http://schemas.microsoft.com/office/drawing/2014/main" id="{CB270310-776A-421F-87E3-A0D0A98BE379}"/>
              </a:ext>
            </a:extLst>
          </p:cNvPr>
          <p:cNvSpPr>
            <a:spLocks noGrp="1"/>
          </p:cNvSpPr>
          <p:nvPr>
            <p:ph type="body" sz="quarter" idx="17"/>
          </p:nvPr>
        </p:nvSpPr>
        <p:spPr/>
        <p:txBody>
          <a:bodyPr>
            <a:normAutofit/>
          </a:bodyPr>
          <a:lstStyle/>
          <a:p>
            <a:pPr marL="0" indent="0">
              <a:spcAft>
                <a:spcPts val="1200"/>
              </a:spcAft>
              <a:buNone/>
            </a:pPr>
            <a:r>
              <a:rPr lang="en-US" dirty="0"/>
              <a:t>Do you agree that the amount awarded was more than the pharmaceutical companies’ actual losses?</a:t>
            </a:r>
          </a:p>
          <a:p>
            <a:pPr>
              <a:buFont typeface="Wingdings" panose="05000000000000000000" pitchFamily="2" charset="2"/>
              <a:buChar char="q"/>
            </a:pPr>
            <a:r>
              <a:rPr lang="en-US" dirty="0"/>
              <a:t>Yes</a:t>
            </a:r>
          </a:p>
          <a:p>
            <a:pPr>
              <a:buFont typeface="Wingdings" panose="05000000000000000000" pitchFamily="2" charset="2"/>
              <a:buChar char="q"/>
            </a:pPr>
            <a:r>
              <a:rPr lang="en-US" dirty="0"/>
              <a:t>No</a:t>
            </a:r>
          </a:p>
          <a:p>
            <a:endParaRPr lang="en-US" dirty="0"/>
          </a:p>
          <a:p>
            <a:endParaRPr lang="en-US" dirty="0"/>
          </a:p>
        </p:txBody>
      </p:sp>
    </p:spTree>
    <p:extLst>
      <p:ext uri="{BB962C8B-B14F-4D97-AF65-F5344CB8AC3E}">
        <p14:creationId xmlns:p14="http://schemas.microsoft.com/office/powerpoint/2010/main" val="3837525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8ACE8-FE61-4E1D-A4C8-800FE73BFCC5}"/>
              </a:ext>
            </a:extLst>
          </p:cNvPr>
          <p:cNvSpPr>
            <a:spLocks noGrp="1"/>
          </p:cNvSpPr>
          <p:nvPr>
            <p:ph type="title"/>
          </p:nvPr>
        </p:nvSpPr>
        <p:spPr/>
        <p:txBody>
          <a:bodyPr/>
          <a:lstStyle/>
          <a:p>
            <a:r>
              <a:rPr lang="en-IN" dirty="0"/>
              <a:t>Trade Names and Licensing</a:t>
            </a:r>
          </a:p>
        </p:txBody>
      </p:sp>
      <p:graphicFrame>
        <p:nvGraphicFramePr>
          <p:cNvPr id="9" name="Table Placeholder 10">
            <a:extLst>
              <a:ext uri="{FF2B5EF4-FFF2-40B4-BE49-F238E27FC236}">
                <a16:creationId xmlns:a16="http://schemas.microsoft.com/office/drawing/2014/main" id="{C3DA9673-3ABE-47B0-9DC8-8F2DA926836F}"/>
              </a:ext>
            </a:extLst>
          </p:cNvPr>
          <p:cNvGraphicFramePr>
            <a:graphicFrameLocks noGrp="1"/>
          </p:cNvGraphicFramePr>
          <p:nvPr>
            <p:ph type="tbl" sz="quarter" idx="21"/>
            <p:extLst>
              <p:ext uri="{D42A27DB-BD31-4B8C-83A1-F6EECF244321}">
                <p14:modId xmlns:p14="http://schemas.microsoft.com/office/powerpoint/2010/main" val="511011621"/>
              </p:ext>
            </p:extLst>
          </p:nvPr>
        </p:nvGraphicFramePr>
        <p:xfrm>
          <a:off x="1753280" y="1417320"/>
          <a:ext cx="8685440" cy="3413760"/>
        </p:xfrm>
        <a:graphic>
          <a:graphicData uri="http://schemas.openxmlformats.org/drawingml/2006/table">
            <a:tbl>
              <a:tblPr firstRow="1" bandRow="1"/>
              <a:tblGrid>
                <a:gridCol w="4342720">
                  <a:extLst>
                    <a:ext uri="{9D8B030D-6E8A-4147-A177-3AD203B41FA5}">
                      <a16:colId xmlns:a16="http://schemas.microsoft.com/office/drawing/2014/main" val="3532458289"/>
                    </a:ext>
                  </a:extLst>
                </a:gridCol>
                <a:gridCol w="4342720">
                  <a:extLst>
                    <a:ext uri="{9D8B030D-6E8A-4147-A177-3AD203B41FA5}">
                      <a16:colId xmlns:a16="http://schemas.microsoft.com/office/drawing/2014/main" val="2564591482"/>
                    </a:ext>
                  </a:extLst>
                </a:gridCol>
              </a:tblGrid>
              <a:tr h="351086">
                <a:tc>
                  <a:txBody>
                    <a:bodyPr/>
                    <a:lstStyle/>
                    <a:p>
                      <a:pPr algn="ctr"/>
                      <a:r>
                        <a:rPr lang="en-US" sz="2000" b="1" dirty="0">
                          <a:solidFill>
                            <a:srgbClr val="000000"/>
                          </a:solidFill>
                          <a:latin typeface="Arial" panose="020B0604020202020204" pitchFamily="34" charset="0"/>
                          <a:cs typeface="Arial" panose="020B0604020202020204" pitchFamily="34" charset="0"/>
                        </a:rPr>
                        <a:t>Trade Names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0000"/>
                          </a:solidFill>
                          <a:latin typeface="Arial" panose="020B0604020202020204" pitchFamily="34" charset="0"/>
                          <a:cs typeface="Arial" panose="020B0604020202020204" pitchFamily="34" charset="0"/>
                        </a:rPr>
                        <a:t>Licensing</a:t>
                      </a:r>
                    </a:p>
                  </a:txBody>
                  <a:tcPr/>
                </a:tc>
                <a:extLst>
                  <a:ext uri="{0D108BD9-81ED-4DB2-BD59-A6C34878D82A}">
                    <a16:rowId xmlns:a16="http://schemas.microsoft.com/office/drawing/2014/main" val="929213733"/>
                  </a:ext>
                </a:extLst>
              </a:tr>
              <a:tr h="544025">
                <a:tc>
                  <a:txBody>
                    <a:bodyPr/>
                    <a:lstStyle/>
                    <a:p>
                      <a:pPr marL="285750" lvl="1"/>
                      <a:r>
                        <a:rPr lang="en-US" sz="2000" b="1" dirty="0">
                          <a:solidFill>
                            <a:srgbClr val="000000"/>
                          </a:solidFill>
                          <a:latin typeface="Arial" panose="020B0604020202020204" pitchFamily="34" charset="0"/>
                          <a:cs typeface="Arial" panose="020B0604020202020204" pitchFamily="34" charset="0"/>
                        </a:rPr>
                        <a:t>Trade name: </a:t>
                      </a:r>
                      <a:r>
                        <a:rPr lang="en-US" sz="2000" dirty="0">
                          <a:solidFill>
                            <a:srgbClr val="000000"/>
                          </a:solidFill>
                          <a:latin typeface="Arial" panose="020B0604020202020204" pitchFamily="34" charset="0"/>
                          <a:cs typeface="Arial" panose="020B0604020202020204" pitchFamily="34" charset="0"/>
                        </a:rPr>
                        <a:t>a name that a business uses to identify itself and its brand </a:t>
                      </a:r>
                    </a:p>
                  </a:txBody>
                  <a:tcPr/>
                </a:tc>
                <a:tc>
                  <a:txBody>
                    <a:bodyPr/>
                    <a:lstStyle/>
                    <a:p>
                      <a:pPr marL="285750" lvl="1"/>
                      <a:r>
                        <a:rPr lang="en-US" sz="2000" b="1" dirty="0">
                          <a:solidFill>
                            <a:srgbClr val="000000"/>
                          </a:solidFill>
                          <a:latin typeface="Arial" panose="020B0604020202020204" pitchFamily="34" charset="0"/>
                          <a:cs typeface="Arial" panose="020B0604020202020204" pitchFamily="34" charset="0"/>
                        </a:rPr>
                        <a:t>License</a:t>
                      </a:r>
                      <a:r>
                        <a:rPr lang="en-US" sz="2000" dirty="0">
                          <a:solidFill>
                            <a:srgbClr val="000000"/>
                          </a:solidFill>
                          <a:latin typeface="Arial" panose="020B0604020202020204" pitchFamily="34" charset="0"/>
                          <a:cs typeface="Arial" panose="020B0604020202020204" pitchFamily="34" charset="0"/>
                        </a:rPr>
                        <a:t>: agreement that permits use of trademark, copyright, patent, or trade secret for limited purposes</a:t>
                      </a:r>
                    </a:p>
                  </a:txBody>
                  <a:tcPr/>
                </a:tc>
                <a:extLst>
                  <a:ext uri="{0D108BD9-81ED-4DB2-BD59-A6C34878D82A}">
                    <a16:rowId xmlns:a16="http://schemas.microsoft.com/office/drawing/2014/main" val="2017040155"/>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latin typeface="Arial" panose="020B0604020202020204" pitchFamily="34" charset="0"/>
                          <a:cs typeface="Arial" panose="020B0604020202020204" pitchFamily="34" charset="0"/>
                        </a:rPr>
                        <a:t>A trade name is directly related to a business’s reputation and goodwill.</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latin typeface="Arial" panose="020B0604020202020204" pitchFamily="34" charset="0"/>
                          <a:cs typeface="Arial" panose="020B0604020202020204" pitchFamily="34" charset="0"/>
                        </a:rPr>
                        <a:t>The owner is the </a:t>
                      </a:r>
                      <a:r>
                        <a:rPr lang="en-US" sz="2000" i="1" dirty="0">
                          <a:solidFill>
                            <a:srgbClr val="000000"/>
                          </a:solidFill>
                          <a:latin typeface="Arial" panose="020B0604020202020204" pitchFamily="34" charset="0"/>
                          <a:cs typeface="Arial" panose="020B0604020202020204" pitchFamily="34" charset="0"/>
                        </a:rPr>
                        <a:t>licensor</a:t>
                      </a:r>
                      <a:r>
                        <a:rPr lang="en-US" sz="2000" dirty="0">
                          <a:solidFill>
                            <a:srgbClr val="000000"/>
                          </a:solidFill>
                          <a:latin typeface="Arial" panose="020B0604020202020204" pitchFamily="34" charset="0"/>
                          <a:cs typeface="Arial" panose="020B0604020202020204" pitchFamily="34" charset="0"/>
                        </a:rPr>
                        <a:t>, the user is the licensee.</a:t>
                      </a:r>
                    </a:p>
                    <a:p>
                      <a:endParaRPr lang="en-US" sz="200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73640361"/>
                  </a:ext>
                </a:extLst>
              </a:tr>
              <a:tr h="417507">
                <a:tc>
                  <a:txBody>
                    <a:bodyPr/>
                    <a:lstStyle/>
                    <a:p>
                      <a:pPr marL="285750" indent="-285750">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Trademarks apply to products.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latin typeface="Arial" panose="020B0604020202020204" pitchFamily="34" charset="0"/>
                          <a:cs typeface="Arial" panose="020B0604020202020204" pitchFamily="34" charset="0"/>
                        </a:rPr>
                        <a:t>The terms of use are delineated in the license agreement.</a:t>
                      </a:r>
                    </a:p>
                  </a:txBody>
                  <a:tcPr/>
                </a:tc>
                <a:extLst>
                  <a:ext uri="{0D108BD9-81ED-4DB2-BD59-A6C34878D82A}">
                    <a16:rowId xmlns:a16="http://schemas.microsoft.com/office/drawing/2014/main" val="4053888524"/>
                  </a:ext>
                </a:extLst>
              </a:tr>
            </a:tbl>
          </a:graphicData>
        </a:graphic>
      </p:graphicFrame>
    </p:spTree>
    <p:extLst>
      <p:ext uri="{BB962C8B-B14F-4D97-AF65-F5344CB8AC3E}">
        <p14:creationId xmlns:p14="http://schemas.microsoft.com/office/powerpoint/2010/main" val="4153790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73D1F6C-3A99-454A-B13E-A4303CDE504A}"/>
              </a:ext>
            </a:extLst>
          </p:cNvPr>
          <p:cNvSpPr>
            <a:spLocks noGrp="1"/>
          </p:cNvSpPr>
          <p:nvPr>
            <p:ph type="title"/>
          </p:nvPr>
        </p:nvSpPr>
        <p:spPr/>
        <p:txBody>
          <a:bodyPr/>
          <a:lstStyle/>
          <a:p>
            <a:r>
              <a:rPr lang="en-IN" dirty="0"/>
              <a:t>Patents</a:t>
            </a:r>
          </a:p>
        </p:txBody>
      </p:sp>
      <p:pic>
        <p:nvPicPr>
          <p:cNvPr id="13" name="Picture Placeholder 12" descr="An illustration summarizes the Patent concept using three text boxes. The text reads as follows, box-wise. First box, What is patentable? Almost anything is patentable (excluding laws of nature, natural phenomena, abstract ideas). Second box, Patent Infringement Suits and High-Tech Companies: These companies are frequently involved in patent infringement lawsuits. Third box, If infringed, the Patent Holder Can: Sue for relief, Seek an injunction against the infringer, Request damages for royalties and lost profits. ">
            <a:extLst>
              <a:ext uri="{FF2B5EF4-FFF2-40B4-BE49-F238E27FC236}">
                <a16:creationId xmlns:a16="http://schemas.microsoft.com/office/drawing/2014/main" id="{62A6277E-E820-4B26-AEBE-406FEDFCB827}"/>
              </a:ext>
            </a:extLst>
          </p:cNvPr>
          <p:cNvPicPr>
            <a:picLocks noGrp="1" noChangeAspect="1"/>
          </p:cNvPicPr>
          <p:nvPr>
            <p:ph type="pic" sz="quarter" idx="19"/>
          </p:nvPr>
        </p:nvPicPr>
        <p:blipFill>
          <a:blip r:embed="rId3"/>
          <a:stretch>
            <a:fillRect/>
          </a:stretch>
        </p:blipFill>
        <p:spPr>
          <a:xfrm>
            <a:off x="1145905" y="1829278"/>
            <a:ext cx="9900190" cy="3745707"/>
          </a:xfrm>
          <a:prstGeom prst="rect">
            <a:avLst/>
          </a:prstGeom>
        </p:spPr>
      </p:pic>
    </p:spTree>
    <p:extLst>
      <p:ext uri="{BB962C8B-B14F-4D97-AF65-F5344CB8AC3E}">
        <p14:creationId xmlns:p14="http://schemas.microsoft.com/office/powerpoint/2010/main" val="1404341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4EA49-EAC3-433C-AF92-67F546BAD276}"/>
              </a:ext>
            </a:extLst>
          </p:cNvPr>
          <p:cNvSpPr>
            <a:spLocks noGrp="1"/>
          </p:cNvSpPr>
          <p:nvPr>
            <p:ph type="title"/>
          </p:nvPr>
        </p:nvSpPr>
        <p:spPr/>
        <p:txBody>
          <a:bodyPr/>
          <a:lstStyle/>
          <a:p>
            <a:r>
              <a:rPr lang="en-US" dirty="0"/>
              <a:t>Chapter Objectives</a:t>
            </a:r>
          </a:p>
        </p:txBody>
      </p:sp>
      <p:sp>
        <p:nvSpPr>
          <p:cNvPr id="5" name="Text Placeholder 2">
            <a:extLst>
              <a:ext uri="{FF2B5EF4-FFF2-40B4-BE49-F238E27FC236}">
                <a16:creationId xmlns:a16="http://schemas.microsoft.com/office/drawing/2014/main" id="{2A5A2322-3624-C04F-BAF5-89A7EB7BA032}"/>
              </a:ext>
            </a:extLst>
          </p:cNvPr>
          <p:cNvSpPr>
            <a:spLocks noGrp="1"/>
          </p:cNvSpPr>
          <p:nvPr>
            <p:ph type="body" sz="quarter" idx="17"/>
          </p:nvPr>
        </p:nvSpPr>
        <p:spPr/>
        <p:txBody>
          <a:bodyPr>
            <a:normAutofit fontScale="92500" lnSpcReduction="10000"/>
          </a:bodyPr>
          <a:lstStyle/>
          <a:p>
            <a:pPr marL="0" indent="0">
              <a:lnSpc>
                <a:spcPct val="100000"/>
              </a:lnSpc>
              <a:buNone/>
            </a:pPr>
            <a:r>
              <a:rPr lang="en-US" sz="2800" dirty="0"/>
              <a:t>By the end of this chapter, you should be able to:</a:t>
            </a:r>
          </a:p>
          <a:p>
            <a:r>
              <a:rPr lang="en-US" sz="2800" dirty="0"/>
              <a:t>Compare the laws that protect intellectual property, and their duration.</a:t>
            </a:r>
          </a:p>
          <a:p>
            <a:r>
              <a:rPr lang="en-US" sz="2800" dirty="0"/>
              <a:t>Differentiate between patents, copyrights, trademarks, and trade secrets.</a:t>
            </a:r>
          </a:p>
          <a:p>
            <a:r>
              <a:rPr lang="en-US" sz="2800" dirty="0"/>
              <a:t>List the required elements to prove infringement for each type of intellectual property.</a:t>
            </a:r>
          </a:p>
          <a:p>
            <a:r>
              <a:rPr lang="en-US" sz="2800" dirty="0"/>
              <a:t>Define </a:t>
            </a:r>
            <a:r>
              <a:rPr lang="en-US" sz="2800" i="1" dirty="0"/>
              <a:t>first sale doctrine.</a:t>
            </a:r>
          </a:p>
          <a:p>
            <a:r>
              <a:rPr lang="en-US" sz="2800" dirty="0"/>
              <a:t>List the required elements to prove infringement for each type of intellectual property.</a:t>
            </a:r>
          </a:p>
          <a:p>
            <a:r>
              <a:rPr lang="en-US" sz="2800" dirty="0"/>
              <a:t>Describe the different international intellectual property treaties, and their purpose.</a:t>
            </a:r>
          </a:p>
        </p:txBody>
      </p:sp>
    </p:spTree>
    <p:extLst>
      <p:ext uri="{BB962C8B-B14F-4D97-AF65-F5344CB8AC3E}">
        <p14:creationId xmlns:p14="http://schemas.microsoft.com/office/powerpoint/2010/main" val="1027923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B1779E3-D85C-47CC-8F9E-79F1A64A8016}"/>
              </a:ext>
            </a:extLst>
          </p:cNvPr>
          <p:cNvSpPr>
            <a:spLocks noGrp="1"/>
          </p:cNvSpPr>
          <p:nvPr>
            <p:ph type="title"/>
          </p:nvPr>
        </p:nvSpPr>
        <p:spPr/>
        <p:txBody>
          <a:bodyPr/>
          <a:lstStyle/>
          <a:p>
            <a:r>
              <a:rPr lang="en-IN" dirty="0"/>
              <a:t>Remedies for Patent Infringement</a:t>
            </a:r>
          </a:p>
        </p:txBody>
      </p:sp>
      <p:sp>
        <p:nvSpPr>
          <p:cNvPr id="10" name="Text Placeholder 9">
            <a:extLst>
              <a:ext uri="{FF2B5EF4-FFF2-40B4-BE49-F238E27FC236}">
                <a16:creationId xmlns:a16="http://schemas.microsoft.com/office/drawing/2014/main" id="{289B4D09-3848-451F-BB3D-ABDF6C97721E}"/>
              </a:ext>
            </a:extLst>
          </p:cNvPr>
          <p:cNvSpPr>
            <a:spLocks noGrp="1"/>
          </p:cNvSpPr>
          <p:nvPr>
            <p:ph type="body" sz="quarter" idx="17"/>
          </p:nvPr>
        </p:nvSpPr>
        <p:spPr/>
        <p:txBody>
          <a:bodyPr/>
          <a:lstStyle/>
          <a:p>
            <a:pPr marL="0" indent="0">
              <a:buNone/>
            </a:pPr>
            <a:r>
              <a:rPr lang="en-US" dirty="0"/>
              <a:t>If a patent is infringed, the patent holder can:</a:t>
            </a:r>
          </a:p>
          <a:p>
            <a:r>
              <a:rPr lang="en-US" dirty="0"/>
              <a:t>Seek an injunction against the infringer. </a:t>
            </a:r>
          </a:p>
          <a:p>
            <a:r>
              <a:rPr lang="en-US" dirty="0"/>
              <a:t>Request damages for royalties and lost profits. </a:t>
            </a:r>
          </a:p>
          <a:p>
            <a:r>
              <a:rPr lang="en-US" dirty="0"/>
              <a:t>Seek reimbursement for attorneys’ fees and costs.  </a:t>
            </a:r>
          </a:p>
          <a:p>
            <a:r>
              <a:rPr lang="en-US" dirty="0"/>
              <a:t>If infringement was willful, amount of damages awarded can triple.</a:t>
            </a:r>
          </a:p>
        </p:txBody>
      </p:sp>
    </p:spTree>
    <p:extLst>
      <p:ext uri="{BB962C8B-B14F-4D97-AF65-F5344CB8AC3E}">
        <p14:creationId xmlns:p14="http://schemas.microsoft.com/office/powerpoint/2010/main" val="2143528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B1779E3-D85C-47CC-8F9E-79F1A64A8016}"/>
              </a:ext>
            </a:extLst>
          </p:cNvPr>
          <p:cNvSpPr>
            <a:spLocks noGrp="1"/>
          </p:cNvSpPr>
          <p:nvPr>
            <p:ph type="title"/>
          </p:nvPr>
        </p:nvSpPr>
        <p:spPr/>
        <p:txBody>
          <a:bodyPr/>
          <a:lstStyle/>
          <a:p>
            <a:r>
              <a:rPr lang="en-IN" dirty="0"/>
              <a:t>Discussion</a:t>
            </a:r>
          </a:p>
        </p:txBody>
      </p:sp>
      <p:sp>
        <p:nvSpPr>
          <p:cNvPr id="10" name="Text Placeholder 9">
            <a:extLst>
              <a:ext uri="{FF2B5EF4-FFF2-40B4-BE49-F238E27FC236}">
                <a16:creationId xmlns:a16="http://schemas.microsoft.com/office/drawing/2014/main" id="{289B4D09-3848-451F-BB3D-ABDF6C97721E}"/>
              </a:ext>
            </a:extLst>
          </p:cNvPr>
          <p:cNvSpPr>
            <a:spLocks noGrp="1"/>
          </p:cNvSpPr>
          <p:nvPr>
            <p:ph type="body" sz="quarter" idx="17"/>
          </p:nvPr>
        </p:nvSpPr>
        <p:spPr/>
        <p:txBody>
          <a:bodyPr/>
          <a:lstStyle/>
          <a:p>
            <a:pPr marL="0" indent="0">
              <a:buNone/>
            </a:pPr>
            <a:r>
              <a:rPr lang="en-US" dirty="0"/>
              <a:t>John and Andrew </a:t>
            </a:r>
            <a:r>
              <a:rPr lang="en-US" dirty="0" err="1"/>
              <a:t>Doney</a:t>
            </a:r>
            <a:r>
              <a:rPr lang="en-US" dirty="0"/>
              <a:t> invented a hard-bearing device for balancing rotors. Although they obtained a patent for their invention from the U.S. Patent and Trademark Office, it was never used as an automobile wheel balancer. Some time later, </a:t>
            </a:r>
            <a:r>
              <a:rPr lang="en-US" dirty="0" err="1"/>
              <a:t>Exetron</a:t>
            </a:r>
            <a:r>
              <a:rPr lang="en-US" dirty="0"/>
              <a:t> Corp. produced an automobile wheel balancer that used a hard-bearing device similar to the </a:t>
            </a:r>
            <a:r>
              <a:rPr lang="en-US" dirty="0" err="1"/>
              <a:t>Doneys</a:t>
            </a:r>
            <a:r>
              <a:rPr lang="en-US" dirty="0"/>
              <a:t>’ device. Given that the </a:t>
            </a:r>
            <a:r>
              <a:rPr lang="en-US" dirty="0" err="1"/>
              <a:t>Doneys</a:t>
            </a:r>
            <a:r>
              <a:rPr lang="en-US" dirty="0"/>
              <a:t> had not used their device for automobile wheel balancing, does </a:t>
            </a:r>
            <a:r>
              <a:rPr lang="en-US" dirty="0" err="1"/>
              <a:t>Exetron’s</a:t>
            </a:r>
            <a:r>
              <a:rPr lang="en-US" dirty="0"/>
              <a:t> use of a similar device infringe on the </a:t>
            </a:r>
            <a:r>
              <a:rPr lang="en-US" dirty="0" err="1"/>
              <a:t>Doneys</a:t>
            </a:r>
            <a:r>
              <a:rPr lang="en-US" dirty="0"/>
              <a:t>’ patent? (See Patents.)</a:t>
            </a:r>
          </a:p>
        </p:txBody>
      </p:sp>
    </p:spTree>
    <p:extLst>
      <p:ext uri="{BB962C8B-B14F-4D97-AF65-F5344CB8AC3E}">
        <p14:creationId xmlns:p14="http://schemas.microsoft.com/office/powerpoint/2010/main" val="649859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B1779E3-D85C-47CC-8F9E-79F1A64A8016}"/>
              </a:ext>
            </a:extLst>
          </p:cNvPr>
          <p:cNvSpPr>
            <a:spLocks noGrp="1"/>
          </p:cNvSpPr>
          <p:nvPr>
            <p:ph type="title"/>
          </p:nvPr>
        </p:nvSpPr>
        <p:spPr/>
        <p:txBody>
          <a:bodyPr/>
          <a:lstStyle/>
          <a:p>
            <a:r>
              <a:rPr lang="en-US" dirty="0"/>
              <a:t>Apple, Inc. v. Samsung Electronics Company</a:t>
            </a:r>
            <a:endParaRPr lang="en-IN" dirty="0"/>
          </a:p>
        </p:txBody>
      </p:sp>
      <p:sp>
        <p:nvSpPr>
          <p:cNvPr id="10" name="Text Placeholder 9">
            <a:extLst>
              <a:ext uri="{FF2B5EF4-FFF2-40B4-BE49-F238E27FC236}">
                <a16:creationId xmlns:a16="http://schemas.microsoft.com/office/drawing/2014/main" id="{289B4D09-3848-451F-BB3D-ABDF6C97721E}"/>
              </a:ext>
            </a:extLst>
          </p:cNvPr>
          <p:cNvSpPr>
            <a:spLocks noGrp="1"/>
          </p:cNvSpPr>
          <p:nvPr>
            <p:ph type="body" sz="quarter" idx="17"/>
          </p:nvPr>
        </p:nvSpPr>
        <p:spPr/>
        <p:txBody>
          <a:bodyPr/>
          <a:lstStyle/>
          <a:p>
            <a:r>
              <a:rPr lang="en-US" dirty="0"/>
              <a:t>Apple sued Samsung in federal court alleging that Samsung’s Galaxy smartphones and tablets that use Google’s HTC Android operating system infringed on Apple’s patents.</a:t>
            </a:r>
          </a:p>
          <a:p>
            <a:r>
              <a:rPr lang="en-US" dirty="0"/>
              <a:t>Apple had design patents that covered its devices’ graphical user interface (the display of icons on the home screen), shell, screen, and button design.</a:t>
            </a:r>
          </a:p>
        </p:txBody>
      </p:sp>
    </p:spTree>
    <p:extLst>
      <p:ext uri="{BB962C8B-B14F-4D97-AF65-F5344CB8AC3E}">
        <p14:creationId xmlns:p14="http://schemas.microsoft.com/office/powerpoint/2010/main" val="2099839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B1779E3-D85C-47CC-8F9E-79F1A64A8016}"/>
              </a:ext>
            </a:extLst>
          </p:cNvPr>
          <p:cNvSpPr>
            <a:spLocks noGrp="1"/>
          </p:cNvSpPr>
          <p:nvPr>
            <p:ph type="title"/>
          </p:nvPr>
        </p:nvSpPr>
        <p:spPr/>
        <p:txBody>
          <a:bodyPr/>
          <a:lstStyle/>
          <a:p>
            <a:r>
              <a:rPr lang="en-US" dirty="0"/>
              <a:t>Apple, Inc. v. Samsung Electronics Company Polling Question</a:t>
            </a:r>
            <a:endParaRPr lang="en-IN" dirty="0"/>
          </a:p>
        </p:txBody>
      </p:sp>
      <p:sp>
        <p:nvSpPr>
          <p:cNvPr id="10" name="Text Placeholder 9">
            <a:extLst>
              <a:ext uri="{FF2B5EF4-FFF2-40B4-BE49-F238E27FC236}">
                <a16:creationId xmlns:a16="http://schemas.microsoft.com/office/drawing/2014/main" id="{289B4D09-3848-451F-BB3D-ABDF6C97721E}"/>
              </a:ext>
            </a:extLst>
          </p:cNvPr>
          <p:cNvSpPr>
            <a:spLocks noGrp="1"/>
          </p:cNvSpPr>
          <p:nvPr>
            <p:ph type="body" sz="quarter" idx="17"/>
          </p:nvPr>
        </p:nvSpPr>
        <p:spPr/>
        <p:txBody>
          <a:bodyPr/>
          <a:lstStyle/>
          <a:p>
            <a:pPr marL="0" indent="0">
              <a:spcAft>
                <a:spcPts val="1200"/>
              </a:spcAft>
              <a:buNone/>
            </a:pPr>
            <a:r>
              <a:rPr lang="en-US" dirty="0"/>
              <a:t>Apple had also patented the way information is displayed on iPhones and other devices, the way windows pop open, and the way information is scaled and rotated.</a:t>
            </a:r>
          </a:p>
          <a:p>
            <a:pPr>
              <a:spcAft>
                <a:spcPts val="1200"/>
              </a:spcAft>
              <a:buFont typeface="Wingdings" panose="05000000000000000000" pitchFamily="2" charset="2"/>
              <a:buChar char="q"/>
            </a:pPr>
            <a:r>
              <a:rPr lang="en-US" dirty="0"/>
              <a:t>No</a:t>
            </a:r>
          </a:p>
          <a:p>
            <a:pPr>
              <a:spcAft>
                <a:spcPts val="1200"/>
              </a:spcAft>
              <a:buFont typeface="Wingdings" panose="05000000000000000000" pitchFamily="2" charset="2"/>
              <a:buChar char="q"/>
            </a:pPr>
            <a:r>
              <a:rPr lang="en-US" dirty="0"/>
              <a:t>Yes</a:t>
            </a:r>
          </a:p>
        </p:txBody>
      </p:sp>
    </p:spTree>
    <p:extLst>
      <p:ext uri="{BB962C8B-B14F-4D97-AF65-F5344CB8AC3E}">
        <p14:creationId xmlns:p14="http://schemas.microsoft.com/office/powerpoint/2010/main" val="336058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DBA97D-92D2-4BE5-9DE6-318F9D3FA6AF}"/>
              </a:ext>
            </a:extLst>
          </p:cNvPr>
          <p:cNvSpPr>
            <a:spLocks noGrp="1"/>
          </p:cNvSpPr>
          <p:nvPr>
            <p:ph type="title"/>
          </p:nvPr>
        </p:nvSpPr>
        <p:spPr/>
        <p:txBody>
          <a:bodyPr/>
          <a:lstStyle/>
          <a:p>
            <a:r>
              <a:rPr lang="en-IN" dirty="0"/>
              <a:t>Copyrights</a:t>
            </a:r>
          </a:p>
        </p:txBody>
      </p:sp>
      <p:sp>
        <p:nvSpPr>
          <p:cNvPr id="10" name="Text Placeholder 9">
            <a:extLst>
              <a:ext uri="{FF2B5EF4-FFF2-40B4-BE49-F238E27FC236}">
                <a16:creationId xmlns:a16="http://schemas.microsoft.com/office/drawing/2014/main" id="{DFDF7083-0927-458C-8BA3-5BA33DA13C3A}"/>
              </a:ext>
            </a:extLst>
          </p:cNvPr>
          <p:cNvSpPr>
            <a:spLocks noGrp="1"/>
          </p:cNvSpPr>
          <p:nvPr>
            <p:ph type="body" sz="quarter" idx="17"/>
          </p:nvPr>
        </p:nvSpPr>
        <p:spPr/>
        <p:txBody>
          <a:bodyPr/>
          <a:lstStyle/>
          <a:p>
            <a:r>
              <a:rPr lang="en-US" dirty="0"/>
              <a:t>Federal statute grants to the author (or originator) of certain literary (or artistic) productions intangible property rights.</a:t>
            </a:r>
          </a:p>
          <a:p>
            <a:r>
              <a:rPr lang="en-US" dirty="0"/>
              <a:t>Works created after January 1, 1978, are automatically given copyright protection for life, plus 70 years.</a:t>
            </a:r>
          </a:p>
        </p:txBody>
      </p:sp>
    </p:spTree>
    <p:extLst>
      <p:ext uri="{BB962C8B-B14F-4D97-AF65-F5344CB8AC3E}">
        <p14:creationId xmlns:p14="http://schemas.microsoft.com/office/powerpoint/2010/main" val="3332355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DBA97D-92D2-4BE5-9DE6-318F9D3FA6AF}"/>
              </a:ext>
            </a:extLst>
          </p:cNvPr>
          <p:cNvSpPr>
            <a:spLocks noGrp="1"/>
          </p:cNvSpPr>
          <p:nvPr>
            <p:ph type="title"/>
          </p:nvPr>
        </p:nvSpPr>
        <p:spPr/>
        <p:txBody>
          <a:bodyPr/>
          <a:lstStyle/>
          <a:p>
            <a:r>
              <a:rPr lang="en-IN" dirty="0"/>
              <a:t>Copyright Infringement</a:t>
            </a:r>
          </a:p>
        </p:txBody>
      </p:sp>
      <p:sp>
        <p:nvSpPr>
          <p:cNvPr id="10" name="Text Placeholder 9">
            <a:extLst>
              <a:ext uri="{FF2B5EF4-FFF2-40B4-BE49-F238E27FC236}">
                <a16:creationId xmlns:a16="http://schemas.microsoft.com/office/drawing/2014/main" id="{DFDF7083-0927-458C-8BA3-5BA33DA13C3A}"/>
              </a:ext>
            </a:extLst>
          </p:cNvPr>
          <p:cNvSpPr>
            <a:spLocks noGrp="1"/>
          </p:cNvSpPr>
          <p:nvPr>
            <p:ph type="body" sz="quarter" idx="17"/>
          </p:nvPr>
        </p:nvSpPr>
        <p:spPr/>
        <p:txBody>
          <a:bodyPr/>
          <a:lstStyle/>
          <a:p>
            <a:pPr marL="0" indent="0">
              <a:buNone/>
            </a:pPr>
            <a:r>
              <a:rPr lang="en-US" b="1" dirty="0"/>
              <a:t>What Is Fair Use?</a:t>
            </a:r>
          </a:p>
          <a:p>
            <a:r>
              <a:rPr lang="en-US" dirty="0"/>
              <a:t>The courts determine whether a particular use is fair on a case-by-case basis. </a:t>
            </a:r>
          </a:p>
          <a:p>
            <a:r>
              <a:rPr lang="en-US" dirty="0"/>
              <a:t>Case Example: Authors Guild, Inc. v. Hathi Trust (2014)</a:t>
            </a:r>
          </a:p>
          <a:p>
            <a:r>
              <a:rPr lang="en-US" dirty="0"/>
              <a:t>The owner of a particular item that is copyrighted can, without the authority of the copyright owner, sell or otherwise dispose of it.</a:t>
            </a:r>
          </a:p>
        </p:txBody>
      </p:sp>
    </p:spTree>
    <p:extLst>
      <p:ext uri="{BB962C8B-B14F-4D97-AF65-F5344CB8AC3E}">
        <p14:creationId xmlns:p14="http://schemas.microsoft.com/office/powerpoint/2010/main" val="136506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DBA97D-92D2-4BE5-9DE6-318F9D3FA6AF}"/>
              </a:ext>
            </a:extLst>
          </p:cNvPr>
          <p:cNvSpPr>
            <a:spLocks noGrp="1"/>
          </p:cNvSpPr>
          <p:nvPr>
            <p:ph type="title"/>
          </p:nvPr>
        </p:nvSpPr>
        <p:spPr/>
        <p:txBody>
          <a:bodyPr/>
          <a:lstStyle/>
          <a:p>
            <a:r>
              <a:rPr lang="en-IN" dirty="0"/>
              <a:t>Copyright Protection</a:t>
            </a:r>
          </a:p>
        </p:txBody>
      </p:sp>
      <p:sp>
        <p:nvSpPr>
          <p:cNvPr id="10" name="Text Placeholder 9">
            <a:extLst>
              <a:ext uri="{FF2B5EF4-FFF2-40B4-BE49-F238E27FC236}">
                <a16:creationId xmlns:a16="http://schemas.microsoft.com/office/drawing/2014/main" id="{DFDF7083-0927-458C-8BA3-5BA33DA13C3A}"/>
              </a:ext>
            </a:extLst>
          </p:cNvPr>
          <p:cNvSpPr>
            <a:spLocks noGrp="1"/>
          </p:cNvSpPr>
          <p:nvPr>
            <p:ph type="body" sz="quarter" idx="17"/>
          </p:nvPr>
        </p:nvSpPr>
        <p:spPr/>
        <p:txBody>
          <a:bodyPr/>
          <a:lstStyle/>
          <a:p>
            <a:pPr marL="0" indent="0">
              <a:buNone/>
            </a:pPr>
            <a:r>
              <a:rPr lang="en-US" dirty="0"/>
              <a:t>Generally, copyright owners are protected against: </a:t>
            </a:r>
          </a:p>
          <a:p>
            <a:pPr marL="514350" indent="-514350">
              <a:buFont typeface="+mj-lt"/>
              <a:buAutoNum type="arabicPeriod"/>
            </a:pPr>
            <a:r>
              <a:rPr lang="en-US" dirty="0"/>
              <a:t>Reproduction of the work</a:t>
            </a:r>
          </a:p>
          <a:p>
            <a:pPr marL="514350" indent="-514350">
              <a:buFont typeface="+mj-lt"/>
              <a:buAutoNum type="arabicPeriod"/>
            </a:pPr>
            <a:r>
              <a:rPr lang="en-US" dirty="0"/>
              <a:t>Development of derivative works</a:t>
            </a:r>
          </a:p>
          <a:p>
            <a:pPr marL="514350" indent="-514350">
              <a:buFont typeface="+mj-lt"/>
              <a:buAutoNum type="arabicPeriod"/>
            </a:pPr>
            <a:r>
              <a:rPr lang="en-US" dirty="0"/>
              <a:t>Distribution of the work</a:t>
            </a:r>
          </a:p>
          <a:p>
            <a:pPr marL="514350" indent="-514350">
              <a:buFont typeface="+mj-lt"/>
              <a:buAutoNum type="arabicPeriod"/>
            </a:pPr>
            <a:r>
              <a:rPr lang="en-US" dirty="0"/>
              <a:t>But not public display of the work</a:t>
            </a:r>
          </a:p>
        </p:txBody>
      </p:sp>
    </p:spTree>
    <p:extLst>
      <p:ext uri="{BB962C8B-B14F-4D97-AF65-F5344CB8AC3E}">
        <p14:creationId xmlns:p14="http://schemas.microsoft.com/office/powerpoint/2010/main" val="4208256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DBA97D-92D2-4BE5-9DE6-318F9D3FA6AF}"/>
              </a:ext>
            </a:extLst>
          </p:cNvPr>
          <p:cNvSpPr>
            <a:spLocks noGrp="1"/>
          </p:cNvSpPr>
          <p:nvPr>
            <p:ph type="title"/>
          </p:nvPr>
        </p:nvSpPr>
        <p:spPr/>
        <p:txBody>
          <a:bodyPr/>
          <a:lstStyle/>
          <a:p>
            <a:r>
              <a:rPr lang="it-IT" dirty="0"/>
              <a:t>Google v. Oracle America, Inc.</a:t>
            </a:r>
            <a:endParaRPr lang="en-IN" dirty="0"/>
          </a:p>
        </p:txBody>
      </p:sp>
      <p:sp>
        <p:nvSpPr>
          <p:cNvPr id="10" name="Text Placeholder 9">
            <a:extLst>
              <a:ext uri="{FF2B5EF4-FFF2-40B4-BE49-F238E27FC236}">
                <a16:creationId xmlns:a16="http://schemas.microsoft.com/office/drawing/2014/main" id="{DFDF7083-0927-458C-8BA3-5BA33DA13C3A}"/>
              </a:ext>
            </a:extLst>
          </p:cNvPr>
          <p:cNvSpPr>
            <a:spLocks noGrp="1"/>
          </p:cNvSpPr>
          <p:nvPr>
            <p:ph type="body" sz="quarter" idx="17"/>
          </p:nvPr>
        </p:nvSpPr>
        <p:spPr/>
        <p:txBody>
          <a:bodyPr/>
          <a:lstStyle/>
          <a:p>
            <a:r>
              <a:rPr lang="en-US" dirty="0"/>
              <a:t>Google began using some of Oracle’s API packages to run Java on its Android mobile devices, Oracle sued for copyright infringement.</a:t>
            </a:r>
          </a:p>
          <a:p>
            <a:r>
              <a:rPr lang="en-US" dirty="0"/>
              <a:t>Google argued that the software packages were command structure, which are not protected under copyright law. </a:t>
            </a:r>
          </a:p>
          <a:p>
            <a:r>
              <a:rPr lang="en-US" dirty="0"/>
              <a:t>Ultimately, a federal appellate court concluded that the API packages were source code and were entitled to copyright protection.</a:t>
            </a:r>
          </a:p>
        </p:txBody>
      </p:sp>
    </p:spTree>
    <p:extLst>
      <p:ext uri="{BB962C8B-B14F-4D97-AF65-F5344CB8AC3E}">
        <p14:creationId xmlns:p14="http://schemas.microsoft.com/office/powerpoint/2010/main" val="3105895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DBA97D-92D2-4BE5-9DE6-318F9D3FA6AF}"/>
              </a:ext>
            </a:extLst>
          </p:cNvPr>
          <p:cNvSpPr>
            <a:spLocks noGrp="1"/>
          </p:cNvSpPr>
          <p:nvPr>
            <p:ph type="title"/>
          </p:nvPr>
        </p:nvSpPr>
        <p:spPr/>
        <p:txBody>
          <a:bodyPr/>
          <a:lstStyle/>
          <a:p>
            <a:r>
              <a:rPr lang="it-IT" dirty="0"/>
              <a:t>Google v. Oracle America, Inc. Polling Question</a:t>
            </a:r>
            <a:endParaRPr lang="en-IN" dirty="0"/>
          </a:p>
        </p:txBody>
      </p:sp>
      <p:sp>
        <p:nvSpPr>
          <p:cNvPr id="10" name="Text Placeholder 9">
            <a:extLst>
              <a:ext uri="{FF2B5EF4-FFF2-40B4-BE49-F238E27FC236}">
                <a16:creationId xmlns:a16="http://schemas.microsoft.com/office/drawing/2014/main" id="{DFDF7083-0927-458C-8BA3-5BA33DA13C3A}"/>
              </a:ext>
            </a:extLst>
          </p:cNvPr>
          <p:cNvSpPr>
            <a:spLocks noGrp="1"/>
          </p:cNvSpPr>
          <p:nvPr>
            <p:ph type="body" sz="quarter" idx="17"/>
          </p:nvPr>
        </p:nvSpPr>
        <p:spPr/>
        <p:txBody>
          <a:bodyPr/>
          <a:lstStyle/>
          <a:p>
            <a:pPr marL="0" indent="0">
              <a:spcAft>
                <a:spcPts val="1200"/>
              </a:spcAft>
              <a:buNone/>
            </a:pPr>
            <a:r>
              <a:rPr lang="en-US" dirty="0"/>
              <a:t>Do you think Oracle was misusing the copyright in its proprietary software to stifle competition?</a:t>
            </a:r>
          </a:p>
          <a:p>
            <a:pPr>
              <a:buFont typeface="Wingdings" panose="05000000000000000000" pitchFamily="2" charset="2"/>
              <a:buChar char="q"/>
            </a:pPr>
            <a:r>
              <a:rPr lang="en-US" dirty="0"/>
              <a:t>Yes</a:t>
            </a:r>
          </a:p>
          <a:p>
            <a:pPr>
              <a:buFont typeface="Wingdings" panose="05000000000000000000" pitchFamily="2" charset="2"/>
              <a:buChar char="q"/>
            </a:pPr>
            <a:r>
              <a:rPr lang="en-US" dirty="0"/>
              <a:t>No</a:t>
            </a:r>
          </a:p>
        </p:txBody>
      </p:sp>
    </p:spTree>
    <p:extLst>
      <p:ext uri="{BB962C8B-B14F-4D97-AF65-F5344CB8AC3E}">
        <p14:creationId xmlns:p14="http://schemas.microsoft.com/office/powerpoint/2010/main" val="1545788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86D15-2260-48FA-943D-4AF4EF6D1A82}"/>
              </a:ext>
            </a:extLst>
          </p:cNvPr>
          <p:cNvSpPr>
            <a:spLocks noGrp="1"/>
          </p:cNvSpPr>
          <p:nvPr>
            <p:ph type="title"/>
          </p:nvPr>
        </p:nvSpPr>
        <p:spPr/>
        <p:txBody>
          <a:bodyPr/>
          <a:lstStyle/>
          <a:p>
            <a:r>
              <a:rPr lang="en-IN" dirty="0"/>
              <a:t>Trade Secrets in Cyberspace</a:t>
            </a:r>
          </a:p>
        </p:txBody>
      </p:sp>
      <p:pic>
        <p:nvPicPr>
          <p:cNvPr id="11" name="Picture Placeholder 10" descr="An illustration explains the concept of liability and protection of trade secrets. The text reads as follows. Protection of trade secrets extends both to ideas, and to their expression. Liability applies if either is true: They discovered the secret by improper means; Their disclosure or use constitutes a breach of a duty owed to the other party. Liability can occur by employees misusing their company’s social media accounts.">
            <a:extLst>
              <a:ext uri="{FF2B5EF4-FFF2-40B4-BE49-F238E27FC236}">
                <a16:creationId xmlns:a16="http://schemas.microsoft.com/office/drawing/2014/main" id="{7AB211DF-2C22-43DA-A1F1-776DE47E8362}"/>
              </a:ext>
            </a:extLst>
          </p:cNvPr>
          <p:cNvPicPr>
            <a:picLocks noGrp="1" noChangeAspect="1"/>
          </p:cNvPicPr>
          <p:nvPr>
            <p:ph type="pic" sz="quarter" idx="19"/>
          </p:nvPr>
        </p:nvPicPr>
        <p:blipFill>
          <a:blip r:embed="rId2"/>
          <a:stretch>
            <a:fillRect/>
          </a:stretch>
        </p:blipFill>
        <p:spPr>
          <a:xfrm>
            <a:off x="2735352" y="1410967"/>
            <a:ext cx="6721296" cy="4499339"/>
          </a:xfrm>
          <a:prstGeom prst="rect">
            <a:avLst/>
          </a:prstGeom>
        </p:spPr>
      </p:pic>
    </p:spTree>
    <p:extLst>
      <p:ext uri="{BB962C8B-B14F-4D97-AF65-F5344CB8AC3E}">
        <p14:creationId xmlns:p14="http://schemas.microsoft.com/office/powerpoint/2010/main" val="1616113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42D1EC5-34B1-4911-BDE2-D99139471CD4}"/>
              </a:ext>
            </a:extLst>
          </p:cNvPr>
          <p:cNvSpPr>
            <a:spLocks noGrp="1"/>
          </p:cNvSpPr>
          <p:nvPr>
            <p:ph type="title"/>
          </p:nvPr>
        </p:nvSpPr>
        <p:spPr/>
        <p:txBody>
          <a:bodyPr/>
          <a:lstStyle/>
          <a:p>
            <a:r>
              <a:rPr lang="en-US" dirty="0"/>
              <a:t>Why Does Internet Law Matter to Me?</a:t>
            </a:r>
            <a:endParaRPr lang="en-IN" dirty="0"/>
          </a:p>
        </p:txBody>
      </p:sp>
      <p:sp>
        <p:nvSpPr>
          <p:cNvPr id="10" name="Text Placeholder 9">
            <a:extLst>
              <a:ext uri="{FF2B5EF4-FFF2-40B4-BE49-F238E27FC236}">
                <a16:creationId xmlns:a16="http://schemas.microsoft.com/office/drawing/2014/main" id="{692DEEA2-4C76-4B1C-9E0C-D15126FD8112}"/>
              </a:ext>
            </a:extLst>
          </p:cNvPr>
          <p:cNvSpPr>
            <a:spLocks noGrp="1"/>
          </p:cNvSpPr>
          <p:nvPr>
            <p:ph type="body" sz="quarter" idx="17"/>
          </p:nvPr>
        </p:nvSpPr>
        <p:spPr/>
        <p:txBody>
          <a:bodyPr/>
          <a:lstStyle/>
          <a:p>
            <a:pPr marL="0" indent="0">
              <a:buNone/>
            </a:pPr>
            <a:r>
              <a:rPr lang="en-US" dirty="0"/>
              <a:t>The Internet impacts each of us, every day. The speed at which technology has advanced has presented challenges for the law to be able to keep up. To address these challenges, lawmakers have enacted several laws that solely address the Internet, like dealing with unsolicited e-mails or spam, domain names, cybersquatting and meta tags. It is important to have a general understanding of these laws and how businesses can protect themselves, and their intellectual property.</a:t>
            </a:r>
          </a:p>
        </p:txBody>
      </p:sp>
    </p:spTree>
    <p:extLst>
      <p:ext uri="{BB962C8B-B14F-4D97-AF65-F5344CB8AC3E}">
        <p14:creationId xmlns:p14="http://schemas.microsoft.com/office/powerpoint/2010/main" val="609196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86D15-2260-48FA-943D-4AF4EF6D1A82}"/>
              </a:ext>
            </a:extLst>
          </p:cNvPr>
          <p:cNvSpPr>
            <a:spLocks noGrp="1"/>
          </p:cNvSpPr>
          <p:nvPr>
            <p:ph type="title"/>
          </p:nvPr>
        </p:nvSpPr>
        <p:spPr/>
        <p:txBody>
          <a:bodyPr/>
          <a:lstStyle/>
          <a:p>
            <a:r>
              <a:rPr lang="en-IN" dirty="0"/>
              <a:t>Furstenau and BTX Logistics</a:t>
            </a:r>
          </a:p>
        </p:txBody>
      </p:sp>
      <p:sp>
        <p:nvSpPr>
          <p:cNvPr id="9" name="Text Placeholder 8">
            <a:extLst>
              <a:ext uri="{FF2B5EF4-FFF2-40B4-BE49-F238E27FC236}">
                <a16:creationId xmlns:a16="http://schemas.microsoft.com/office/drawing/2014/main" id="{476224D9-4DF8-491D-B494-109CD08F28A2}"/>
              </a:ext>
            </a:extLst>
          </p:cNvPr>
          <p:cNvSpPr>
            <a:spLocks noGrp="1"/>
          </p:cNvSpPr>
          <p:nvPr>
            <p:ph type="body" sz="quarter" idx="17"/>
          </p:nvPr>
        </p:nvSpPr>
        <p:spPr/>
        <p:txBody>
          <a:bodyPr/>
          <a:lstStyle/>
          <a:p>
            <a:r>
              <a:rPr lang="en-US" dirty="0"/>
              <a:t>Furstenau decided to join a competitor, BTX Logistics.</a:t>
            </a:r>
          </a:p>
          <a:p>
            <a:r>
              <a:rPr lang="en-US" dirty="0"/>
              <a:t>Before doing so, he forwarded e-mails containing information on revenues, profit margins, preferred shippers, and financial projections from his Radiant account to his personal account. </a:t>
            </a:r>
          </a:p>
          <a:p>
            <a:r>
              <a:rPr lang="en-US" dirty="0"/>
              <a:t>Learning this, Radiant sued Furstenau and BTX for misappropriation of trade secrets.</a:t>
            </a:r>
          </a:p>
        </p:txBody>
      </p:sp>
    </p:spTree>
    <p:extLst>
      <p:ext uri="{BB962C8B-B14F-4D97-AF65-F5344CB8AC3E}">
        <p14:creationId xmlns:p14="http://schemas.microsoft.com/office/powerpoint/2010/main" val="1548478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86D15-2260-48FA-943D-4AF4EF6D1A82}"/>
              </a:ext>
            </a:extLst>
          </p:cNvPr>
          <p:cNvSpPr>
            <a:spLocks noGrp="1"/>
          </p:cNvSpPr>
          <p:nvPr>
            <p:ph type="title"/>
          </p:nvPr>
        </p:nvSpPr>
        <p:spPr/>
        <p:txBody>
          <a:bodyPr/>
          <a:lstStyle/>
          <a:p>
            <a:r>
              <a:rPr lang="en-IN" dirty="0"/>
              <a:t>Furstenau and BTX Logistics Polling Question</a:t>
            </a:r>
          </a:p>
        </p:txBody>
      </p:sp>
      <p:sp>
        <p:nvSpPr>
          <p:cNvPr id="9" name="Text Placeholder 8">
            <a:extLst>
              <a:ext uri="{FF2B5EF4-FFF2-40B4-BE49-F238E27FC236}">
                <a16:creationId xmlns:a16="http://schemas.microsoft.com/office/drawing/2014/main" id="{476224D9-4DF8-491D-B494-109CD08F28A2}"/>
              </a:ext>
            </a:extLst>
          </p:cNvPr>
          <p:cNvSpPr>
            <a:spLocks noGrp="1"/>
          </p:cNvSpPr>
          <p:nvPr>
            <p:ph type="body" sz="quarter" idx="17"/>
          </p:nvPr>
        </p:nvSpPr>
        <p:spPr/>
        <p:txBody>
          <a:bodyPr/>
          <a:lstStyle/>
          <a:p>
            <a:pPr marL="0" indent="0">
              <a:spcAft>
                <a:spcPts val="1800"/>
              </a:spcAft>
              <a:buNone/>
            </a:pPr>
            <a:r>
              <a:rPr lang="en-US" dirty="0"/>
              <a:t>Does today’s computer technology undercut a business firm’s ability to protect its confidential information, including trade secrets?</a:t>
            </a:r>
          </a:p>
          <a:p>
            <a:pPr>
              <a:buFont typeface="Wingdings" panose="05000000000000000000" pitchFamily="2" charset="2"/>
              <a:buChar char="q"/>
            </a:pPr>
            <a:r>
              <a:rPr lang="en-US" dirty="0"/>
              <a:t>Yes</a:t>
            </a:r>
          </a:p>
          <a:p>
            <a:pPr>
              <a:buFont typeface="Wingdings" panose="05000000000000000000" pitchFamily="2" charset="2"/>
              <a:buChar char="q"/>
            </a:pPr>
            <a:r>
              <a:rPr lang="en-US" dirty="0"/>
              <a:t>No</a:t>
            </a:r>
          </a:p>
        </p:txBody>
      </p:sp>
    </p:spTree>
    <p:extLst>
      <p:ext uri="{BB962C8B-B14F-4D97-AF65-F5344CB8AC3E}">
        <p14:creationId xmlns:p14="http://schemas.microsoft.com/office/powerpoint/2010/main" val="254761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DDD5319-74CB-423A-82FC-F8E8B1B238C0}"/>
              </a:ext>
            </a:extLst>
          </p:cNvPr>
          <p:cNvSpPr>
            <a:spLocks noGrp="1"/>
          </p:cNvSpPr>
          <p:nvPr>
            <p:ph type="title"/>
          </p:nvPr>
        </p:nvSpPr>
        <p:spPr/>
        <p:txBody>
          <a:bodyPr/>
          <a:lstStyle/>
          <a:p>
            <a:r>
              <a:rPr lang="en-IN" dirty="0"/>
              <a:t>International Protections</a:t>
            </a:r>
          </a:p>
        </p:txBody>
      </p:sp>
      <p:sp>
        <p:nvSpPr>
          <p:cNvPr id="10" name="Text Placeholder 9">
            <a:extLst>
              <a:ext uri="{FF2B5EF4-FFF2-40B4-BE49-F238E27FC236}">
                <a16:creationId xmlns:a16="http://schemas.microsoft.com/office/drawing/2014/main" id="{DDB3E932-B112-4F80-96ED-9244BB996A49}"/>
              </a:ext>
            </a:extLst>
          </p:cNvPr>
          <p:cNvSpPr>
            <a:spLocks noGrp="1"/>
          </p:cNvSpPr>
          <p:nvPr>
            <p:ph type="body" sz="quarter" idx="17"/>
          </p:nvPr>
        </p:nvSpPr>
        <p:spPr/>
        <p:txBody>
          <a:bodyPr/>
          <a:lstStyle/>
          <a:p>
            <a:pPr marL="0" indent="0">
              <a:buNone/>
            </a:pPr>
            <a:r>
              <a:rPr lang="en-US" dirty="0"/>
              <a:t>The Berne Convention (1886)</a:t>
            </a:r>
          </a:p>
          <a:p>
            <a:r>
              <a:rPr lang="en-US" dirty="0"/>
              <a:t>Every country that has signed the convention must recognize copyrights from the other signatories. </a:t>
            </a:r>
          </a:p>
          <a:p>
            <a:pPr marL="0" indent="0">
              <a:buNone/>
            </a:pPr>
            <a:r>
              <a:rPr lang="en-US" dirty="0"/>
              <a:t>The TRIPS Agreement (1994)</a:t>
            </a:r>
          </a:p>
          <a:p>
            <a:r>
              <a:rPr lang="en-US" dirty="0"/>
              <a:t>The TRIPS agreement established standards for the international protection of intellectual property rights. </a:t>
            </a:r>
          </a:p>
          <a:p>
            <a:r>
              <a:rPr lang="en-US" dirty="0"/>
              <a:t>Generally, the TRIPS agreement forbids member nations from discriminating against foreign owners of intellectual property rights in the administration, regulation, or adjudication of such rights.</a:t>
            </a:r>
          </a:p>
        </p:txBody>
      </p:sp>
    </p:spTree>
    <p:extLst>
      <p:ext uri="{BB962C8B-B14F-4D97-AF65-F5344CB8AC3E}">
        <p14:creationId xmlns:p14="http://schemas.microsoft.com/office/powerpoint/2010/main" val="105832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DDD5319-74CB-423A-82FC-F8E8B1B238C0}"/>
              </a:ext>
            </a:extLst>
          </p:cNvPr>
          <p:cNvSpPr>
            <a:spLocks noGrp="1"/>
          </p:cNvSpPr>
          <p:nvPr>
            <p:ph type="title"/>
          </p:nvPr>
        </p:nvSpPr>
        <p:spPr/>
        <p:txBody>
          <a:bodyPr/>
          <a:lstStyle/>
          <a:p>
            <a:r>
              <a:rPr lang="en-US" dirty="0"/>
              <a:t>How Does the TRIPS Agreement Protect Intellectual Property Worldwide?</a:t>
            </a:r>
            <a:endParaRPr lang="en-IN" dirty="0"/>
          </a:p>
        </p:txBody>
      </p:sp>
      <p:sp>
        <p:nvSpPr>
          <p:cNvPr id="10" name="Text Placeholder 9">
            <a:extLst>
              <a:ext uri="{FF2B5EF4-FFF2-40B4-BE49-F238E27FC236}">
                <a16:creationId xmlns:a16="http://schemas.microsoft.com/office/drawing/2014/main" id="{DDB3E932-B112-4F80-96ED-9244BB996A49}"/>
              </a:ext>
            </a:extLst>
          </p:cNvPr>
          <p:cNvSpPr>
            <a:spLocks noGrp="1"/>
          </p:cNvSpPr>
          <p:nvPr>
            <p:ph type="body" sz="quarter" idx="17"/>
          </p:nvPr>
        </p:nvSpPr>
        <p:spPr/>
        <p:txBody>
          <a:bodyPr/>
          <a:lstStyle/>
          <a:p>
            <a:pPr marL="0" indent="0">
              <a:spcAft>
                <a:spcPts val="1800"/>
              </a:spcAft>
              <a:buNone/>
            </a:pPr>
            <a:r>
              <a:rPr lang="en-US" dirty="0"/>
              <a:t>Do international agreements like the Berne Convention, the Trade-Related Aspects of Intellectual Property Rights (known as the TRIPS agreement), the Madrid Protocol, and the Anti-Counterfeiting Trade Agreement protect intellectual property worldwide.</a:t>
            </a:r>
          </a:p>
          <a:p>
            <a:pPr>
              <a:buFont typeface="Wingdings" panose="05000000000000000000" pitchFamily="2" charset="2"/>
              <a:buChar char="q"/>
            </a:pPr>
            <a:r>
              <a:rPr lang="en-US" dirty="0"/>
              <a:t>Yes</a:t>
            </a:r>
          </a:p>
          <a:p>
            <a:pPr>
              <a:buFont typeface="Wingdings" panose="05000000000000000000" pitchFamily="2" charset="2"/>
              <a:buChar char="q"/>
            </a:pPr>
            <a:r>
              <a:rPr lang="en-US" dirty="0"/>
              <a:t>No</a:t>
            </a:r>
          </a:p>
        </p:txBody>
      </p:sp>
    </p:spTree>
    <p:extLst>
      <p:ext uri="{BB962C8B-B14F-4D97-AF65-F5344CB8AC3E}">
        <p14:creationId xmlns:p14="http://schemas.microsoft.com/office/powerpoint/2010/main" val="359337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F27FB48-0202-4482-8D93-8A64126A9530}"/>
              </a:ext>
            </a:extLst>
          </p:cNvPr>
          <p:cNvSpPr>
            <a:spLocks noGrp="1"/>
          </p:cNvSpPr>
          <p:nvPr>
            <p:ph type="title"/>
          </p:nvPr>
        </p:nvSpPr>
        <p:spPr/>
        <p:txBody>
          <a:bodyPr/>
          <a:lstStyle/>
          <a:p>
            <a:r>
              <a:rPr lang="en-US" dirty="0"/>
              <a:t>Group Breakout: Spotlight on Macy’s—Copyright Infringement</a:t>
            </a:r>
            <a:endParaRPr lang="en-IN" dirty="0"/>
          </a:p>
        </p:txBody>
      </p:sp>
      <p:sp>
        <p:nvSpPr>
          <p:cNvPr id="10" name="Text Placeholder 9">
            <a:extLst>
              <a:ext uri="{FF2B5EF4-FFF2-40B4-BE49-F238E27FC236}">
                <a16:creationId xmlns:a16="http://schemas.microsoft.com/office/drawing/2014/main" id="{8945B01A-16AE-4376-AC6A-FA174720430D}"/>
              </a:ext>
            </a:extLst>
          </p:cNvPr>
          <p:cNvSpPr>
            <a:spLocks noGrp="1"/>
          </p:cNvSpPr>
          <p:nvPr>
            <p:ph type="body" sz="quarter" idx="17"/>
          </p:nvPr>
        </p:nvSpPr>
        <p:spPr/>
        <p:txBody>
          <a:bodyPr/>
          <a:lstStyle/>
          <a:p>
            <a:pPr marL="0" indent="0">
              <a:buNone/>
            </a:pPr>
            <a:r>
              <a:rPr lang="en-US" dirty="0"/>
              <a:t>United Fabrics International, Inc., bought a fabric design from an Italian designer and registered a copyright to the design with the U.S. Copyright Office. When Macy’s, Inc., began selling garments with a similar design, United filed a copyright infringement suit against Macy’s. Macy’s argued that United did not own a valid copyright to the design, and so could not claim infringement. Does United have to prove that the copyright is valid to establish infringement? Explain. [United Fabrics International, Inc. v. C &amp; J Wear, Inc., 630 F.3d 1255 (9th Cir. 2011)] (See Copyrights.)</a:t>
            </a:r>
          </a:p>
        </p:txBody>
      </p:sp>
    </p:spTree>
    <p:extLst>
      <p:ext uri="{BB962C8B-B14F-4D97-AF65-F5344CB8AC3E}">
        <p14:creationId xmlns:p14="http://schemas.microsoft.com/office/powerpoint/2010/main" val="2020143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6CB5C-F9CC-4AFC-8D63-2818F3F34244}"/>
              </a:ext>
            </a:extLst>
          </p:cNvPr>
          <p:cNvSpPr>
            <a:spLocks noGrp="1"/>
          </p:cNvSpPr>
          <p:nvPr>
            <p:ph type="title"/>
          </p:nvPr>
        </p:nvSpPr>
        <p:spPr/>
        <p:txBody>
          <a:bodyPr/>
          <a:lstStyle/>
          <a:p>
            <a:r>
              <a:rPr lang="en-US" dirty="0"/>
              <a:t>Knowledge Check Video: Intellectual Property Infringement and Remedies</a:t>
            </a:r>
            <a:endParaRPr lang="en-IN" dirty="0"/>
          </a:p>
        </p:txBody>
      </p:sp>
      <p:pic>
        <p:nvPicPr>
          <p:cNvPr id="7" name="Intellectual property" descr="Knowledge Check Video: Intellectual Property Infringement and Remedies">
            <a:hlinkClick r:id="" action="ppaction://media"/>
            <a:extLst>
              <a:ext uri="{FF2B5EF4-FFF2-40B4-BE49-F238E27FC236}">
                <a16:creationId xmlns:a16="http://schemas.microsoft.com/office/drawing/2014/main" id="{B0A8CA2B-4197-4242-B870-E9DF7DB9CBF0}"/>
              </a:ext>
            </a:extLst>
          </p:cNvPr>
          <p:cNvPicPr>
            <a:picLocks noGrp="1" noChangeAspect="1"/>
          </p:cNvPicPr>
          <p:nvPr>
            <p:ph type="pic" sz="quarter" idx="19"/>
            <a:videoFile r:link="rId2"/>
            <p:extLst>
              <p:ext uri="{DAA4B4D4-6D71-4841-9C94-3DE7FCFB9230}">
                <p14:media xmlns:p14="http://schemas.microsoft.com/office/powerpoint/2010/main" r:embed="rId1">
                  <p14:extLst>
                    <p:ext uri="{3AFAAA56-56D3-431D-BCD4-E75A35582382}">
                      <p173:tracksInfo xmlns:p173="http://schemas.microsoft.com/office/powerpoint/2017/3/main" displayLoc="media">
                        <p173:trackLst>
                          <p173:track id="{49BEE51F-59E1-46D5-B162-CBBBB99E8E01}" label="blaw_ql_yordy_intellectual_property_infringement" lang="" r:embed="rId5"/>
                        </p173:trackLst>
                      </p173:tracksInfo>
                    </p:ext>
                  </p14:extLst>
                </p14:media>
              </p:ext>
            </p:extLst>
          </p:nvPr>
        </p:nvPicPr>
        <p:blipFill>
          <a:blip r:embed="rId6"/>
          <a:stretch>
            <a:fillRect/>
          </a:stretch>
        </p:blipFill>
        <p:spPr>
          <a:xfrm>
            <a:off x="3233091" y="1498304"/>
            <a:ext cx="5725818" cy="4294364"/>
          </a:xfrm>
          <a:prstGeom prst="rect">
            <a:avLst/>
          </a:prstGeom>
        </p:spPr>
      </p:pic>
      <p:graphicFrame>
        <p:nvGraphicFramePr>
          <p:cNvPr id="8" name="Object 7" descr="Intellectual Property Infringement and Remedies transcripts">
            <a:extLst>
              <a:ext uri="{FF2B5EF4-FFF2-40B4-BE49-F238E27FC236}">
                <a16:creationId xmlns:a16="http://schemas.microsoft.com/office/drawing/2014/main" id="{B17BB7EF-406E-41A4-992A-87FE26357F7F}"/>
              </a:ext>
            </a:extLst>
          </p:cNvPr>
          <p:cNvGraphicFramePr>
            <a:graphicFrameLocks noChangeAspect="1"/>
          </p:cNvGraphicFramePr>
          <p:nvPr>
            <p:extLst>
              <p:ext uri="{D42A27DB-BD31-4B8C-83A1-F6EECF244321}">
                <p14:modId xmlns:p14="http://schemas.microsoft.com/office/powerpoint/2010/main" val="2117400598"/>
              </p:ext>
            </p:extLst>
          </p:nvPr>
        </p:nvGraphicFramePr>
        <p:xfrm>
          <a:off x="9580179" y="3043237"/>
          <a:ext cx="914400" cy="771525"/>
        </p:xfrm>
        <a:graphic>
          <a:graphicData uri="http://schemas.openxmlformats.org/presentationml/2006/ole">
            <mc:AlternateContent xmlns:mc="http://schemas.openxmlformats.org/markup-compatibility/2006">
              <mc:Choice xmlns:v="urn:schemas-microsoft-com:vml" Requires="v">
                <p:oleObj name="Document" showAsIcon="1" r:id="rId7" imgW="914545" imgH="771380" progId="Word.Document.12">
                  <p:embed/>
                </p:oleObj>
              </mc:Choice>
              <mc:Fallback>
                <p:oleObj name="Document" showAsIcon="1" r:id="rId7" imgW="914545" imgH="771380" progId="Word.Document.12">
                  <p:embed/>
                  <p:pic>
                    <p:nvPicPr>
                      <p:cNvPr id="0" name=""/>
                      <p:cNvPicPr/>
                      <p:nvPr/>
                    </p:nvPicPr>
                    <p:blipFill>
                      <a:blip r:embed="rId8"/>
                      <a:stretch>
                        <a:fillRect/>
                      </a:stretch>
                    </p:blipFill>
                    <p:spPr>
                      <a:xfrm>
                        <a:off x="9580179" y="3043237"/>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405270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753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84BE7-AAB5-4CAA-A468-72FC4453B33D}"/>
              </a:ext>
            </a:extLst>
          </p:cNvPr>
          <p:cNvSpPr>
            <a:spLocks noGrp="1"/>
          </p:cNvSpPr>
          <p:nvPr>
            <p:ph type="title"/>
          </p:nvPr>
        </p:nvSpPr>
        <p:spPr/>
        <p:txBody>
          <a:bodyPr/>
          <a:lstStyle/>
          <a:p>
            <a:r>
              <a:rPr lang="en-US" dirty="0"/>
              <a:t>Discussion of Video</a:t>
            </a:r>
            <a:endParaRPr lang="en-IN" dirty="0"/>
          </a:p>
        </p:txBody>
      </p:sp>
      <p:sp>
        <p:nvSpPr>
          <p:cNvPr id="4" name="Text Placeholder 3">
            <a:extLst>
              <a:ext uri="{FF2B5EF4-FFF2-40B4-BE49-F238E27FC236}">
                <a16:creationId xmlns:a16="http://schemas.microsoft.com/office/drawing/2014/main" id="{43570C81-9A90-4E6C-BFC9-133643E39E68}"/>
              </a:ext>
            </a:extLst>
          </p:cNvPr>
          <p:cNvSpPr>
            <a:spLocks noGrp="1"/>
          </p:cNvSpPr>
          <p:nvPr>
            <p:ph type="body" sz="quarter" idx="17"/>
          </p:nvPr>
        </p:nvSpPr>
        <p:spPr/>
        <p:txBody>
          <a:bodyPr/>
          <a:lstStyle/>
          <a:p>
            <a:pPr marL="0" indent="0">
              <a:buNone/>
            </a:pPr>
            <a:r>
              <a:rPr lang="en-US" dirty="0"/>
              <a:t>What is the name of the Government body that maintains records of copyright registration in the United States, including a copyright catalog?</a:t>
            </a:r>
          </a:p>
        </p:txBody>
      </p:sp>
    </p:spTree>
    <p:extLst>
      <p:ext uri="{BB962C8B-B14F-4D97-AF65-F5344CB8AC3E}">
        <p14:creationId xmlns:p14="http://schemas.microsoft.com/office/powerpoint/2010/main" val="3174504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84BE7-AAB5-4CAA-A468-72FC4453B33D}"/>
              </a:ext>
            </a:extLst>
          </p:cNvPr>
          <p:cNvSpPr>
            <a:spLocks noGrp="1"/>
          </p:cNvSpPr>
          <p:nvPr>
            <p:ph type="title"/>
          </p:nvPr>
        </p:nvSpPr>
        <p:spPr/>
        <p:txBody>
          <a:bodyPr/>
          <a:lstStyle/>
          <a:p>
            <a:r>
              <a:rPr lang="en-US" dirty="0"/>
              <a:t>Video Debrief</a:t>
            </a:r>
            <a:endParaRPr lang="en-IN" dirty="0"/>
          </a:p>
        </p:txBody>
      </p:sp>
      <p:sp>
        <p:nvSpPr>
          <p:cNvPr id="4" name="Text Placeholder 3">
            <a:extLst>
              <a:ext uri="{FF2B5EF4-FFF2-40B4-BE49-F238E27FC236}">
                <a16:creationId xmlns:a16="http://schemas.microsoft.com/office/drawing/2014/main" id="{43570C81-9A90-4E6C-BFC9-133643E39E68}"/>
              </a:ext>
            </a:extLst>
          </p:cNvPr>
          <p:cNvSpPr>
            <a:spLocks noGrp="1"/>
          </p:cNvSpPr>
          <p:nvPr>
            <p:ph type="body" sz="quarter" idx="17"/>
          </p:nvPr>
        </p:nvSpPr>
        <p:spPr/>
        <p:txBody>
          <a:bodyPr/>
          <a:lstStyle/>
          <a:p>
            <a:pPr marL="0" indent="0">
              <a:buNone/>
            </a:pPr>
            <a:r>
              <a:rPr lang="en-US" dirty="0"/>
              <a:t>The Copyright Office has implemented a new group registration option for short online literary works, such as blog entries, social media posts, and short online articles. Read more about the new group registration option for unpublished works.</a:t>
            </a:r>
          </a:p>
        </p:txBody>
      </p:sp>
    </p:spTree>
    <p:extLst>
      <p:ext uri="{BB962C8B-B14F-4D97-AF65-F5344CB8AC3E}">
        <p14:creationId xmlns:p14="http://schemas.microsoft.com/office/powerpoint/2010/main" val="100016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84BE7-AAB5-4CAA-A468-72FC4453B33D}"/>
              </a:ext>
            </a:extLst>
          </p:cNvPr>
          <p:cNvSpPr>
            <a:spLocks noGrp="1"/>
          </p:cNvSpPr>
          <p:nvPr>
            <p:ph type="title"/>
          </p:nvPr>
        </p:nvSpPr>
        <p:spPr/>
        <p:txBody>
          <a:bodyPr/>
          <a:lstStyle/>
          <a:p>
            <a:r>
              <a:rPr lang="en-US" dirty="0"/>
              <a:t>Self-Assessment</a:t>
            </a:r>
            <a:endParaRPr lang="en-IN" dirty="0"/>
          </a:p>
        </p:txBody>
      </p:sp>
      <p:sp>
        <p:nvSpPr>
          <p:cNvPr id="4" name="Text Placeholder 3">
            <a:extLst>
              <a:ext uri="{FF2B5EF4-FFF2-40B4-BE49-F238E27FC236}">
                <a16:creationId xmlns:a16="http://schemas.microsoft.com/office/drawing/2014/main" id="{43570C81-9A90-4E6C-BFC9-133643E39E68}"/>
              </a:ext>
            </a:extLst>
          </p:cNvPr>
          <p:cNvSpPr>
            <a:spLocks noGrp="1"/>
          </p:cNvSpPr>
          <p:nvPr>
            <p:ph type="body" sz="quarter" idx="17"/>
          </p:nvPr>
        </p:nvSpPr>
        <p:spPr/>
        <p:txBody>
          <a:bodyPr/>
          <a:lstStyle/>
          <a:p>
            <a:pPr marL="0" indent="0">
              <a:buNone/>
            </a:pPr>
            <a:r>
              <a:rPr lang="en-US" dirty="0"/>
              <a:t>What concepts did you find difficult, and thus need a review?</a:t>
            </a:r>
          </a:p>
          <a:p>
            <a:pPr marL="0" indent="0">
              <a:buNone/>
            </a:pPr>
            <a:r>
              <a:rPr lang="en-US" dirty="0"/>
              <a:t>How might the topics in this chapter come up in the future in your personal (or work) life?</a:t>
            </a:r>
          </a:p>
          <a:p>
            <a:pPr marL="0" indent="0">
              <a:buNone/>
            </a:pPr>
            <a:r>
              <a:rPr lang="en-US" dirty="0"/>
              <a:t>What could you do to improve your contributions in class discussion?</a:t>
            </a:r>
          </a:p>
        </p:txBody>
      </p:sp>
    </p:spTree>
    <p:extLst>
      <p:ext uri="{BB962C8B-B14F-4D97-AF65-F5344CB8AC3E}">
        <p14:creationId xmlns:p14="http://schemas.microsoft.com/office/powerpoint/2010/main" val="4207800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038CA6-CEAB-4D10-8CE1-B65891AE065E}"/>
              </a:ext>
            </a:extLst>
          </p:cNvPr>
          <p:cNvSpPr>
            <a:spLocks noGrp="1"/>
          </p:cNvSpPr>
          <p:nvPr>
            <p:ph type="title"/>
          </p:nvPr>
        </p:nvSpPr>
        <p:spPr/>
        <p:txBody>
          <a:bodyPr/>
          <a:lstStyle/>
          <a:p>
            <a:r>
              <a:rPr lang="en-US" dirty="0"/>
              <a:t>Summary</a:t>
            </a:r>
            <a:endParaRPr lang="en-IN" dirty="0"/>
          </a:p>
        </p:txBody>
      </p:sp>
      <p:sp>
        <p:nvSpPr>
          <p:cNvPr id="9" name="Text Placeholder 8">
            <a:extLst>
              <a:ext uri="{FF2B5EF4-FFF2-40B4-BE49-F238E27FC236}">
                <a16:creationId xmlns:a16="http://schemas.microsoft.com/office/drawing/2014/main" id="{755693E5-FC83-4AB2-BCDA-B478811575D3}"/>
              </a:ext>
            </a:extLst>
          </p:cNvPr>
          <p:cNvSpPr>
            <a:spLocks noGrp="1"/>
          </p:cNvSpPr>
          <p:nvPr>
            <p:ph type="body" sz="quarter" idx="17"/>
          </p:nvPr>
        </p:nvSpPr>
        <p:spPr/>
        <p:txBody>
          <a:bodyPr>
            <a:normAutofit lnSpcReduction="10000"/>
          </a:bodyPr>
          <a:lstStyle/>
          <a:p>
            <a:pPr marL="0" indent="0">
              <a:buNone/>
            </a:pPr>
            <a:r>
              <a:rPr lang="en-US" dirty="0"/>
              <a:t>Now that the lesson has ended, you have learned to:</a:t>
            </a:r>
          </a:p>
          <a:p>
            <a:r>
              <a:rPr lang="en-US" dirty="0">
                <a:solidFill>
                  <a:srgbClr val="006298"/>
                </a:solidFill>
              </a:rPr>
              <a:t>Compare the laws that protect intellectual property, and their duration. </a:t>
            </a:r>
          </a:p>
          <a:p>
            <a:r>
              <a:rPr lang="en-US" dirty="0">
                <a:solidFill>
                  <a:srgbClr val="006298"/>
                </a:solidFill>
              </a:rPr>
              <a:t>Differentiate between patents, copyrights, trademarks, and trade secrets.</a:t>
            </a:r>
          </a:p>
          <a:p>
            <a:r>
              <a:rPr lang="en-US" dirty="0">
                <a:solidFill>
                  <a:srgbClr val="006298"/>
                </a:solidFill>
              </a:rPr>
              <a:t>List the required elements to prove infringement for each type of intellectual property. </a:t>
            </a:r>
          </a:p>
          <a:p>
            <a:r>
              <a:rPr lang="en-US" dirty="0">
                <a:solidFill>
                  <a:srgbClr val="006298"/>
                </a:solidFill>
              </a:rPr>
              <a:t>Define </a:t>
            </a:r>
            <a:r>
              <a:rPr lang="en-US" i="1" dirty="0">
                <a:solidFill>
                  <a:srgbClr val="006298"/>
                </a:solidFill>
              </a:rPr>
              <a:t>first sale doctrine. </a:t>
            </a:r>
          </a:p>
          <a:p>
            <a:r>
              <a:rPr lang="en-US" dirty="0">
                <a:solidFill>
                  <a:srgbClr val="006298"/>
                </a:solidFill>
              </a:rPr>
              <a:t>List the required elements to prove infringement for each type of intellectual property. </a:t>
            </a:r>
          </a:p>
          <a:p>
            <a:r>
              <a:rPr lang="en-US" dirty="0">
                <a:solidFill>
                  <a:srgbClr val="006298"/>
                </a:solidFill>
              </a:rPr>
              <a:t>Describe the different international intellectual property treaties, and their purpose.</a:t>
            </a:r>
          </a:p>
        </p:txBody>
      </p:sp>
    </p:spTree>
    <p:extLst>
      <p:ext uri="{BB962C8B-B14F-4D97-AF65-F5344CB8AC3E}">
        <p14:creationId xmlns:p14="http://schemas.microsoft.com/office/powerpoint/2010/main" val="720646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31E0DE-04FB-4CB4-95B5-69E47F7C9E02}"/>
              </a:ext>
            </a:extLst>
          </p:cNvPr>
          <p:cNvSpPr>
            <a:spLocks noGrp="1"/>
          </p:cNvSpPr>
          <p:nvPr>
            <p:ph type="title"/>
          </p:nvPr>
        </p:nvSpPr>
        <p:spPr/>
        <p:txBody>
          <a:bodyPr/>
          <a:lstStyle/>
          <a:p>
            <a:r>
              <a:rPr lang="en-US" dirty="0"/>
              <a:t>Trademarks</a:t>
            </a:r>
            <a:endParaRPr lang="en-IN" dirty="0"/>
          </a:p>
        </p:txBody>
      </p:sp>
      <p:sp>
        <p:nvSpPr>
          <p:cNvPr id="6" name="Text Placeholder 5">
            <a:extLst>
              <a:ext uri="{FF2B5EF4-FFF2-40B4-BE49-F238E27FC236}">
                <a16:creationId xmlns:a16="http://schemas.microsoft.com/office/drawing/2014/main" id="{886C117E-9E44-4904-B708-A1060501B33E}"/>
              </a:ext>
            </a:extLst>
          </p:cNvPr>
          <p:cNvSpPr>
            <a:spLocks noGrp="1"/>
          </p:cNvSpPr>
          <p:nvPr>
            <p:ph type="body" sz="quarter" idx="17"/>
          </p:nvPr>
        </p:nvSpPr>
        <p:spPr/>
        <p:txBody>
          <a:bodyPr/>
          <a:lstStyle/>
          <a:p>
            <a:pPr marL="0" indent="0">
              <a:buNone/>
            </a:pPr>
            <a:r>
              <a:rPr lang="en-US" dirty="0"/>
              <a:t>Trademarks and Service Marks</a:t>
            </a:r>
          </a:p>
          <a:p>
            <a:pPr marL="514350" indent="-514350">
              <a:buFont typeface="+mj-lt"/>
              <a:buAutoNum type="arabicPeriod"/>
            </a:pPr>
            <a:r>
              <a:rPr lang="en-US" dirty="0"/>
              <a:t>Catchy phrases</a:t>
            </a:r>
          </a:p>
          <a:p>
            <a:pPr marL="514350" indent="-514350">
              <a:buFont typeface="+mj-lt"/>
              <a:buAutoNum type="arabicPeriod"/>
            </a:pPr>
            <a:r>
              <a:rPr lang="en-US" dirty="0"/>
              <a:t>Abbreviations</a:t>
            </a:r>
          </a:p>
          <a:p>
            <a:pPr marL="514350" indent="-514350">
              <a:buFont typeface="+mj-lt"/>
              <a:buAutoNum type="arabicPeriod"/>
            </a:pPr>
            <a:r>
              <a:rPr lang="en-US" dirty="0"/>
              <a:t>Shapes</a:t>
            </a:r>
          </a:p>
          <a:p>
            <a:pPr marL="514350" indent="-514350">
              <a:buFont typeface="+mj-lt"/>
              <a:buAutoNum type="arabicPeriod"/>
            </a:pPr>
            <a:r>
              <a:rPr lang="en-US" dirty="0"/>
              <a:t>Ornamental colors</a:t>
            </a:r>
          </a:p>
          <a:p>
            <a:pPr marL="514350" indent="-514350">
              <a:buFont typeface="+mj-lt"/>
              <a:buAutoNum type="arabicPeriod"/>
            </a:pPr>
            <a:r>
              <a:rPr lang="en-US" dirty="0"/>
              <a:t>Ornamental designs</a:t>
            </a:r>
          </a:p>
          <a:p>
            <a:pPr marL="514350" indent="-514350">
              <a:buFont typeface="+mj-lt"/>
              <a:buAutoNum type="arabicPeriod"/>
            </a:pPr>
            <a:r>
              <a:rPr lang="en-US" dirty="0"/>
              <a:t>Sounds</a:t>
            </a:r>
          </a:p>
        </p:txBody>
      </p:sp>
    </p:spTree>
    <p:extLst>
      <p:ext uri="{BB962C8B-B14F-4D97-AF65-F5344CB8AC3E}">
        <p14:creationId xmlns:p14="http://schemas.microsoft.com/office/powerpoint/2010/main" val="1390282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CF8101D-1B62-4D30-8C0C-73BCA33178F8}"/>
              </a:ext>
            </a:extLst>
          </p:cNvPr>
          <p:cNvSpPr>
            <a:spLocks noGrp="1"/>
          </p:cNvSpPr>
          <p:nvPr>
            <p:ph type="title"/>
          </p:nvPr>
        </p:nvSpPr>
        <p:spPr/>
        <p:txBody>
          <a:bodyPr/>
          <a:lstStyle/>
          <a:p>
            <a:r>
              <a:rPr lang="en-US" i="1" dirty="0"/>
              <a:t>Coca-Cola Co. v. </a:t>
            </a:r>
            <a:r>
              <a:rPr lang="en-US" i="1" dirty="0" err="1"/>
              <a:t>Koke</a:t>
            </a:r>
            <a:r>
              <a:rPr lang="en-US" i="1" dirty="0"/>
              <a:t> Co. of America (1920)</a:t>
            </a:r>
            <a:endParaRPr lang="en-IN" i="1" dirty="0"/>
          </a:p>
        </p:txBody>
      </p:sp>
      <p:sp>
        <p:nvSpPr>
          <p:cNvPr id="10" name="Text Placeholder 9">
            <a:extLst>
              <a:ext uri="{FF2B5EF4-FFF2-40B4-BE49-F238E27FC236}">
                <a16:creationId xmlns:a16="http://schemas.microsoft.com/office/drawing/2014/main" id="{4714ABC2-71A6-43FF-8DDE-B8BD72E0D3AC}"/>
              </a:ext>
            </a:extLst>
          </p:cNvPr>
          <p:cNvSpPr>
            <a:spLocks noGrp="1"/>
          </p:cNvSpPr>
          <p:nvPr>
            <p:ph type="body" sz="quarter" idx="17"/>
          </p:nvPr>
        </p:nvSpPr>
        <p:spPr/>
        <p:txBody>
          <a:bodyPr/>
          <a:lstStyle/>
          <a:p>
            <a:r>
              <a:rPr lang="en-US" dirty="0"/>
              <a:t>In this case, the United States Supreme Court made it clear that trademarks and trade names (and nicknames for those marks and names, such as “Coke” for “Coca-Cola”) that are in common use receive protection under the common law. </a:t>
            </a:r>
          </a:p>
          <a:p>
            <a:r>
              <a:rPr lang="en-US" dirty="0"/>
              <a:t>This holding is significant because it is the predecessor to the federal statute passed to protect trademark rights, the Lanham Act.</a:t>
            </a:r>
          </a:p>
        </p:txBody>
      </p:sp>
    </p:spTree>
    <p:extLst>
      <p:ext uri="{BB962C8B-B14F-4D97-AF65-F5344CB8AC3E}">
        <p14:creationId xmlns:p14="http://schemas.microsoft.com/office/powerpoint/2010/main" val="3093828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CF8101D-1B62-4D30-8C0C-73BCA33178F8}"/>
              </a:ext>
            </a:extLst>
          </p:cNvPr>
          <p:cNvSpPr>
            <a:spLocks noGrp="1"/>
          </p:cNvSpPr>
          <p:nvPr>
            <p:ph type="title"/>
          </p:nvPr>
        </p:nvSpPr>
        <p:spPr/>
        <p:txBody>
          <a:bodyPr/>
          <a:lstStyle/>
          <a:p>
            <a:r>
              <a:rPr lang="en-US" i="1" dirty="0"/>
              <a:t>Coca-Cola Co. v. </a:t>
            </a:r>
            <a:r>
              <a:rPr lang="en-US" i="1" dirty="0" err="1"/>
              <a:t>Koke</a:t>
            </a:r>
            <a:r>
              <a:rPr lang="en-US" i="1" dirty="0"/>
              <a:t> Co. of America (1920) </a:t>
            </a:r>
            <a:br>
              <a:rPr lang="en-US" i="1" dirty="0"/>
            </a:br>
            <a:r>
              <a:rPr lang="en-US" dirty="0"/>
              <a:t>Polling Question</a:t>
            </a:r>
            <a:endParaRPr lang="en-IN" dirty="0"/>
          </a:p>
        </p:txBody>
      </p:sp>
      <p:sp>
        <p:nvSpPr>
          <p:cNvPr id="10" name="Text Placeholder 9">
            <a:extLst>
              <a:ext uri="{FF2B5EF4-FFF2-40B4-BE49-F238E27FC236}">
                <a16:creationId xmlns:a16="http://schemas.microsoft.com/office/drawing/2014/main" id="{4714ABC2-71A6-43FF-8DDE-B8BD72E0D3AC}"/>
              </a:ext>
            </a:extLst>
          </p:cNvPr>
          <p:cNvSpPr>
            <a:spLocks noGrp="1"/>
          </p:cNvSpPr>
          <p:nvPr>
            <p:ph type="body" sz="quarter" idx="17"/>
          </p:nvPr>
        </p:nvSpPr>
        <p:spPr/>
        <p:txBody>
          <a:bodyPr/>
          <a:lstStyle/>
          <a:p>
            <a:pPr marL="0" indent="0">
              <a:buNone/>
            </a:pPr>
            <a:r>
              <a:rPr lang="en-US" dirty="0"/>
              <a:t>Do you think the results of the case would have been different if Coca-Cola had been trying to make the public believe their product contained cocaine?</a:t>
            </a:r>
          </a:p>
          <a:p>
            <a:pPr>
              <a:buFont typeface="Wingdings" panose="05000000000000000000" pitchFamily="2" charset="2"/>
              <a:buChar char="q"/>
            </a:pPr>
            <a:r>
              <a:rPr lang="en-US" dirty="0"/>
              <a:t>Yes</a:t>
            </a:r>
          </a:p>
          <a:p>
            <a:pPr>
              <a:buFont typeface="Wingdings" panose="05000000000000000000" pitchFamily="2" charset="2"/>
              <a:buChar char="q"/>
            </a:pPr>
            <a:r>
              <a:rPr lang="en-US" dirty="0"/>
              <a:t>No</a:t>
            </a:r>
          </a:p>
        </p:txBody>
      </p:sp>
    </p:spTree>
    <p:extLst>
      <p:ext uri="{BB962C8B-B14F-4D97-AF65-F5344CB8AC3E}">
        <p14:creationId xmlns:p14="http://schemas.microsoft.com/office/powerpoint/2010/main" val="1055929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FB9F642-343B-4D26-BF8B-C46A6CD5DA19}"/>
              </a:ext>
            </a:extLst>
          </p:cNvPr>
          <p:cNvSpPr>
            <a:spLocks noGrp="1"/>
          </p:cNvSpPr>
          <p:nvPr>
            <p:ph type="title"/>
          </p:nvPr>
        </p:nvSpPr>
        <p:spPr/>
        <p:txBody>
          <a:bodyPr/>
          <a:lstStyle/>
          <a:p>
            <a:r>
              <a:rPr lang="en-IN" dirty="0"/>
              <a:t>Statutory Protection of Trademarks</a:t>
            </a:r>
          </a:p>
        </p:txBody>
      </p:sp>
      <p:sp>
        <p:nvSpPr>
          <p:cNvPr id="10" name="Text Placeholder 9">
            <a:extLst>
              <a:ext uri="{FF2B5EF4-FFF2-40B4-BE49-F238E27FC236}">
                <a16:creationId xmlns:a16="http://schemas.microsoft.com/office/drawing/2014/main" id="{67023ECF-2F3E-4D93-8794-23AD086B3180}"/>
              </a:ext>
            </a:extLst>
          </p:cNvPr>
          <p:cNvSpPr>
            <a:spLocks noGrp="1"/>
          </p:cNvSpPr>
          <p:nvPr>
            <p:ph type="body" sz="quarter" idx="17"/>
          </p:nvPr>
        </p:nvSpPr>
        <p:spPr/>
        <p:txBody>
          <a:bodyPr>
            <a:normAutofit/>
          </a:bodyPr>
          <a:lstStyle/>
          <a:p>
            <a:pPr marL="0" indent="0">
              <a:buNone/>
            </a:pPr>
            <a:r>
              <a:rPr lang="en-IN" b="1" dirty="0">
                <a:solidFill>
                  <a:srgbClr val="006298"/>
                </a:solidFill>
              </a:rPr>
              <a:t>Trademark Dilution</a:t>
            </a:r>
            <a:endParaRPr lang="en-US" b="1" dirty="0">
              <a:solidFill>
                <a:srgbClr val="006298"/>
              </a:solidFill>
            </a:endParaRPr>
          </a:p>
          <a:p>
            <a:r>
              <a:rPr lang="en-US" dirty="0"/>
              <a:t>Federal Trademark Dilution Act of 1995</a:t>
            </a:r>
          </a:p>
          <a:p>
            <a:pPr marL="0" indent="0">
              <a:buNone/>
            </a:pPr>
            <a:r>
              <a:rPr lang="en-US" b="1" dirty="0">
                <a:solidFill>
                  <a:srgbClr val="006298"/>
                </a:solidFill>
              </a:rPr>
              <a:t>Trademark Dilution Revised</a:t>
            </a:r>
          </a:p>
          <a:p>
            <a:r>
              <a:rPr lang="en-US" dirty="0"/>
              <a:t>Trademark Dilution Revision Act (TRDA) of 2006</a:t>
            </a:r>
          </a:p>
          <a:p>
            <a:pPr marL="914400" lvl="1" indent="-457200">
              <a:buFont typeface="+mj-lt"/>
              <a:buAutoNum type="arabicPeriod"/>
            </a:pPr>
            <a:r>
              <a:rPr lang="en-US" dirty="0">
                <a:solidFill>
                  <a:srgbClr val="000000"/>
                </a:solidFill>
              </a:rPr>
              <a:t>Plaintiff owns distinctive famous mark</a:t>
            </a:r>
          </a:p>
          <a:p>
            <a:pPr marL="914400" lvl="1" indent="-457200">
              <a:buFont typeface="+mj-lt"/>
              <a:buAutoNum type="arabicPeriod"/>
            </a:pPr>
            <a:r>
              <a:rPr lang="en-US" dirty="0">
                <a:solidFill>
                  <a:srgbClr val="000000"/>
                </a:solidFill>
              </a:rPr>
              <a:t>Defendant uses mark allegedly diluting famous mark</a:t>
            </a:r>
          </a:p>
          <a:p>
            <a:pPr marL="914400" lvl="1" indent="-457200">
              <a:buFont typeface="+mj-lt"/>
              <a:buAutoNum type="arabicPeriod"/>
            </a:pPr>
            <a:r>
              <a:rPr lang="en-US" dirty="0">
                <a:solidFill>
                  <a:srgbClr val="000000"/>
                </a:solidFill>
              </a:rPr>
              <a:t>Association is likely to impair distinctiveness</a:t>
            </a:r>
          </a:p>
        </p:txBody>
      </p:sp>
    </p:spTree>
    <p:extLst>
      <p:ext uri="{BB962C8B-B14F-4D97-AF65-F5344CB8AC3E}">
        <p14:creationId xmlns:p14="http://schemas.microsoft.com/office/powerpoint/2010/main" val="2291186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D1E94-239B-476B-9A4B-0EC1F2CBAEB0}"/>
              </a:ext>
            </a:extLst>
          </p:cNvPr>
          <p:cNvSpPr>
            <a:spLocks noGrp="1"/>
          </p:cNvSpPr>
          <p:nvPr>
            <p:ph type="title"/>
          </p:nvPr>
        </p:nvSpPr>
        <p:spPr/>
        <p:txBody>
          <a:bodyPr/>
          <a:lstStyle/>
          <a:p>
            <a:r>
              <a:rPr lang="en-IN" dirty="0"/>
              <a:t>Trademark Registration</a:t>
            </a:r>
          </a:p>
        </p:txBody>
      </p:sp>
      <p:sp>
        <p:nvSpPr>
          <p:cNvPr id="3" name="Text Placeholder 2">
            <a:extLst>
              <a:ext uri="{FF2B5EF4-FFF2-40B4-BE49-F238E27FC236}">
                <a16:creationId xmlns:a16="http://schemas.microsoft.com/office/drawing/2014/main" id="{F2FB5039-21E3-47BB-8103-388BCA26E081}"/>
              </a:ext>
            </a:extLst>
          </p:cNvPr>
          <p:cNvSpPr>
            <a:spLocks noGrp="1"/>
          </p:cNvSpPr>
          <p:nvPr>
            <p:ph type="body" sz="quarter" idx="17"/>
          </p:nvPr>
        </p:nvSpPr>
        <p:spPr>
          <a:xfrm>
            <a:off x="743576" y="1638300"/>
            <a:ext cx="10963742" cy="1664054"/>
          </a:xfrm>
        </p:spPr>
        <p:txBody>
          <a:bodyPr>
            <a:noAutofit/>
          </a:bodyPr>
          <a:lstStyle/>
          <a:p>
            <a:pPr>
              <a:lnSpc>
                <a:spcPct val="100000"/>
              </a:lnSpc>
              <a:spcBef>
                <a:spcPts val="624"/>
              </a:spcBef>
              <a:spcAft>
                <a:spcPts val="1200"/>
              </a:spcAft>
              <a:buFont typeface="Arial" panose="020B0604020202020204" pitchFamily="34" charset="0"/>
              <a:buChar char="•"/>
            </a:pPr>
            <a:r>
              <a:rPr lang="en-US" sz="2600" dirty="0"/>
              <a:t>To register a trademark, a person must file an application with the U.S. Patent and Trademark Office.</a:t>
            </a:r>
          </a:p>
          <a:p>
            <a:pPr>
              <a:lnSpc>
                <a:spcPct val="100000"/>
              </a:lnSpc>
              <a:spcBef>
                <a:spcPts val="624"/>
              </a:spcBef>
              <a:spcAft>
                <a:spcPts val="1200"/>
              </a:spcAft>
              <a:buFont typeface="Arial" panose="020B0604020202020204" pitchFamily="34" charset="0"/>
              <a:buChar char="•"/>
            </a:pPr>
            <a:r>
              <a:rPr lang="en-US" sz="2600" dirty="0"/>
              <a:t>A mark can be registered if in use, or mark will be used within 6 months.</a:t>
            </a:r>
          </a:p>
        </p:txBody>
      </p:sp>
      <p:pic>
        <p:nvPicPr>
          <p:cNvPr id="9" name="Picture Placeholder 8" descr="A photo shows a FedEx truck parked in front of a building.">
            <a:extLst>
              <a:ext uri="{FF2B5EF4-FFF2-40B4-BE49-F238E27FC236}">
                <a16:creationId xmlns:a16="http://schemas.microsoft.com/office/drawing/2014/main" id="{9944B3F0-56A6-40DD-B904-28CCA4466A9B}"/>
              </a:ext>
            </a:extLst>
          </p:cNvPr>
          <p:cNvPicPr>
            <a:picLocks noGrp="1" noChangeAspect="1"/>
          </p:cNvPicPr>
          <p:nvPr>
            <p:ph type="pic" sz="quarter" idx="19"/>
          </p:nvPr>
        </p:nvPicPr>
        <p:blipFill>
          <a:blip r:embed="rId2"/>
          <a:stretch>
            <a:fillRect/>
          </a:stretch>
        </p:blipFill>
        <p:spPr>
          <a:xfrm>
            <a:off x="3948385" y="3302354"/>
            <a:ext cx="4295231" cy="2722172"/>
          </a:xfrm>
          <a:prstGeom prst="rect">
            <a:avLst/>
          </a:prstGeom>
        </p:spPr>
      </p:pic>
    </p:spTree>
    <p:extLst>
      <p:ext uri="{BB962C8B-B14F-4D97-AF65-F5344CB8AC3E}">
        <p14:creationId xmlns:p14="http://schemas.microsoft.com/office/powerpoint/2010/main" val="590600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70C0C9E-7C32-4229-BE25-2D4F564B591B}"/>
              </a:ext>
            </a:extLst>
          </p:cNvPr>
          <p:cNvSpPr>
            <a:spLocks noGrp="1"/>
          </p:cNvSpPr>
          <p:nvPr>
            <p:ph type="title"/>
          </p:nvPr>
        </p:nvSpPr>
        <p:spPr/>
        <p:txBody>
          <a:bodyPr/>
          <a:lstStyle/>
          <a:p>
            <a:r>
              <a:rPr lang="en-IN" dirty="0"/>
              <a:t>Federal Express Corporation (FedEx) v. </a:t>
            </a:r>
            <a:r>
              <a:rPr lang="en-IN" dirty="0" err="1"/>
              <a:t>JetEx</a:t>
            </a:r>
            <a:r>
              <a:rPr lang="en-IN" dirty="0"/>
              <a:t> Management Services, Inc.</a:t>
            </a:r>
          </a:p>
        </p:txBody>
      </p:sp>
      <p:sp>
        <p:nvSpPr>
          <p:cNvPr id="10" name="Text Placeholder 9">
            <a:extLst>
              <a:ext uri="{FF2B5EF4-FFF2-40B4-BE49-F238E27FC236}">
                <a16:creationId xmlns:a16="http://schemas.microsoft.com/office/drawing/2014/main" id="{249432B5-B785-4EFE-9390-371D58AA67E7}"/>
              </a:ext>
            </a:extLst>
          </p:cNvPr>
          <p:cNvSpPr>
            <a:spLocks noGrp="1"/>
          </p:cNvSpPr>
          <p:nvPr>
            <p:ph type="body" sz="quarter" idx="17"/>
          </p:nvPr>
        </p:nvSpPr>
        <p:spPr/>
        <p:txBody>
          <a:bodyPr/>
          <a:lstStyle/>
          <a:p>
            <a:r>
              <a:rPr lang="en-US" dirty="0"/>
              <a:t>FedEx sued a competitor, </a:t>
            </a:r>
            <a:r>
              <a:rPr lang="en-US" dirty="0" err="1"/>
              <a:t>JetEx</a:t>
            </a:r>
            <a:r>
              <a:rPr lang="en-US" dirty="0"/>
              <a:t> Management Services, Inc., for using the same color combination and a similar name and logo.</a:t>
            </a:r>
          </a:p>
          <a:p>
            <a:r>
              <a:rPr lang="en-US" dirty="0" err="1"/>
              <a:t>JetEx</a:t>
            </a:r>
            <a:r>
              <a:rPr lang="en-US" dirty="0"/>
              <a:t> also mimicked FedEx’s trademarked slogan (“The World on Time” for FedEx, and “Keeping the World on Time” for </a:t>
            </a:r>
            <a:r>
              <a:rPr lang="en-US" dirty="0" err="1"/>
              <a:t>JetEx</a:t>
            </a:r>
            <a:r>
              <a:rPr lang="en-US" dirty="0"/>
              <a:t>). </a:t>
            </a:r>
          </a:p>
          <a:p>
            <a:r>
              <a:rPr lang="en-US" dirty="0"/>
              <a:t>FedEx alleged trademark infringement and dilution, among other claims.</a:t>
            </a:r>
          </a:p>
        </p:txBody>
      </p:sp>
    </p:spTree>
    <p:extLst>
      <p:ext uri="{BB962C8B-B14F-4D97-AF65-F5344CB8AC3E}">
        <p14:creationId xmlns:p14="http://schemas.microsoft.com/office/powerpoint/2010/main" val="2789403779"/>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Accessible_PPT_Cengage.potx" id="{8657E95E-D601-4622-93AD-E122BF442589}" vid="{BBF71559-ED4F-42B5-98FD-480A317797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8fa25a7-52b6-4e1f-81c8-80356bf0725f">
      <UserInfo>
        <DisplayName/>
        <AccountId xsi:nil="true"/>
        <AccountType/>
      </UserInfo>
    </SharedWithUsers>
    <Status xmlns="0f302c04-584d-4df5-8948-8b6dd1f3c1a5">1. In development</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689A9510EA35640BFF9AA65172B1243" ma:contentTypeVersion="10" ma:contentTypeDescription="Create a new document." ma:contentTypeScope="" ma:versionID="320cf9d96ba60ad326f31ca465b90014">
  <xsd:schema xmlns:xsd="http://www.w3.org/2001/XMLSchema" xmlns:xs="http://www.w3.org/2001/XMLSchema" xmlns:p="http://schemas.microsoft.com/office/2006/metadata/properties" xmlns:ns2="0f302c04-584d-4df5-8948-8b6dd1f3c1a5" xmlns:ns3="48fa25a7-52b6-4e1f-81c8-80356bf0725f" targetNamespace="http://schemas.microsoft.com/office/2006/metadata/properties" ma:root="true" ma:fieldsID="b2b56c629f8f824a699d99d0a50051e2" ns2:_="" ns3:_="">
    <xsd:import namespace="0f302c04-584d-4df5-8948-8b6dd1f3c1a5"/>
    <xsd:import namespace="48fa25a7-52b6-4e1f-81c8-80356bf0725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302c04-584d-4df5-8948-8b6dd1f3c1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Status" ma:index="15" nillable="true" ma:displayName="Status" ma:default="1. In development" ma:format="Dropdown" ma:internalName="Status">
      <xsd:simpleType>
        <xsd:restriction base="dms:Choice">
          <xsd:enumeration value="1. In development"/>
          <xsd:enumeration value="2. COH complete"/>
          <xsd:enumeration value="3. Under LCoE Review"/>
          <xsd:enumeration value="4. Ingested into Atlas"/>
        </xsd:restriction>
      </xsd:simpleType>
    </xsd:element>
  </xsd:schema>
  <xsd:schema xmlns:xsd="http://www.w3.org/2001/XMLSchema" xmlns:xs="http://www.w3.org/2001/XMLSchema" xmlns:dms="http://schemas.microsoft.com/office/2006/documentManagement/types" xmlns:pc="http://schemas.microsoft.com/office/infopath/2007/PartnerControls" targetNamespace="48fa25a7-52b6-4e1f-81c8-80356bf072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9BA192-EF86-48DF-982C-2C526A268392}">
  <ds:schemaRefs>
    <ds:schemaRef ds:uri="http://schemas.microsoft.com/office/2006/metadata/properties"/>
    <ds:schemaRef ds:uri="http://schemas.microsoft.com/office/infopath/2007/PartnerControls"/>
    <ds:schemaRef ds:uri="48fa25a7-52b6-4e1f-81c8-80356bf0725f"/>
    <ds:schemaRef ds:uri="0f302c04-584d-4df5-8948-8b6dd1f3c1a5"/>
  </ds:schemaRefs>
</ds:datastoreItem>
</file>

<file path=customXml/itemProps2.xml><?xml version="1.0" encoding="utf-8"?>
<ds:datastoreItem xmlns:ds="http://schemas.openxmlformats.org/officeDocument/2006/customXml" ds:itemID="{385D83D5-733A-4FD2-B124-BEA55F840D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302c04-584d-4df5-8948-8b6dd1f3c1a5"/>
    <ds:schemaRef ds:uri="48fa25a7-52b6-4e1f-81c8-80356bf072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2CFAA7-E308-4DCB-89CD-C84C20E902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7564</TotalTime>
  <Words>4036</Words>
  <Application>Microsoft Office PowerPoint</Application>
  <PresentationFormat>Widescreen</PresentationFormat>
  <Paragraphs>304</Paragraphs>
  <Slides>39</Slides>
  <Notes>33</Notes>
  <HiddenSlides>0</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9" baseType="lpstr">
      <vt:lpstr>arial</vt:lpstr>
      <vt:lpstr>arial</vt:lpstr>
      <vt:lpstr>Calibri</vt:lpstr>
      <vt:lpstr>Helvetica</vt:lpstr>
      <vt:lpstr>Helvetica Neue</vt:lpstr>
      <vt:lpstr>Open Sans</vt:lpstr>
      <vt:lpstr>Summer Font</vt:lpstr>
      <vt:lpstr>Wingdings</vt:lpstr>
      <vt:lpstr>Office Theme</vt:lpstr>
      <vt:lpstr>Document</vt:lpstr>
      <vt:lpstr>Chapter 7</vt:lpstr>
      <vt:lpstr>Chapter Objectives</vt:lpstr>
      <vt:lpstr>Why Does Internet Law Matter to Me?</vt:lpstr>
      <vt:lpstr>Trademarks</vt:lpstr>
      <vt:lpstr>Coca-Cola Co. v. Koke Co. of America (1920)</vt:lpstr>
      <vt:lpstr>Coca-Cola Co. v. Koke Co. of America (1920)  Polling Question</vt:lpstr>
      <vt:lpstr>Statutory Protection of Trademarks</vt:lpstr>
      <vt:lpstr>Trademark Registration</vt:lpstr>
      <vt:lpstr>Federal Express Corporation (FedEx) v. JetEx Management Services, Inc.</vt:lpstr>
      <vt:lpstr>Federal Express Corporation (FedEx) v. JetEx Management Services, Inc. Polling Question</vt:lpstr>
      <vt:lpstr>Distinctiveness of the Mark</vt:lpstr>
      <vt:lpstr>Service, Certification, and Collective Marks</vt:lpstr>
      <vt:lpstr>Trade Dress</vt:lpstr>
      <vt:lpstr>Knowledge Check</vt:lpstr>
      <vt:lpstr>Counterfeit Goods</vt:lpstr>
      <vt:lpstr>Charles Anthony Jones</vt:lpstr>
      <vt:lpstr>Charles Anthony Jones Polling Question</vt:lpstr>
      <vt:lpstr>Trade Names and Licensing</vt:lpstr>
      <vt:lpstr>Patents</vt:lpstr>
      <vt:lpstr>Remedies for Patent Infringement</vt:lpstr>
      <vt:lpstr>Discussion</vt:lpstr>
      <vt:lpstr>Apple, Inc. v. Samsung Electronics Company</vt:lpstr>
      <vt:lpstr>Apple, Inc. v. Samsung Electronics Company Polling Question</vt:lpstr>
      <vt:lpstr>Copyrights</vt:lpstr>
      <vt:lpstr>Copyright Infringement</vt:lpstr>
      <vt:lpstr>Copyright Protection</vt:lpstr>
      <vt:lpstr>Google v. Oracle America, Inc.</vt:lpstr>
      <vt:lpstr>Google v. Oracle America, Inc. Polling Question</vt:lpstr>
      <vt:lpstr>Trade Secrets in Cyberspace</vt:lpstr>
      <vt:lpstr>Furstenau and BTX Logistics</vt:lpstr>
      <vt:lpstr>Furstenau and BTX Logistics Polling Question</vt:lpstr>
      <vt:lpstr>International Protections</vt:lpstr>
      <vt:lpstr>How Does the TRIPS Agreement Protect Intellectual Property Worldwide?</vt:lpstr>
      <vt:lpstr>Group Breakout: Spotlight on Macy’s—Copyright Infringement</vt:lpstr>
      <vt:lpstr>Knowledge Check Video: Intellectual Property Infringement and Remedies</vt:lpstr>
      <vt:lpstr>Discussion of Video</vt:lpstr>
      <vt:lpstr>Video Debrief</vt:lpstr>
      <vt:lpstr>Self-Assessment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Internet Law, Social Media, and Privacy</dc:title>
  <dc:creator>Gordner, Eliza</dc:creator>
  <cp:lastModifiedBy>Chase, Julia</cp:lastModifiedBy>
  <cp:revision>579</cp:revision>
  <dcterms:created xsi:type="dcterms:W3CDTF">2020-10-19T17:21:24Z</dcterms:created>
  <dcterms:modified xsi:type="dcterms:W3CDTF">2021-02-22T21:01:40Z</dcterms:modified>
</cp:coreProperties>
</file>