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mp4" ContentType="video/mp4"/>
  <Default Extension="png" ContentType="image/png"/>
  <Default Extension="rels" ContentType="application/vnd.openxmlformats-package.relationships+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handoutMasterIdLst>
    <p:handoutMasterId r:id="rId57"/>
  </p:handoutMasterIdLst>
  <p:sldIdLst>
    <p:sldId id="366" r:id="rId5"/>
    <p:sldId id="269" r:id="rId6"/>
    <p:sldId id="460" r:id="rId7"/>
    <p:sldId id="479" r:id="rId8"/>
    <p:sldId id="480" r:id="rId9"/>
    <p:sldId id="481" r:id="rId10"/>
    <p:sldId id="461" r:id="rId11"/>
    <p:sldId id="483" r:id="rId12"/>
    <p:sldId id="484" r:id="rId13"/>
    <p:sldId id="485" r:id="rId14"/>
    <p:sldId id="482" r:id="rId15"/>
    <p:sldId id="462" r:id="rId16"/>
    <p:sldId id="463" r:id="rId17"/>
    <p:sldId id="466" r:id="rId18"/>
    <p:sldId id="435" r:id="rId19"/>
    <p:sldId id="467" r:id="rId20"/>
    <p:sldId id="394" r:id="rId21"/>
    <p:sldId id="446" r:id="rId22"/>
    <p:sldId id="468" r:id="rId23"/>
    <p:sldId id="469" r:id="rId24"/>
    <p:sldId id="486" r:id="rId25"/>
    <p:sldId id="447" r:id="rId26"/>
    <p:sldId id="438" r:id="rId27"/>
    <p:sldId id="487" r:id="rId28"/>
    <p:sldId id="488" r:id="rId29"/>
    <p:sldId id="489" r:id="rId30"/>
    <p:sldId id="490" r:id="rId31"/>
    <p:sldId id="491" r:id="rId32"/>
    <p:sldId id="492" r:id="rId33"/>
    <p:sldId id="493" r:id="rId34"/>
    <p:sldId id="494" r:id="rId35"/>
    <p:sldId id="495" r:id="rId36"/>
    <p:sldId id="496" r:id="rId37"/>
    <p:sldId id="497" r:id="rId38"/>
    <p:sldId id="498" r:id="rId39"/>
    <p:sldId id="499" r:id="rId40"/>
    <p:sldId id="500" r:id="rId41"/>
    <p:sldId id="501" r:id="rId42"/>
    <p:sldId id="502" r:id="rId43"/>
    <p:sldId id="503" r:id="rId44"/>
    <p:sldId id="504" r:id="rId45"/>
    <p:sldId id="505" r:id="rId46"/>
    <p:sldId id="506" r:id="rId47"/>
    <p:sldId id="444" r:id="rId48"/>
    <p:sldId id="508" r:id="rId49"/>
    <p:sldId id="509" r:id="rId50"/>
    <p:sldId id="510" r:id="rId51"/>
    <p:sldId id="511" r:id="rId52"/>
    <p:sldId id="512" r:id="rId53"/>
    <p:sldId id="513" r:id="rId54"/>
    <p:sldId id="507" r:id="rId5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VANYA K Kasirajan" initials="LKK" lastIdx="1" clrIdx="6">
    <p:extLst>
      <p:ext uri="{19B8F6BF-5375-455C-9EA6-DF929625EA0E}">
        <p15:presenceInfo xmlns:p15="http://schemas.microsoft.com/office/powerpoint/2012/main" userId="S::Lavanya.Kasirajan@luminad.com::33223171-e123-480a-8e41-cfd50d4083db" providerId="AD"/>
      </p:ext>
    </p:extLst>
  </p:cmAuthor>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Tracy Grenier" initials="TG" lastIdx="18" clrIdx="1">
    <p:extLst>
      <p:ext uri="{19B8F6BF-5375-455C-9EA6-DF929625EA0E}">
        <p15:presenceInfo xmlns:p15="http://schemas.microsoft.com/office/powerpoint/2012/main" userId="f7eaefd1e09ea501" providerId="Windows Live"/>
      </p:ext>
    </p:extLst>
  </p:cmAuthor>
  <p:cmAuthor id="3" name="Elliott, Lisa M" initials="ELM" lastIdx="14" clrIdx="2">
    <p:extLst>
      <p:ext uri="{19B8F6BF-5375-455C-9EA6-DF929625EA0E}">
        <p15:presenceInfo xmlns:p15="http://schemas.microsoft.com/office/powerpoint/2012/main" userId="S::lisa.elliott@cengage.com::413b9e2d-9147-4de4-9b2f-d795fab8cf83" providerId="AD"/>
      </p:ext>
    </p:extLst>
  </p:cmAuthor>
  <p:cmAuthor id="4" name="Harnage, Liz H" initials="HLH" lastIdx="2" clrIdx="3">
    <p:extLst>
      <p:ext uri="{19B8F6BF-5375-455C-9EA6-DF929625EA0E}">
        <p15:presenceInfo xmlns:p15="http://schemas.microsoft.com/office/powerpoint/2012/main" userId="S::liz.harnage@cengage.com::82fda239-d77f-480d-97dd-fb3d97fa632a" providerId="AD"/>
      </p:ext>
    </p:extLst>
  </p:cmAuthor>
  <p:cmAuthor id="5" name="Gordner, Eliza" initials="GE" lastIdx="2" clrIdx="4">
    <p:extLst>
      <p:ext uri="{19B8F6BF-5375-455C-9EA6-DF929625EA0E}">
        <p15:presenceInfo xmlns:p15="http://schemas.microsoft.com/office/powerpoint/2012/main" userId="S::egordner@herzing.edu::3fd3a2fd-52f0-4764-8113-c2c882313d33" providerId="AD"/>
      </p:ext>
    </p:extLst>
  </p:cmAuthor>
  <p:cmAuthor id="6" name="Chase, Julia" initials="CJ" lastIdx="17" clrIdx="5">
    <p:extLst>
      <p:ext uri="{19B8F6BF-5375-455C-9EA6-DF929625EA0E}">
        <p15:presenceInfo xmlns:p15="http://schemas.microsoft.com/office/powerpoint/2012/main" userId="S::Julia.Chase@cengage.com::878172ca-eabb-4163-91e7-f0604673e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298"/>
    <a:srgbClr val="004A78"/>
    <a:srgbClr val="00B8E7"/>
    <a:srgbClr val="0098D4"/>
    <a:srgbClr val="E9255F"/>
    <a:srgbClr val="720102"/>
    <a:srgbClr val="830102"/>
    <a:srgbClr val="8D0001"/>
    <a:srgbClr val="FF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3" autoAdjust="0"/>
    <p:restoredTop sz="93788" autoAdjust="0"/>
  </p:normalViewPr>
  <p:slideViewPr>
    <p:cSldViewPr snapToGrid="0" snapToObjects="1">
      <p:cViewPr varScale="1">
        <p:scale>
          <a:sx n="89" d="100"/>
          <a:sy n="89" d="100"/>
        </p:scale>
        <p:origin x="96" y="318"/>
      </p:cViewPr>
      <p:guideLst/>
    </p:cSldViewPr>
  </p:slideViewPr>
  <p:outlineViewPr>
    <p:cViewPr>
      <p:scale>
        <a:sx n="33" d="100"/>
        <a:sy n="33" d="100"/>
      </p:scale>
      <p:origin x="0" y="-16548"/>
    </p:cViewPr>
  </p:outlineViewPr>
  <p:notesTextViewPr>
    <p:cViewPr>
      <p:scale>
        <a:sx n="1" d="1"/>
        <a:sy n="1" d="1"/>
      </p:scale>
      <p:origin x="0" y="0"/>
    </p:cViewPr>
  </p:notesTextViewPr>
  <p:notesViewPr>
    <p:cSldViewPr snapToGrid="0" snapToObjects="1">
      <p:cViewPr varScale="1">
        <p:scale>
          <a:sx n="85" d="100"/>
          <a:sy n="85" d="100"/>
        </p:scale>
        <p:origin x="272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2/15/2021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265569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dirty="0" err="1"/>
              <a:t>Voir</a:t>
            </a:r>
            <a:r>
              <a:rPr lang="en-US" b="0" dirty="0"/>
              <a:t> dire</a:t>
            </a:r>
          </a:p>
          <a:p>
            <a:pPr marL="228600" indent="-228600">
              <a:buAutoNum type="arabicPeriod"/>
            </a:pPr>
            <a:r>
              <a:rPr lang="en-US" b="0" dirty="0"/>
              <a:t>Opening statement</a:t>
            </a:r>
          </a:p>
          <a:p>
            <a:pPr marL="228600" indent="-228600">
              <a:buAutoNum type="arabicPeriod"/>
            </a:pPr>
            <a:r>
              <a:rPr lang="en-US" b="0" dirty="0"/>
              <a:t>Presentation of the case</a:t>
            </a:r>
          </a:p>
          <a:p>
            <a:pPr marL="228600" indent="-228600">
              <a:buAutoNum type="arabicPeriod"/>
            </a:pPr>
            <a:r>
              <a:rPr lang="en-US" b="0" dirty="0"/>
              <a:t>Closing argument</a:t>
            </a:r>
          </a:p>
          <a:p>
            <a:pPr marL="228600" indent="-228600">
              <a:buAutoNum type="arabicPeriod"/>
            </a:pPr>
            <a:r>
              <a:rPr lang="en-US" b="0" dirty="0"/>
              <a:t>Jury activity</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3413956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Burden of proof</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Applicable rules of law</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Evidence that may no longer be considered</a:t>
            </a:r>
          </a:p>
          <a:p>
            <a:pPr lvl="0"/>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Invite students to brainstorm their own examples.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1748201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latin typeface="Arial" panose="020B0604020202020204" pitchFamily="34" charset="0"/>
                <a:cs typeface="Arial" panose="020B0604020202020204" pitchFamily="34" charset="0"/>
              </a:rPr>
              <a:t>Case notes: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483674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Divide students into small groups, and have them discuss and answer the discussion prompts.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1423891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199223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Wagner v. CitiMortgage, Inc.</a:t>
            </a:r>
            <a:r>
              <a:rPr lang="en-US" sz="1200" kern="1200" dirty="0">
                <a:solidFill>
                  <a:schemeClr val="tx1"/>
                </a:solidFill>
                <a:effectLst/>
                <a:latin typeface="+mn-lt"/>
                <a:ea typeface="+mn-ea"/>
                <a:cs typeface="+mn-cs"/>
              </a:rPr>
              <a:t>, 995 F. Supp. 2d 621 (N.D. Tex. 2014): plaintiff Wagner obtained loan from M.S.T. Mortgage Group to buy a house in Texas. M.S.T. transferred its interest in loan to another lender, who assigned it to another lender. Wagner defaulted on the mortgage and CitiMortgage notified Wagner it was going to foreclose on the house. Wagner sued claiming lenders had improperly assigned the mortgage. Court ruled Wagner lacked standing to contest the assignment—the parties directly involved in the assignment are the only parties that can challenge its validity (the two lenders).</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dirty="0"/>
          </a:p>
        </p:txBody>
      </p:sp>
    </p:spTree>
    <p:extLst>
      <p:ext uri="{BB962C8B-B14F-4D97-AF65-F5344CB8AC3E}">
        <p14:creationId xmlns:p14="http://schemas.microsoft.com/office/powerpoint/2010/main" val="1106200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2677311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discussion should discuss the award, and the extent to which the appellate court should be able to review and rule on the damage amount.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dirty="0"/>
          </a:p>
        </p:txBody>
      </p:sp>
    </p:spTree>
    <p:extLst>
      <p:ext uri="{BB962C8B-B14F-4D97-AF65-F5344CB8AC3E}">
        <p14:creationId xmlns:p14="http://schemas.microsoft.com/office/powerpoint/2010/main" val="2822169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Discuss also the Rule of Four, which requires that at least four Supreme Court justices agree that a case merits review.</a:t>
            </a:r>
          </a:p>
          <a:p>
            <a:r>
              <a:rPr lang="en-US" sz="1200" kern="1200" dirty="0">
                <a:solidFill>
                  <a:schemeClr val="tx1"/>
                </a:solidFill>
                <a:effectLst/>
                <a:latin typeface="+mn-lt"/>
                <a:ea typeface="+mn-ea"/>
                <a:cs typeface="+mn-cs"/>
              </a:rPr>
              <a:t>Petitions for writ of certiorari are typically granted when case raises important constitutional questions, or lower courts have conflicting decisions on a significant issue (“split in the circuits”).</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dirty="0"/>
          </a:p>
        </p:txBody>
      </p:sp>
    </p:spTree>
    <p:extLst>
      <p:ext uri="{BB962C8B-B14F-4D97-AF65-F5344CB8AC3E}">
        <p14:creationId xmlns:p14="http://schemas.microsoft.com/office/powerpoint/2010/main" val="138038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Jury award: </a:t>
            </a:r>
            <a:r>
              <a:rPr lang="en-US" sz="1200" dirty="0">
                <a:solidFill>
                  <a:srgbClr val="000000"/>
                </a:solidFill>
                <a:latin typeface="Arial" panose="020B0604020202020204" pitchFamily="34" charset="0"/>
                <a:cs typeface="Arial" panose="020B0604020202020204" pitchFamily="34" charset="0"/>
              </a:rPr>
              <a:t>monetary compensation given to a party at the end of a trial, or other proceeding.</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34</a:t>
            </a:fld>
            <a:endParaRPr lang="en-US" dirty="0"/>
          </a:p>
        </p:txBody>
      </p:sp>
    </p:spTree>
    <p:extLst>
      <p:ext uri="{BB962C8B-B14F-4D97-AF65-F5344CB8AC3E}">
        <p14:creationId xmlns:p14="http://schemas.microsoft.com/office/powerpoint/2010/main" val="339921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098121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35</a:t>
            </a:fld>
            <a:endParaRPr lang="en-US" dirty="0"/>
          </a:p>
        </p:txBody>
      </p:sp>
    </p:spTree>
    <p:extLst>
      <p:ext uri="{BB962C8B-B14F-4D97-AF65-F5344CB8AC3E}">
        <p14:creationId xmlns:p14="http://schemas.microsoft.com/office/powerpoint/2010/main" val="2889271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36</a:t>
            </a:fld>
            <a:endParaRPr lang="en-US" dirty="0"/>
          </a:p>
        </p:txBody>
      </p:sp>
    </p:spTree>
    <p:extLst>
      <p:ext uri="{BB962C8B-B14F-4D97-AF65-F5344CB8AC3E}">
        <p14:creationId xmlns:p14="http://schemas.microsoft.com/office/powerpoint/2010/main" val="941626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Example of difficulty enforcing the judgment—Nicole Brown and Ron Goldman’s families unable to obtain a full damage award in civil suit against O.J. Simpson. </a:t>
            </a:r>
          </a:p>
          <a:p>
            <a:r>
              <a:rPr lang="en-US" sz="1200" kern="1200" dirty="0">
                <a:solidFill>
                  <a:schemeClr val="tx1"/>
                </a:solidFill>
                <a:effectLst/>
                <a:latin typeface="+mn-lt"/>
                <a:ea typeface="+mn-ea"/>
                <a:cs typeface="+mn-cs"/>
              </a:rPr>
              <a:t> </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37</a:t>
            </a:fld>
            <a:endParaRPr lang="en-US" dirty="0"/>
          </a:p>
        </p:txBody>
      </p:sp>
    </p:spTree>
    <p:extLst>
      <p:ext uri="{BB962C8B-B14F-4D97-AF65-F5344CB8AC3E}">
        <p14:creationId xmlns:p14="http://schemas.microsoft.com/office/powerpoint/2010/main" val="2719459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38</a:t>
            </a:fld>
            <a:endParaRPr lang="en-US" dirty="0"/>
          </a:p>
        </p:txBody>
      </p:sp>
    </p:spTree>
    <p:extLst>
      <p:ext uri="{BB962C8B-B14F-4D97-AF65-F5344CB8AC3E}">
        <p14:creationId xmlns:p14="http://schemas.microsoft.com/office/powerpoint/2010/main" val="3134632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39</a:t>
            </a:fld>
            <a:endParaRPr lang="en-US" dirty="0"/>
          </a:p>
        </p:txBody>
      </p:sp>
    </p:spTree>
    <p:extLst>
      <p:ext uri="{BB962C8B-B14F-4D97-AF65-F5344CB8AC3E}">
        <p14:creationId xmlns:p14="http://schemas.microsoft.com/office/powerpoint/2010/main" val="634644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40</a:t>
            </a:fld>
            <a:endParaRPr lang="en-US" dirty="0"/>
          </a:p>
        </p:txBody>
      </p:sp>
    </p:spTree>
    <p:extLst>
      <p:ext uri="{BB962C8B-B14F-4D97-AF65-F5344CB8AC3E}">
        <p14:creationId xmlns:p14="http://schemas.microsoft.com/office/powerpoint/2010/main" val="2019486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41</a:t>
            </a:fld>
            <a:endParaRPr lang="en-US" dirty="0"/>
          </a:p>
        </p:txBody>
      </p:sp>
    </p:spTree>
    <p:extLst>
      <p:ext uri="{BB962C8B-B14F-4D97-AF65-F5344CB8AC3E}">
        <p14:creationId xmlns:p14="http://schemas.microsoft.com/office/powerpoint/2010/main" val="2794572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42</a:t>
            </a:fld>
            <a:endParaRPr lang="en-US" dirty="0"/>
          </a:p>
        </p:txBody>
      </p:sp>
    </p:spTree>
    <p:extLst>
      <p:ext uri="{BB962C8B-B14F-4D97-AF65-F5344CB8AC3E}">
        <p14:creationId xmlns:p14="http://schemas.microsoft.com/office/powerpoint/2010/main" val="219917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An arbitrator’s decision is called an award, and is the final word on the matter. There are limited situations where a court will set aside an arbitrator’s award. </a:t>
            </a:r>
          </a:p>
          <a:p>
            <a:r>
              <a:rPr lang="en-US" sz="1200" kern="1200" dirty="0">
                <a:solidFill>
                  <a:schemeClr val="tx1"/>
                </a:solidFill>
                <a:effectLst/>
                <a:latin typeface="+mn-lt"/>
                <a:ea typeface="+mn-ea"/>
                <a:cs typeface="+mn-cs"/>
              </a:rPr>
              <a:t> </a:t>
            </a:r>
          </a:p>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44</a:t>
            </a:fld>
            <a:endParaRPr lang="en-US" dirty="0"/>
          </a:p>
        </p:txBody>
      </p:sp>
    </p:spTree>
    <p:extLst>
      <p:ext uri="{BB962C8B-B14F-4D97-AF65-F5344CB8AC3E}">
        <p14:creationId xmlns:p14="http://schemas.microsoft.com/office/powerpoint/2010/main" val="196847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Cox Enterprises </a:t>
            </a:r>
            <a:r>
              <a:rPr lang="en-US" sz="1200" kern="1200" dirty="0">
                <a:solidFill>
                  <a:schemeClr val="tx1"/>
                </a:solidFill>
                <a:effectLst/>
                <a:latin typeface="+mn-lt"/>
                <a:ea typeface="+mn-ea"/>
                <a:cs typeface="+mn-cs"/>
              </a:rPr>
              <a:t>case: cable subscribers sued Cox Communications, Inc. claiming that Cox had violated antitrust law by tying premium cable service to the rental of set-top boxes. Cox filed a motion to compel arbitration based on an agreement it had sent subscribers. The Circuit Court of Appeals affirmed the district court’s decision in favor of Cox’s motion to compel arbitration based on the Federal Arbitration Act. </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45</a:t>
            </a:fld>
            <a:endParaRPr lang="en-US" dirty="0"/>
          </a:p>
        </p:txBody>
      </p:sp>
    </p:spTree>
    <p:extLst>
      <p:ext uri="{BB962C8B-B14F-4D97-AF65-F5344CB8AC3E}">
        <p14:creationId xmlns:p14="http://schemas.microsoft.com/office/powerpoint/2010/main" val="41347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Case Example 4.2 - </a:t>
            </a:r>
            <a:r>
              <a:rPr lang="en-US" i="1" dirty="0"/>
              <a:t>Ji-Haw Industrial Co. v. </a:t>
            </a:r>
            <a:r>
              <a:rPr lang="en-US" i="1" dirty="0" err="1"/>
              <a:t>Broquet</a:t>
            </a:r>
            <a:r>
              <a:rPr lang="en-US" dirty="0"/>
              <a:t> (2008)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Corporations are normally subject to personal jurisdiction in the state in which it is incorporated, has its principal office, and is doing business.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t>Case Example 4.3 - </a:t>
            </a:r>
            <a:r>
              <a:rPr lang="en-US" sz="1100" i="1" dirty="0"/>
              <a:t>State ex rel. Norfolk Southern Railway Co. v. Dolan</a:t>
            </a:r>
            <a:r>
              <a:rPr lang="en-US" sz="1100" dirty="0"/>
              <a:t> (2017)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1041244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issue of arbitrability: when one party files a lawsuit to compel arbitration, the court must decide whether the matter can be resolved through arbitration. </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Mandatory arbitration in the employment context: the U.S. Supreme Court has held that mandatory arbitration clauses in employment contracts are generally enforceable.</a:t>
            </a:r>
          </a:p>
          <a:p>
            <a:pPr marL="628650" lvl="1"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Classic Case Example 4.14 </a:t>
            </a:r>
            <a:r>
              <a:rPr lang="en-US" sz="1200" i="1" kern="1200" dirty="0">
                <a:solidFill>
                  <a:schemeClr val="tx1"/>
                </a:solidFill>
                <a:effectLst/>
                <a:latin typeface="+mn-lt"/>
                <a:ea typeface="+mn-ea"/>
                <a:cs typeface="+mn-cs"/>
              </a:rPr>
              <a:t>Gilmer v. Interstate/Johnson Lane Corp.</a:t>
            </a:r>
            <a:r>
              <a:rPr lang="en-US" sz="1200" kern="1200" dirty="0">
                <a:solidFill>
                  <a:schemeClr val="tx1"/>
                </a:solidFill>
                <a:effectLst/>
                <a:latin typeface="+mn-lt"/>
                <a:ea typeface="+mn-ea"/>
                <a:cs typeface="+mn-cs"/>
              </a:rPr>
              <a:t> (1991): landmark decision where Supreme Court held a claim brought under a federal statute prohibiting age discrimination could be subject to arbitration. The Court concluded that the employee had waived his right to sue when he agreed, as part of a required registration application to be a securities representative with NY Stock Exchange, to arbitrate “any dispute, claim, or controversy” relating to his employment. Since </a:t>
            </a:r>
            <a:r>
              <a:rPr lang="en-US" sz="1200" i="1" kern="1200" dirty="0">
                <a:solidFill>
                  <a:schemeClr val="tx1"/>
                </a:solidFill>
                <a:effectLst/>
                <a:latin typeface="+mn-lt"/>
                <a:ea typeface="+mn-ea"/>
                <a:cs typeface="+mn-cs"/>
              </a:rPr>
              <a:t>Gilmer</a:t>
            </a:r>
            <a:r>
              <a:rPr lang="en-US" sz="1200" kern="1200" dirty="0">
                <a:solidFill>
                  <a:schemeClr val="tx1"/>
                </a:solidFill>
                <a:effectLst/>
                <a:latin typeface="+mn-lt"/>
                <a:ea typeface="+mn-ea"/>
                <a:cs typeface="+mn-cs"/>
              </a:rPr>
              <a:t>, some courts have refused to enforce one-sided arbitration clauses. Nevertheless, the policy favoring enforcement of mandatory arbitration agreements remains strong.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46</a:t>
            </a:fld>
            <a:endParaRPr lang="en-US" dirty="0"/>
          </a:p>
        </p:txBody>
      </p:sp>
    </p:spTree>
    <p:extLst>
      <p:ext uri="{BB962C8B-B14F-4D97-AF65-F5344CB8AC3E}">
        <p14:creationId xmlns:p14="http://schemas.microsoft.com/office/powerpoint/2010/main" val="1889569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Early neutral case evaluation: parties select a neutral third party (generally an expert in the subject matter of the dispute), and then explain their respective positions to that person. The case evaluator assesses the strengths and weaknesses of each party’s claims.</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Mini-trial: each party’s attorney briefly argues the party’s case before the other party, and a panel of representatives from each side have the authority to settle the dispute. Typically, a neutral third party (usually an expert in the area being disputed) acts as an adviser. If the parties fail to reach an agreement, the adviser renders an opinion as to how a court would likely decide the issue.</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Summary jury trials (SJTs): parties present their arguments and evidence. A jury renders a non-binding verdict, but it acts as a guide to both sides in reaching an agreement during the mandatory negotiations that immediately follow the trial.</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48</a:t>
            </a:fld>
            <a:endParaRPr lang="en-US" dirty="0"/>
          </a:p>
        </p:txBody>
      </p:sp>
    </p:spTree>
    <p:extLst>
      <p:ext uri="{BB962C8B-B14F-4D97-AF65-F5344CB8AC3E}">
        <p14:creationId xmlns:p14="http://schemas.microsoft.com/office/powerpoint/2010/main" val="1534444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49</a:t>
            </a:fld>
            <a:endParaRPr lang="en-US" dirty="0"/>
          </a:p>
        </p:txBody>
      </p:sp>
    </p:spTree>
    <p:extLst>
      <p:ext uri="{BB962C8B-B14F-4D97-AF65-F5344CB8AC3E}">
        <p14:creationId xmlns:p14="http://schemas.microsoft.com/office/powerpoint/2010/main" val="2603741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Arial" panose="020B0604020202020204" pitchFamily="34" charset="0"/>
                <a:cs typeface="Arial" panose="020B0604020202020204" pitchFamily="34" charset="0"/>
              </a:rPr>
              <a:t>Case Example 4.15</a:t>
            </a:r>
            <a:r>
              <a:rPr lang="en-US" sz="1200" dirty="0">
                <a:latin typeface="Arial" panose="020B0604020202020204" pitchFamily="34" charset="0"/>
                <a:cs typeface="Arial" panose="020B0604020202020204" pitchFamily="34" charset="0"/>
              </a:rPr>
              <a:t>: New York City has used Cybersettle.com to resolve auto accident, sidewalk, and other personal-injury claims against the city.</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50</a:t>
            </a:fld>
            <a:endParaRPr lang="en-US" dirty="0"/>
          </a:p>
        </p:txBody>
      </p:sp>
    </p:spTree>
    <p:extLst>
      <p:ext uri="{BB962C8B-B14F-4D97-AF65-F5344CB8AC3E}">
        <p14:creationId xmlns:p14="http://schemas.microsoft.com/office/powerpoint/2010/main" val="694781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51</a:t>
            </a:fld>
            <a:endParaRPr lang="en-US" dirty="0"/>
          </a:p>
        </p:txBody>
      </p:sp>
    </p:spTree>
    <p:extLst>
      <p:ext uri="{BB962C8B-B14F-4D97-AF65-F5344CB8AC3E}">
        <p14:creationId xmlns:p14="http://schemas.microsoft.com/office/powerpoint/2010/main" val="189752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154878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4145810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Case Example 4.4: Ratcliff v. Greyhound Bus Lines, 792 </a:t>
            </a:r>
            <a:r>
              <a:rPr lang="en-US" sz="1200" i="0" kern="1200" dirty="0" err="1">
                <a:solidFill>
                  <a:schemeClr val="tx1"/>
                </a:solidFill>
                <a:effectLst/>
                <a:latin typeface="+mn-lt"/>
                <a:ea typeface="+mn-ea"/>
                <a:cs typeface="+mn-cs"/>
              </a:rPr>
              <a:t>Fed.Appx</a:t>
            </a:r>
            <a:r>
              <a:rPr lang="en-US" sz="1200" i="0" kern="1200" dirty="0">
                <a:solidFill>
                  <a:schemeClr val="tx1"/>
                </a:solidFill>
                <a:effectLst/>
                <a:latin typeface="+mn-lt"/>
                <a:ea typeface="+mn-ea"/>
                <a:cs typeface="+mn-cs"/>
              </a:rPr>
              <a:t>. 121 (2</a:t>
            </a:r>
            <a:r>
              <a:rPr lang="en-US" sz="1200" i="0" kern="1200" baseline="30000" dirty="0">
                <a:solidFill>
                  <a:schemeClr val="tx1"/>
                </a:solidFill>
                <a:effectLst/>
                <a:latin typeface="+mn-lt"/>
                <a:ea typeface="+mn-ea"/>
                <a:cs typeface="+mn-cs"/>
              </a:rPr>
              <a:t>nd</a:t>
            </a:r>
            <a:r>
              <a:rPr lang="en-US" sz="1200" i="0" kern="1200" dirty="0">
                <a:solidFill>
                  <a:schemeClr val="tx1"/>
                </a:solidFill>
                <a:effectLst/>
                <a:latin typeface="+mn-lt"/>
                <a:ea typeface="+mn-ea"/>
                <a:cs typeface="+mn-cs"/>
              </a:rPr>
              <a:t> Cir. 2020)—party seeking to move a case to federal court from state court, bears the burden of demonstrating that the grounds for diversity exist.</a:t>
            </a:r>
          </a:p>
          <a:p>
            <a:r>
              <a:rPr lang="en-US" sz="120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34326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1566021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2032765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Pose question to students.</a:t>
            </a:r>
          </a:p>
          <a:p>
            <a:endParaRPr lang="en-US" dirty="0"/>
          </a:p>
          <a:p>
            <a:r>
              <a:rPr lang="en-US" b="1" dirty="0"/>
              <a:t>Answer: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302262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dirty="0"/>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lnSpc>
                <a:spcPct val="100000"/>
              </a:lnSpc>
              <a:spcBef>
                <a:spcPts val="624"/>
              </a:spcBef>
              <a:buClr>
                <a:srgbClr val="004A78"/>
              </a:buClr>
              <a:buFont typeface="Arial" panose="020B0604020202020204" pitchFamily="34" charset="0"/>
              <a:buChar char="•"/>
              <a:defRPr sz="2600">
                <a:solidFill>
                  <a:srgbClr val="000000"/>
                </a:solidFill>
              </a:defRPr>
            </a:lvl1pPr>
            <a:lvl2pPr marL="804863" marR="0" indent="-347663" algn="l" defTabSz="914400" rtl="0" eaLnBrk="1" fontAlgn="base" latinLnBrk="0" hangingPunct="1">
              <a:lnSpc>
                <a:spcPct val="100000"/>
              </a:lnSpc>
              <a:spcBef>
                <a:spcPts val="624"/>
              </a:spcBef>
              <a:spcAft>
                <a:spcPct val="0"/>
              </a:spcAft>
              <a:buClr>
                <a:srgbClr val="006298"/>
              </a:buClr>
              <a:buSzPct val="80000"/>
              <a:buFont typeface="Arial" panose="020B0604020202020204" pitchFamily="34" charset="0"/>
              <a:buChar char="–"/>
              <a:tabLst/>
              <a:defRPr sz="2400" baseline="0"/>
            </a:lvl2pPr>
            <a:lvl3pPr marL="1255713" indent="-341313">
              <a:lnSpc>
                <a:spcPct val="100000"/>
              </a:lnSpc>
              <a:spcBef>
                <a:spcPts val="624"/>
              </a:spcBef>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 </a:t>
            </a:r>
          </a:p>
          <a:p>
            <a:pPr lvl="1"/>
            <a:r>
              <a:rPr lang="en-US" dirty="0"/>
              <a:t> </a:t>
            </a:r>
          </a:p>
          <a:p>
            <a:pPr lvl="2"/>
            <a:r>
              <a:rPr lang="en-US" dirty="0"/>
              <a:t> </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1996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3849939"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8FFDCB65-F1DB-42F1-9B83-92D956E437D4}"/>
              </a:ext>
            </a:extLst>
          </p:cNvPr>
          <p:cNvSpPr>
            <a:spLocks noGrp="1"/>
          </p:cNvSpPr>
          <p:nvPr>
            <p:ph sz="quarter" idx="18"/>
          </p:nvPr>
        </p:nvSpPr>
        <p:spPr>
          <a:xfrm>
            <a:off x="5013325" y="1549400"/>
            <a:ext cx="5216525" cy="89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5E11E7DB-7AA8-4706-A31D-210920808579}"/>
              </a:ext>
            </a:extLst>
          </p:cNvPr>
          <p:cNvSpPr>
            <a:spLocks noGrp="1"/>
          </p:cNvSpPr>
          <p:nvPr>
            <p:ph type="pic" sz="quarter" idx="19"/>
          </p:nvPr>
        </p:nvSpPr>
        <p:spPr>
          <a:xfrm>
            <a:off x="5227638" y="2789238"/>
            <a:ext cx="3571875" cy="1255712"/>
          </a:xfrm>
        </p:spPr>
        <p:txBody>
          <a:bodyPr/>
          <a:lstStyle/>
          <a:p>
            <a:endParaRPr lang="en-IN"/>
          </a:p>
        </p:txBody>
      </p:sp>
      <p:sp>
        <p:nvSpPr>
          <p:cNvPr id="9" name="Picture Placeholder 8">
            <a:extLst>
              <a:ext uri="{FF2B5EF4-FFF2-40B4-BE49-F238E27FC236}">
                <a16:creationId xmlns:a16="http://schemas.microsoft.com/office/drawing/2014/main" id="{88982B0C-A439-458E-A5F0-B5E33BDE00D6}"/>
              </a:ext>
            </a:extLst>
          </p:cNvPr>
          <p:cNvSpPr>
            <a:spLocks noGrp="1"/>
          </p:cNvSpPr>
          <p:nvPr>
            <p:ph type="pic" sz="quarter" idx="20"/>
          </p:nvPr>
        </p:nvSpPr>
        <p:spPr>
          <a:xfrm>
            <a:off x="6842125" y="4416425"/>
            <a:ext cx="2420938" cy="477838"/>
          </a:xfrm>
        </p:spPr>
        <p:txBody>
          <a:bodyPr/>
          <a:lstStyle/>
          <a:p>
            <a:endParaRPr lang="en-IN"/>
          </a:p>
        </p:txBody>
      </p:sp>
      <p:sp>
        <p:nvSpPr>
          <p:cNvPr id="11" name="Table Placeholder 10">
            <a:extLst>
              <a:ext uri="{FF2B5EF4-FFF2-40B4-BE49-F238E27FC236}">
                <a16:creationId xmlns:a16="http://schemas.microsoft.com/office/drawing/2014/main" id="{D222BA84-F27B-4D43-972F-AB5A4B94104D}"/>
              </a:ext>
            </a:extLst>
          </p:cNvPr>
          <p:cNvSpPr>
            <a:spLocks noGrp="1"/>
          </p:cNvSpPr>
          <p:nvPr>
            <p:ph type="tbl" sz="quarter" idx="21"/>
          </p:nvPr>
        </p:nvSpPr>
        <p:spPr>
          <a:xfrm>
            <a:off x="7820025" y="5308600"/>
            <a:ext cx="3044825" cy="671513"/>
          </a:xfrm>
        </p:spPr>
        <p:txBody>
          <a:bodyPr/>
          <a:lstStyle/>
          <a:p>
            <a:endParaRPr lang="en-IN"/>
          </a:p>
        </p:txBody>
      </p:sp>
      <p:sp>
        <p:nvSpPr>
          <p:cNvPr id="6" name="Content Placeholder 5">
            <a:extLst>
              <a:ext uri="{FF2B5EF4-FFF2-40B4-BE49-F238E27FC236}">
                <a16:creationId xmlns:a16="http://schemas.microsoft.com/office/drawing/2014/main" id="{4EE941BF-4F6B-4F04-8468-1BCC1F1A41CC}"/>
              </a:ext>
            </a:extLst>
          </p:cNvPr>
          <p:cNvSpPr>
            <a:spLocks noGrp="1"/>
          </p:cNvSpPr>
          <p:nvPr>
            <p:ph sz="quarter" idx="22"/>
          </p:nvPr>
        </p:nvSpPr>
        <p:spPr>
          <a:xfrm>
            <a:off x="9375775" y="3429000"/>
            <a:ext cx="1671638" cy="1255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0774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8" name="Content Placeholder 7">
            <a:extLst>
              <a:ext uri="{FF2B5EF4-FFF2-40B4-BE49-F238E27FC236}">
                <a16:creationId xmlns:a16="http://schemas.microsoft.com/office/drawing/2014/main" id="{785474BA-C607-4082-85D4-A2371E5292EB}"/>
              </a:ext>
            </a:extLst>
          </p:cNvPr>
          <p:cNvSpPr>
            <a:spLocks noGrp="1"/>
          </p:cNvSpPr>
          <p:nvPr>
            <p:ph sz="quarter" idx="10"/>
          </p:nvPr>
        </p:nvSpPr>
        <p:spPr>
          <a:xfrm>
            <a:off x="838200" y="1419225"/>
            <a:ext cx="5016500"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a:extLst>
              <a:ext uri="{FF2B5EF4-FFF2-40B4-BE49-F238E27FC236}">
                <a16:creationId xmlns:a16="http://schemas.microsoft.com/office/drawing/2014/main" id="{B9B067E6-B97F-4779-9B12-F6133D416F98}"/>
              </a:ext>
            </a:extLst>
          </p:cNvPr>
          <p:cNvSpPr>
            <a:spLocks noGrp="1"/>
          </p:cNvSpPr>
          <p:nvPr>
            <p:ph sz="quarter" idx="11"/>
          </p:nvPr>
        </p:nvSpPr>
        <p:spPr>
          <a:xfrm>
            <a:off x="6318250" y="1373188"/>
            <a:ext cx="5035550"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68388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23299"/>
            <a:ext cx="9310127"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0228" y="1737343"/>
            <a:ext cx="10711543" cy="1462674"/>
          </a:xfrm>
        </p:spPr>
        <p:txBody>
          <a:bodyPr>
            <a:noAutofit/>
          </a:bodyPr>
          <a:lstStyle>
            <a:lvl1pPr marL="342900" indent="-342900" algn="l">
              <a:buFont typeface="Arial" panose="020B0604020202020204" pitchFamily="34" charset="0"/>
              <a:buChar char="•"/>
              <a:defRPr sz="2400" b="0" i="0" baseline="0">
                <a:solidFill>
                  <a:srgbClr val="000000"/>
                </a:solidFill>
                <a:latin typeface="Arial" charset="0"/>
                <a:ea typeface="Arial" charset="0"/>
                <a:cs typeface="Arial" charset="0"/>
              </a:defRPr>
            </a:lvl1pPr>
            <a:lvl2pPr marL="457200" indent="0">
              <a:buClr>
                <a:srgbClr val="000000"/>
              </a:buClr>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a:t>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a:t>
            </a:r>
            <a:r>
              <a:rPr kumimoji="0" lang="en-US" sz="14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3029447"/>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1959654"/>
            <a:ext cx="10515600" cy="672105"/>
          </a:xfrm>
        </p:spPr>
        <p:txBody>
          <a:bodyPr anchor="ctr"/>
          <a:lstStyle>
            <a:lvl1pPr>
              <a:defRPr sz="44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D1292A-4755-41B5-9583-D0EB188CD007}"/>
              </a:ext>
            </a:extLst>
          </p:cNvPr>
          <p:cNvSpPr>
            <a:spLocks noGrp="1"/>
          </p:cNvSpPr>
          <p:nvPr>
            <p:ph sz="quarter" idx="12"/>
          </p:nvPr>
        </p:nvSpPr>
        <p:spPr>
          <a:xfrm>
            <a:off x="2720975" y="6356350"/>
            <a:ext cx="9155113" cy="38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38142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14" r:id="rId4"/>
    <p:sldLayoutId id="2147483718" r:id="rId5"/>
    <p:sldLayoutId id="2147483724" r:id="rId6"/>
    <p:sldLayoutId id="2147483725" r:id="rId7"/>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2.xml"/><Relationship Id="rId7" Type="http://schemas.openxmlformats.org/officeDocument/2006/relationships/package" Target="../embeddings/Microsoft_Word_Document.docx"/><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microsoft.com/office/2017/04/relationships/track" Target="../media/track1.vtt"/><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b="0" dirty="0"/>
              <a:t>Chapter 4</a:t>
            </a:r>
          </a:p>
        </p:txBody>
      </p:sp>
      <p:sp>
        <p:nvSpPr>
          <p:cNvPr id="6" name="Text Placeholder 5"/>
          <p:cNvSpPr>
            <a:spLocks noGrp="1"/>
          </p:cNvSpPr>
          <p:nvPr>
            <p:ph type="body" sz="quarter" idx="11"/>
          </p:nvPr>
        </p:nvSpPr>
        <p:spPr>
          <a:xfrm>
            <a:off x="1274574" y="3029446"/>
            <a:ext cx="9642852" cy="1330797"/>
          </a:xfrm>
        </p:spPr>
        <p:txBody>
          <a:bodyPr/>
          <a:lstStyle/>
          <a:p>
            <a:r>
              <a:rPr lang="en-US" sz="4000" b="1" dirty="0"/>
              <a:t>Courts and Alternative Dispute Resolution</a:t>
            </a:r>
          </a:p>
        </p:txBody>
      </p:sp>
      <p:sp>
        <p:nvSpPr>
          <p:cNvPr id="2" name="Content Placeholder 1">
            <a:extLst>
              <a:ext uri="{FF2B5EF4-FFF2-40B4-BE49-F238E27FC236}">
                <a16:creationId xmlns:a16="http://schemas.microsoft.com/office/drawing/2014/main" id="{B4CE56DE-F83E-4CE2-BF41-3839DBBA3A64}"/>
              </a:ext>
            </a:extLst>
          </p:cNvPr>
          <p:cNvSpPr>
            <a:spLocks noGrp="1"/>
          </p:cNvSpPr>
          <p:nvPr>
            <p:ph sz="quarter" idx="12"/>
          </p:nvPr>
        </p:nvSpPr>
        <p:spPr/>
        <p:txBody>
          <a:bodyPr/>
          <a:lstStyle/>
          <a:p>
            <a:pPr>
              <a:lnSpc>
                <a:spcPct val="100000"/>
              </a:lnSpc>
            </a:pPr>
            <a:r>
              <a:rPr lang="en-US" sz="1400" dirty="0">
                <a:solidFill>
                  <a:schemeClr val="bg1"/>
                </a:solidFill>
              </a:rPr>
              <a:t>Miller, Business Law Today Comprehensive Edition Text &amp; Cases, 13</a:t>
            </a:r>
            <a:r>
              <a:rPr lang="en-US" sz="1400" baseline="30000" dirty="0">
                <a:solidFill>
                  <a:schemeClr val="bg1"/>
                </a:solidFill>
              </a:rPr>
              <a:t>th</a:t>
            </a:r>
            <a:r>
              <a:rPr lang="en-US" sz="1400" dirty="0">
                <a:solidFill>
                  <a:schemeClr val="bg1"/>
                </a:solidFill>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0223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A0955-D4B7-4851-AFEC-41246592FDE4}"/>
              </a:ext>
            </a:extLst>
          </p:cNvPr>
          <p:cNvSpPr>
            <a:spLocks noGrp="1"/>
          </p:cNvSpPr>
          <p:nvPr>
            <p:ph type="title"/>
          </p:nvPr>
        </p:nvSpPr>
        <p:spPr/>
        <p:txBody>
          <a:bodyPr/>
          <a:lstStyle/>
          <a:p>
            <a:r>
              <a:rPr lang="en-US" dirty="0"/>
              <a:t>Jurisdiction (4 of 5)</a:t>
            </a:r>
            <a:endParaRPr lang="en-IN" dirty="0"/>
          </a:p>
        </p:txBody>
      </p:sp>
      <p:sp>
        <p:nvSpPr>
          <p:cNvPr id="10" name="Text Placeholder 9">
            <a:extLst>
              <a:ext uri="{FF2B5EF4-FFF2-40B4-BE49-F238E27FC236}">
                <a16:creationId xmlns:a16="http://schemas.microsoft.com/office/drawing/2014/main" id="{B06C86B2-4A1E-4196-864D-A9409CFC81C8}"/>
              </a:ext>
            </a:extLst>
          </p:cNvPr>
          <p:cNvSpPr>
            <a:spLocks noGrp="1"/>
          </p:cNvSpPr>
          <p:nvPr>
            <p:ph type="body" sz="quarter" idx="17"/>
          </p:nvPr>
        </p:nvSpPr>
        <p:spPr/>
        <p:txBody>
          <a:bodyPr>
            <a:normAutofit/>
          </a:bodyPr>
          <a:lstStyle/>
          <a:p>
            <a:r>
              <a:rPr lang="en-US" b="1" dirty="0">
                <a:solidFill>
                  <a:srgbClr val="006298"/>
                </a:solidFill>
              </a:rPr>
              <a:t>Jurisdiction of Federal Courts</a:t>
            </a:r>
          </a:p>
          <a:p>
            <a:pPr lvl="1">
              <a:spcAft>
                <a:spcPts val="600"/>
              </a:spcAft>
            </a:pPr>
            <a:r>
              <a:rPr lang="en-US" dirty="0">
                <a:solidFill>
                  <a:srgbClr val="006298"/>
                </a:solidFill>
              </a:rPr>
              <a:t>Federal questions</a:t>
            </a:r>
          </a:p>
          <a:p>
            <a:pPr lvl="1">
              <a:spcAft>
                <a:spcPts val="600"/>
              </a:spcAft>
            </a:pPr>
            <a:r>
              <a:rPr lang="en-US" dirty="0">
                <a:solidFill>
                  <a:srgbClr val="006298"/>
                </a:solidFill>
              </a:rPr>
              <a:t>Diversity of citizenship</a:t>
            </a:r>
          </a:p>
          <a:p>
            <a:pPr lvl="2">
              <a:spcAft>
                <a:spcPts val="600"/>
              </a:spcAft>
            </a:pPr>
            <a:r>
              <a:rPr lang="en-US" dirty="0">
                <a:solidFill>
                  <a:srgbClr val="006298"/>
                </a:solidFill>
              </a:rPr>
              <a:t>Citizens of different states </a:t>
            </a:r>
            <a:r>
              <a:rPr lang="en-US" u="sng" dirty="0">
                <a:solidFill>
                  <a:srgbClr val="006298"/>
                </a:solidFill>
              </a:rPr>
              <a:t>and</a:t>
            </a:r>
          </a:p>
          <a:p>
            <a:pPr lvl="2">
              <a:spcAft>
                <a:spcPts val="600"/>
              </a:spcAft>
            </a:pPr>
            <a:r>
              <a:rPr lang="en-US" dirty="0">
                <a:solidFill>
                  <a:srgbClr val="006298"/>
                </a:solidFill>
              </a:rPr>
              <a:t>Greater than $75,000 amount in controversy</a:t>
            </a:r>
          </a:p>
          <a:p>
            <a:pPr lvl="1">
              <a:spcAft>
                <a:spcPts val="600"/>
              </a:spcAft>
            </a:pPr>
            <a:r>
              <a:rPr lang="en-US" dirty="0">
                <a:solidFill>
                  <a:srgbClr val="006298"/>
                </a:solidFill>
              </a:rPr>
              <a:t>Case Example 4.4: </a:t>
            </a:r>
            <a:r>
              <a:rPr lang="en-US" i="1" dirty="0">
                <a:solidFill>
                  <a:srgbClr val="006298"/>
                </a:solidFill>
              </a:rPr>
              <a:t>Ratcliff v. Greyhound Bus Lines, </a:t>
            </a:r>
            <a:r>
              <a:rPr lang="en-US" dirty="0">
                <a:solidFill>
                  <a:srgbClr val="006298"/>
                </a:solidFill>
              </a:rPr>
              <a:t>792 </a:t>
            </a:r>
            <a:r>
              <a:rPr lang="en-US" dirty="0" err="1">
                <a:solidFill>
                  <a:srgbClr val="006298"/>
                </a:solidFill>
              </a:rPr>
              <a:t>Fed.Appx</a:t>
            </a:r>
            <a:r>
              <a:rPr lang="en-US" dirty="0">
                <a:solidFill>
                  <a:srgbClr val="006298"/>
                </a:solidFill>
              </a:rPr>
              <a:t>. 121 (2</a:t>
            </a:r>
            <a:r>
              <a:rPr lang="en-US" baseline="30000" dirty="0">
                <a:solidFill>
                  <a:srgbClr val="006298"/>
                </a:solidFill>
              </a:rPr>
              <a:t>nd</a:t>
            </a:r>
            <a:r>
              <a:rPr lang="en-US" dirty="0">
                <a:solidFill>
                  <a:srgbClr val="006298"/>
                </a:solidFill>
              </a:rPr>
              <a:t> Cir. 2020)</a:t>
            </a:r>
          </a:p>
        </p:txBody>
      </p:sp>
    </p:spTree>
    <p:extLst>
      <p:ext uri="{BB962C8B-B14F-4D97-AF65-F5344CB8AC3E}">
        <p14:creationId xmlns:p14="http://schemas.microsoft.com/office/powerpoint/2010/main" val="77132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653D5EC-663F-49F7-9B91-9D86F2D79455}"/>
              </a:ext>
            </a:extLst>
          </p:cNvPr>
          <p:cNvSpPr>
            <a:spLocks noGrp="1"/>
          </p:cNvSpPr>
          <p:nvPr>
            <p:ph type="title"/>
          </p:nvPr>
        </p:nvSpPr>
        <p:spPr/>
        <p:txBody>
          <a:bodyPr/>
          <a:lstStyle/>
          <a:p>
            <a:r>
              <a:rPr lang="en-IN" dirty="0"/>
              <a:t>Jurisdiction (5 of 5)</a:t>
            </a:r>
          </a:p>
        </p:txBody>
      </p:sp>
      <p:sp>
        <p:nvSpPr>
          <p:cNvPr id="2" name="Text Placeholder 1">
            <a:extLst>
              <a:ext uri="{FF2B5EF4-FFF2-40B4-BE49-F238E27FC236}">
                <a16:creationId xmlns:a16="http://schemas.microsoft.com/office/drawing/2014/main" id="{1249800F-9BEE-451E-B32A-745454CA1188}"/>
              </a:ext>
            </a:extLst>
          </p:cNvPr>
          <p:cNvSpPr>
            <a:spLocks noGrp="1"/>
          </p:cNvSpPr>
          <p:nvPr>
            <p:ph type="body" sz="quarter" idx="17"/>
          </p:nvPr>
        </p:nvSpPr>
        <p:spPr>
          <a:xfrm>
            <a:off x="743576" y="1638300"/>
            <a:ext cx="7141640" cy="487383"/>
          </a:xfrm>
        </p:spPr>
        <p:txBody>
          <a:bodyPr>
            <a:normAutofit/>
          </a:bodyPr>
          <a:lstStyle/>
          <a:p>
            <a:pPr marL="0" indent="0">
              <a:lnSpc>
                <a:spcPct val="100000"/>
              </a:lnSpc>
              <a:buNone/>
            </a:pPr>
            <a:r>
              <a:rPr lang="en-US" sz="2400" dirty="0"/>
              <a:t>Exhibit 4-1 Exclusive and Concurrent Jurisdiction</a:t>
            </a:r>
            <a:endParaRPr lang="en-IN" sz="2400" dirty="0"/>
          </a:p>
        </p:txBody>
      </p:sp>
      <p:pic>
        <p:nvPicPr>
          <p:cNvPr id="18" name="Picture Placeholder 17" descr="A square Venn diagram depicts the relationship between exclusive and concurrent jurisdictions. The set on the left represents exclusive federal jurisdiction, while the set on the right represents exclusive state jurisdiction. The overlapping section signifies concurrent jurisdiction. The text from the diagram reads as follows. Exclusive federal jurisdiction - cases involving federal crimes, federal antitrust law, bankruptcy, patents, copyrights, trademarks, suits against the United States, some areas of admiralty law, and certain other matters specified in federal statutes. Exclusive state jurisdiction - cases involving all matters not subject to federal jurisdiction; for example, divorce and adoption cases. Concurrent jurisdiction - most cases involving federal questions and diversity-of-citizenship cases.">
            <a:extLst>
              <a:ext uri="{FF2B5EF4-FFF2-40B4-BE49-F238E27FC236}">
                <a16:creationId xmlns:a16="http://schemas.microsoft.com/office/drawing/2014/main" id="{DC1B8883-2928-448C-A284-4C0124CB9497}"/>
              </a:ext>
            </a:extLst>
          </p:cNvPr>
          <p:cNvPicPr>
            <a:picLocks noGrp="1" noChangeAspect="1"/>
          </p:cNvPicPr>
          <p:nvPr>
            <p:ph type="pic" sz="quarter" idx="19"/>
          </p:nvPr>
        </p:nvPicPr>
        <p:blipFill rotWithShape="1">
          <a:blip r:embed="rId2"/>
          <a:srcRect t="10845"/>
          <a:stretch/>
        </p:blipFill>
        <p:spPr>
          <a:xfrm>
            <a:off x="2308860" y="2154620"/>
            <a:ext cx="7574280" cy="4021829"/>
          </a:xfrm>
          <a:prstGeom prst="rect">
            <a:avLst/>
          </a:prstGeom>
        </p:spPr>
      </p:pic>
    </p:spTree>
    <p:extLst>
      <p:ext uri="{BB962C8B-B14F-4D97-AF65-F5344CB8AC3E}">
        <p14:creationId xmlns:p14="http://schemas.microsoft.com/office/powerpoint/2010/main" val="5014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A0955-D4B7-4851-AFEC-41246592FDE4}"/>
              </a:ext>
            </a:extLst>
          </p:cNvPr>
          <p:cNvSpPr>
            <a:spLocks noGrp="1"/>
          </p:cNvSpPr>
          <p:nvPr>
            <p:ph type="title"/>
          </p:nvPr>
        </p:nvSpPr>
        <p:spPr/>
        <p:txBody>
          <a:bodyPr/>
          <a:lstStyle/>
          <a:p>
            <a:r>
              <a:rPr lang="en-US" dirty="0"/>
              <a:t>Jurisdiction in Cyberspace (1 of 2)</a:t>
            </a:r>
            <a:endParaRPr lang="en-IN" dirty="0"/>
          </a:p>
        </p:txBody>
      </p:sp>
      <p:sp>
        <p:nvSpPr>
          <p:cNvPr id="10" name="Text Placeholder 9">
            <a:extLst>
              <a:ext uri="{FF2B5EF4-FFF2-40B4-BE49-F238E27FC236}">
                <a16:creationId xmlns:a16="http://schemas.microsoft.com/office/drawing/2014/main" id="{B06C86B2-4A1E-4196-864D-A9409CFC81C8}"/>
              </a:ext>
            </a:extLst>
          </p:cNvPr>
          <p:cNvSpPr>
            <a:spLocks noGrp="1"/>
          </p:cNvSpPr>
          <p:nvPr>
            <p:ph type="body" sz="quarter" idx="17"/>
          </p:nvPr>
        </p:nvSpPr>
        <p:spPr/>
        <p:txBody>
          <a:bodyPr>
            <a:normAutofit/>
          </a:bodyPr>
          <a:lstStyle/>
          <a:p>
            <a:r>
              <a:rPr lang="en-US" b="1" dirty="0">
                <a:solidFill>
                  <a:srgbClr val="006298"/>
                </a:solidFill>
              </a:rPr>
              <a:t>Jurisdiction of Federal Courts</a:t>
            </a:r>
          </a:p>
          <a:p>
            <a:pPr lvl="1"/>
            <a:r>
              <a:rPr lang="en-US" dirty="0">
                <a:solidFill>
                  <a:srgbClr val="006298"/>
                </a:solidFill>
              </a:rPr>
              <a:t>Courts use sliding scale standard</a:t>
            </a:r>
          </a:p>
          <a:p>
            <a:pPr lvl="1"/>
            <a:r>
              <a:rPr lang="en-US" dirty="0">
                <a:solidFill>
                  <a:srgbClr val="006298"/>
                </a:solidFill>
              </a:rPr>
              <a:t>Proper to exercise jurisdiction over out-of-state defendant who conducts substantial business on Internet  </a:t>
            </a:r>
          </a:p>
          <a:p>
            <a:pPr lvl="1"/>
            <a:r>
              <a:rPr lang="en-US" dirty="0">
                <a:solidFill>
                  <a:srgbClr val="006298"/>
                </a:solidFill>
              </a:rPr>
              <a:t>Likely proper to exercise jurisdiction when some interactivity is done through website</a:t>
            </a:r>
          </a:p>
          <a:p>
            <a:pPr lvl="2"/>
            <a:r>
              <a:rPr lang="en-US" dirty="0">
                <a:solidFill>
                  <a:srgbClr val="006298"/>
                </a:solidFill>
              </a:rPr>
              <a:t>Case Example 4.5: </a:t>
            </a:r>
            <a:r>
              <a:rPr lang="en-US" i="1" dirty="0" err="1">
                <a:solidFill>
                  <a:srgbClr val="006298"/>
                </a:solidFill>
              </a:rPr>
              <a:t>Delahoussaye</a:t>
            </a:r>
            <a:r>
              <a:rPr lang="en-US" i="1" dirty="0">
                <a:solidFill>
                  <a:srgbClr val="006298"/>
                </a:solidFill>
              </a:rPr>
              <a:t> v. Boelter </a:t>
            </a:r>
            <a:r>
              <a:rPr lang="en-US" dirty="0">
                <a:solidFill>
                  <a:srgbClr val="006298"/>
                </a:solidFill>
              </a:rPr>
              <a:t>(2016)</a:t>
            </a:r>
          </a:p>
          <a:p>
            <a:pPr lvl="1"/>
            <a:r>
              <a:rPr lang="en-US" dirty="0">
                <a:solidFill>
                  <a:srgbClr val="006298"/>
                </a:solidFill>
              </a:rPr>
              <a:t>Never proper to exercise jurisdiction over defendant engaging in passive online advertising</a:t>
            </a:r>
          </a:p>
        </p:txBody>
      </p:sp>
    </p:spTree>
    <p:extLst>
      <p:ext uri="{BB962C8B-B14F-4D97-AF65-F5344CB8AC3E}">
        <p14:creationId xmlns:p14="http://schemas.microsoft.com/office/powerpoint/2010/main" val="257889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A0955-D4B7-4851-AFEC-41246592FDE4}"/>
              </a:ext>
            </a:extLst>
          </p:cNvPr>
          <p:cNvSpPr>
            <a:spLocks noGrp="1"/>
          </p:cNvSpPr>
          <p:nvPr>
            <p:ph type="title"/>
          </p:nvPr>
        </p:nvSpPr>
        <p:spPr/>
        <p:txBody>
          <a:bodyPr/>
          <a:lstStyle/>
          <a:p>
            <a:r>
              <a:rPr lang="en-US" dirty="0"/>
              <a:t>Jurisdiction in Cyberspace (2 of 2)</a:t>
            </a:r>
            <a:endParaRPr lang="en-IN" dirty="0"/>
          </a:p>
        </p:txBody>
      </p:sp>
      <p:sp>
        <p:nvSpPr>
          <p:cNvPr id="10" name="Text Placeholder 9">
            <a:extLst>
              <a:ext uri="{FF2B5EF4-FFF2-40B4-BE49-F238E27FC236}">
                <a16:creationId xmlns:a16="http://schemas.microsoft.com/office/drawing/2014/main" id="{B06C86B2-4A1E-4196-864D-A9409CFC81C8}"/>
              </a:ext>
            </a:extLst>
          </p:cNvPr>
          <p:cNvSpPr>
            <a:spLocks noGrp="1"/>
          </p:cNvSpPr>
          <p:nvPr>
            <p:ph type="body" sz="quarter" idx="17"/>
          </p:nvPr>
        </p:nvSpPr>
        <p:spPr/>
        <p:txBody>
          <a:bodyPr>
            <a:normAutofit/>
          </a:bodyPr>
          <a:lstStyle/>
          <a:p>
            <a:pPr>
              <a:spcAft>
                <a:spcPts val="600"/>
              </a:spcAft>
            </a:pPr>
            <a:r>
              <a:rPr lang="en-US" b="1" dirty="0">
                <a:solidFill>
                  <a:srgbClr val="006298"/>
                </a:solidFill>
              </a:rPr>
              <a:t>International Jurisdictional Issues</a:t>
            </a:r>
          </a:p>
          <a:p>
            <a:pPr lvl="1">
              <a:spcAft>
                <a:spcPts val="600"/>
              </a:spcAft>
            </a:pPr>
            <a:r>
              <a:rPr lang="en-US" dirty="0">
                <a:solidFill>
                  <a:srgbClr val="006298"/>
                </a:solidFill>
              </a:rPr>
              <a:t>Use of Internet raises international jurisdictional issues</a:t>
            </a:r>
          </a:p>
          <a:p>
            <a:pPr lvl="1">
              <a:spcAft>
                <a:spcPts val="600"/>
              </a:spcAft>
            </a:pPr>
            <a:r>
              <a:rPr lang="en-US" dirty="0">
                <a:solidFill>
                  <a:srgbClr val="006298"/>
                </a:solidFill>
              </a:rPr>
              <a:t>Courts around world developing standard akin to minimum-contacts requirement used in U.S.</a:t>
            </a:r>
          </a:p>
        </p:txBody>
      </p:sp>
    </p:spTree>
    <p:extLst>
      <p:ext uri="{BB962C8B-B14F-4D97-AF65-F5344CB8AC3E}">
        <p14:creationId xmlns:p14="http://schemas.microsoft.com/office/powerpoint/2010/main" val="4238317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6CB5C-F9CC-4AFC-8D63-2818F3F34244}"/>
              </a:ext>
            </a:extLst>
          </p:cNvPr>
          <p:cNvSpPr>
            <a:spLocks noGrp="1"/>
          </p:cNvSpPr>
          <p:nvPr>
            <p:ph type="title"/>
          </p:nvPr>
        </p:nvSpPr>
        <p:spPr/>
        <p:txBody>
          <a:bodyPr/>
          <a:lstStyle/>
          <a:p>
            <a:r>
              <a:rPr lang="en-US" dirty="0"/>
              <a:t>Video: The Stages of a Trial</a:t>
            </a:r>
            <a:endParaRPr lang="en-IN" dirty="0"/>
          </a:p>
        </p:txBody>
      </p:sp>
      <p:pic>
        <p:nvPicPr>
          <p:cNvPr id="7" name="Trial" descr="Knowledge Check Video: The Stages of a Trial">
            <a:hlinkClick r:id="" action="ppaction://media"/>
            <a:extLst>
              <a:ext uri="{FF2B5EF4-FFF2-40B4-BE49-F238E27FC236}">
                <a16:creationId xmlns:a16="http://schemas.microsoft.com/office/drawing/2014/main" id="{49C59839-8135-47C3-86EE-1C3E0E6BD5DB}"/>
              </a:ext>
            </a:extLst>
          </p:cNvPr>
          <p:cNvPicPr>
            <a:picLocks noGrp="1" noChangeAspect="1"/>
          </p:cNvPicPr>
          <p:nvPr>
            <p:ph type="pic" sz="quarter" idx="19"/>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81354D6B-014E-4BE0-A8EA-D47074C2DA81}" label="blaw_ql_yordy_trial" lang="" r:embed="rId5"/>
                        </p173:trackLst>
                      </p173:tracksInfo>
                    </p:ext>
                  </p14:extLst>
                </p14:media>
              </p:ext>
            </p:extLst>
          </p:nvPr>
        </p:nvPicPr>
        <p:blipFill>
          <a:blip r:embed="rId6"/>
          <a:stretch>
            <a:fillRect/>
          </a:stretch>
        </p:blipFill>
        <p:spPr>
          <a:xfrm>
            <a:off x="2946800" y="1333533"/>
            <a:ext cx="6298400" cy="4723800"/>
          </a:xfrm>
          <a:prstGeom prst="rect">
            <a:avLst/>
          </a:prstGeom>
        </p:spPr>
      </p:pic>
      <p:graphicFrame>
        <p:nvGraphicFramePr>
          <p:cNvPr id="8" name="Object 7" descr="The Stages of a Trial transcripts">
            <a:extLst>
              <a:ext uri="{FF2B5EF4-FFF2-40B4-BE49-F238E27FC236}">
                <a16:creationId xmlns:a16="http://schemas.microsoft.com/office/drawing/2014/main" id="{AD221F6B-174F-4B47-A9DA-6E5AF95ABB41}"/>
              </a:ext>
            </a:extLst>
          </p:cNvPr>
          <p:cNvGraphicFramePr>
            <a:graphicFrameLocks noChangeAspect="1"/>
          </p:cNvGraphicFramePr>
          <p:nvPr>
            <p:extLst>
              <p:ext uri="{D42A27DB-BD31-4B8C-83A1-F6EECF244321}">
                <p14:modId xmlns:p14="http://schemas.microsoft.com/office/powerpoint/2010/main" val="1906294999"/>
              </p:ext>
            </p:extLst>
          </p:nvPr>
        </p:nvGraphicFramePr>
        <p:xfrm>
          <a:off x="10005849" y="2923908"/>
          <a:ext cx="914400" cy="771525"/>
        </p:xfrm>
        <a:graphic>
          <a:graphicData uri="http://schemas.openxmlformats.org/presentationml/2006/ole">
            <mc:AlternateContent xmlns:mc="http://schemas.openxmlformats.org/markup-compatibility/2006">
              <mc:Choice xmlns:v="urn:schemas-microsoft-com:vml" Requires="v">
                <p:oleObj name="Document" showAsIcon="1" r:id="rId7" imgW="914545" imgH="771380" progId="Word.Document.12">
                  <p:embed/>
                </p:oleObj>
              </mc:Choice>
              <mc:Fallback>
                <p:oleObj name="Document" showAsIcon="1" r:id="rId7" imgW="914545" imgH="771380" progId="Word.Document.12">
                  <p:embed/>
                  <p:pic>
                    <p:nvPicPr>
                      <p:cNvPr id="0" name=""/>
                      <p:cNvPicPr/>
                      <p:nvPr/>
                    </p:nvPicPr>
                    <p:blipFill>
                      <a:blip r:embed="rId8"/>
                      <a:stretch>
                        <a:fillRect/>
                      </a:stretch>
                    </p:blipFill>
                    <p:spPr>
                      <a:xfrm>
                        <a:off x="10005849" y="292390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527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22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4BE7-AAB5-4CAA-A468-72FC4453B33D}"/>
              </a:ext>
            </a:extLst>
          </p:cNvPr>
          <p:cNvSpPr>
            <a:spLocks noGrp="1"/>
          </p:cNvSpPr>
          <p:nvPr>
            <p:ph type="title"/>
          </p:nvPr>
        </p:nvSpPr>
        <p:spPr/>
        <p:txBody>
          <a:bodyPr/>
          <a:lstStyle/>
          <a:p>
            <a:r>
              <a:rPr lang="en-US" dirty="0"/>
              <a:t>Knowledge Check Video Activity</a:t>
            </a:r>
            <a:endParaRPr lang="en-IN" dirty="0"/>
          </a:p>
        </p:txBody>
      </p:sp>
      <p:sp>
        <p:nvSpPr>
          <p:cNvPr id="4" name="Text Placeholder 3">
            <a:extLst>
              <a:ext uri="{FF2B5EF4-FFF2-40B4-BE49-F238E27FC236}">
                <a16:creationId xmlns:a16="http://schemas.microsoft.com/office/drawing/2014/main" id="{43570C81-9A90-4E6C-BFC9-133643E39E68}"/>
              </a:ext>
            </a:extLst>
          </p:cNvPr>
          <p:cNvSpPr>
            <a:spLocks noGrp="1"/>
          </p:cNvSpPr>
          <p:nvPr>
            <p:ph type="body" sz="quarter" idx="17"/>
          </p:nvPr>
        </p:nvSpPr>
        <p:spPr/>
        <p:txBody>
          <a:bodyPr/>
          <a:lstStyle/>
          <a:p>
            <a:pPr marL="0" indent="0">
              <a:buNone/>
            </a:pPr>
            <a:r>
              <a:rPr lang="en-US" dirty="0"/>
              <a:t>List and describe the five stages of a trial.</a:t>
            </a:r>
          </a:p>
        </p:txBody>
      </p:sp>
    </p:spTree>
    <p:extLst>
      <p:ext uri="{BB962C8B-B14F-4D97-AF65-F5344CB8AC3E}">
        <p14:creationId xmlns:p14="http://schemas.microsoft.com/office/powerpoint/2010/main" val="3174504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4BE7-AAB5-4CAA-A468-72FC4453B33D}"/>
              </a:ext>
            </a:extLst>
          </p:cNvPr>
          <p:cNvSpPr>
            <a:spLocks noGrp="1"/>
          </p:cNvSpPr>
          <p:nvPr>
            <p:ph type="title"/>
          </p:nvPr>
        </p:nvSpPr>
        <p:spPr/>
        <p:txBody>
          <a:bodyPr/>
          <a:lstStyle/>
          <a:p>
            <a:r>
              <a:rPr lang="en-US" dirty="0"/>
              <a:t>Video Debrief</a:t>
            </a:r>
            <a:endParaRPr lang="en-IN" dirty="0"/>
          </a:p>
        </p:txBody>
      </p:sp>
      <p:sp>
        <p:nvSpPr>
          <p:cNvPr id="4" name="Text Placeholder 3">
            <a:extLst>
              <a:ext uri="{FF2B5EF4-FFF2-40B4-BE49-F238E27FC236}">
                <a16:creationId xmlns:a16="http://schemas.microsoft.com/office/drawing/2014/main" id="{43570C81-9A90-4E6C-BFC9-133643E39E68}"/>
              </a:ext>
            </a:extLst>
          </p:cNvPr>
          <p:cNvSpPr>
            <a:spLocks noGrp="1"/>
          </p:cNvSpPr>
          <p:nvPr>
            <p:ph type="body" sz="quarter" idx="17"/>
          </p:nvPr>
        </p:nvSpPr>
        <p:spPr/>
        <p:txBody>
          <a:bodyPr/>
          <a:lstStyle/>
          <a:p>
            <a:pPr marL="0" indent="0">
              <a:buNone/>
            </a:pPr>
            <a:r>
              <a:rPr lang="en-US" dirty="0"/>
              <a:t>Discuss some examples of instructions that a judge may give to a jury.</a:t>
            </a:r>
          </a:p>
        </p:txBody>
      </p:sp>
    </p:spTree>
    <p:extLst>
      <p:ext uri="{BB962C8B-B14F-4D97-AF65-F5344CB8AC3E}">
        <p14:creationId xmlns:p14="http://schemas.microsoft.com/office/powerpoint/2010/main" val="100016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i="1" dirty="0"/>
              <a:t>Gucci America, Inc. v. Wang Huoqing (2011)</a:t>
            </a:r>
            <a:endParaRPr lang="en-US" i="1" dirty="0"/>
          </a:p>
        </p:txBody>
      </p:sp>
      <p:pic>
        <p:nvPicPr>
          <p:cNvPr id="6" name="Picture Placeholder 5" descr="A close-up shot of Gucci signage">
            <a:extLst>
              <a:ext uri="{FF2B5EF4-FFF2-40B4-BE49-F238E27FC236}">
                <a16:creationId xmlns:a16="http://schemas.microsoft.com/office/drawing/2014/main" id="{2AD43746-36F9-477C-90C2-67D9C129A1F8}"/>
              </a:ext>
            </a:extLst>
          </p:cNvPr>
          <p:cNvPicPr>
            <a:picLocks noGrp="1" noChangeAspect="1"/>
          </p:cNvPicPr>
          <p:nvPr>
            <p:ph type="pic" sz="quarter" idx="20"/>
          </p:nvPr>
        </p:nvPicPr>
        <p:blipFill>
          <a:blip r:embed="rId3"/>
          <a:stretch>
            <a:fillRect/>
          </a:stretch>
        </p:blipFill>
        <p:spPr>
          <a:xfrm>
            <a:off x="838200" y="1808766"/>
            <a:ext cx="4526280" cy="2971800"/>
          </a:xfrm>
          <a:prstGeom prst="rect">
            <a:avLst/>
          </a:prstGeom>
        </p:spPr>
      </p:pic>
      <p:sp>
        <p:nvSpPr>
          <p:cNvPr id="2" name="Text Placeholder 1"/>
          <p:cNvSpPr>
            <a:spLocks noGrp="1"/>
          </p:cNvSpPr>
          <p:nvPr>
            <p:ph type="body" sz="quarter" idx="17"/>
          </p:nvPr>
        </p:nvSpPr>
        <p:spPr>
          <a:xfrm>
            <a:off x="5686097" y="1638300"/>
            <a:ext cx="6216089" cy="4173921"/>
          </a:xfrm>
        </p:spPr>
        <p:txBody>
          <a:bodyPr>
            <a:normAutofit/>
          </a:bodyPr>
          <a:lstStyle/>
          <a:p>
            <a:pPr>
              <a:lnSpc>
                <a:spcPct val="100000"/>
              </a:lnSpc>
              <a:spcBef>
                <a:spcPts val="600"/>
              </a:spcBef>
              <a:buFont typeface="Arial" panose="020B0604020202020204" pitchFamily="34" charset="0"/>
              <a:buChar char="•"/>
            </a:pPr>
            <a:r>
              <a:rPr lang="en-US" sz="2200" dirty="0">
                <a:solidFill>
                  <a:srgbClr val="006298"/>
                </a:solidFill>
              </a:rPr>
              <a:t>Chinese resident, </a:t>
            </a:r>
            <a:r>
              <a:rPr lang="en-US" sz="2200" dirty="0" err="1">
                <a:solidFill>
                  <a:srgbClr val="006298"/>
                </a:solidFill>
              </a:rPr>
              <a:t>Huoqing</a:t>
            </a:r>
            <a:r>
              <a:rPr lang="en-US" sz="2200" dirty="0">
                <a:solidFill>
                  <a:srgbClr val="006298"/>
                </a:solidFill>
              </a:rPr>
              <a:t>, was selling counterfeit Gucci items online.</a:t>
            </a:r>
          </a:p>
          <a:p>
            <a:pPr>
              <a:lnSpc>
                <a:spcPct val="100000"/>
              </a:lnSpc>
              <a:spcBef>
                <a:spcPts val="600"/>
              </a:spcBef>
              <a:buFont typeface="Arial" panose="020B0604020202020204" pitchFamily="34" charset="0"/>
              <a:buChar char="•"/>
            </a:pPr>
            <a:r>
              <a:rPr lang="en-US" sz="2200" dirty="0">
                <a:solidFill>
                  <a:srgbClr val="006298"/>
                </a:solidFill>
              </a:rPr>
              <a:t>Gucci filed a trademark infringement against </a:t>
            </a:r>
            <a:r>
              <a:rPr lang="en-US" sz="2200" dirty="0" err="1">
                <a:solidFill>
                  <a:srgbClr val="006298"/>
                </a:solidFill>
              </a:rPr>
              <a:t>Huoqing</a:t>
            </a:r>
            <a:r>
              <a:rPr lang="en-US" sz="2200" dirty="0">
                <a:solidFill>
                  <a:srgbClr val="006298"/>
                </a:solidFill>
              </a:rPr>
              <a:t> in a California federal district court.</a:t>
            </a:r>
          </a:p>
          <a:p>
            <a:pPr>
              <a:lnSpc>
                <a:spcPct val="100000"/>
              </a:lnSpc>
              <a:spcBef>
                <a:spcPts val="600"/>
              </a:spcBef>
              <a:buFont typeface="Arial" panose="020B0604020202020204" pitchFamily="34" charset="0"/>
              <a:buChar char="•"/>
            </a:pPr>
            <a:r>
              <a:rPr lang="en-US" sz="2200" dirty="0">
                <a:solidFill>
                  <a:srgbClr val="006298"/>
                </a:solidFill>
              </a:rPr>
              <a:t>Legal issue: Can U.S. federal court exercise personal jurisdiction over a Chinese resident whose only contact with U.S. was through an interactive website that advertised and sold counterfeit goods?</a:t>
            </a:r>
          </a:p>
          <a:p>
            <a:pPr>
              <a:lnSpc>
                <a:spcPct val="100000"/>
              </a:lnSpc>
              <a:spcBef>
                <a:spcPts val="600"/>
              </a:spcBef>
              <a:buFont typeface="Arial" panose="020B0604020202020204" pitchFamily="34" charset="0"/>
              <a:buChar char="•"/>
            </a:pPr>
            <a:r>
              <a:rPr lang="en-US" sz="2200" dirty="0">
                <a:solidFill>
                  <a:srgbClr val="006298"/>
                </a:solidFill>
              </a:rPr>
              <a:t>Court held that it did indeed have personal jurisdiction over </a:t>
            </a:r>
            <a:r>
              <a:rPr lang="en-US" sz="2200" dirty="0" err="1">
                <a:solidFill>
                  <a:srgbClr val="006298"/>
                </a:solidFill>
              </a:rPr>
              <a:t>Huoqing</a:t>
            </a:r>
            <a:r>
              <a:rPr lang="en-US" sz="2200" dirty="0">
                <a:solidFill>
                  <a:srgbClr val="006298"/>
                </a:solidFill>
              </a:rPr>
              <a:t>.</a:t>
            </a:r>
          </a:p>
        </p:txBody>
      </p:sp>
    </p:spTree>
    <p:extLst>
      <p:ext uri="{BB962C8B-B14F-4D97-AF65-F5344CB8AC3E}">
        <p14:creationId xmlns:p14="http://schemas.microsoft.com/office/powerpoint/2010/main" val="4285601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p:txBody>
          <a:bodyPr/>
          <a:lstStyle/>
          <a:p>
            <a:r>
              <a:rPr lang="it-IT" i="1" dirty="0"/>
              <a:t>Gucci America, Inc. v. Wang Huoqing (2011) Discussion Question</a:t>
            </a:r>
            <a:endParaRPr lang="en-US" sz="32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pPr marL="342900" lvl="1" indent="-342900">
              <a:spcAft>
                <a:spcPts val="600"/>
              </a:spcAft>
              <a:buClr>
                <a:srgbClr val="004A78"/>
              </a:buClr>
              <a:buSzPct val="100000"/>
              <a:buFont typeface="Arial" panose="020B0604020202020204" pitchFamily="34" charset="0"/>
              <a:buChar char="•"/>
            </a:pPr>
            <a:r>
              <a:rPr lang="en-US" sz="2600" dirty="0">
                <a:solidFill>
                  <a:srgbClr val="000000"/>
                </a:solidFill>
              </a:rPr>
              <a:t>What if the facts were different?</a:t>
            </a:r>
          </a:p>
          <a:p>
            <a:pPr marL="793750" lvl="2" indent="-342900">
              <a:spcAft>
                <a:spcPts val="600"/>
              </a:spcAft>
              <a:buClr>
                <a:srgbClr val="004A78"/>
              </a:buClr>
              <a:buSzPct val="100000"/>
              <a:buFont typeface="Calibri" panose="020F0502020204030204" pitchFamily="34" charset="0"/>
              <a:buChar char="–"/>
            </a:pPr>
            <a:r>
              <a:rPr lang="en-US" sz="2400" dirty="0">
                <a:solidFill>
                  <a:srgbClr val="000000"/>
                </a:solidFill>
              </a:rPr>
              <a:t>Assume Gucci had not presented evidence that </a:t>
            </a:r>
            <a:r>
              <a:rPr lang="en-US" sz="2400" dirty="0" err="1">
                <a:solidFill>
                  <a:srgbClr val="000000"/>
                </a:solidFill>
              </a:rPr>
              <a:t>Huoqing</a:t>
            </a:r>
            <a:r>
              <a:rPr lang="en-US" sz="2400" dirty="0">
                <a:solidFill>
                  <a:srgbClr val="000000"/>
                </a:solidFill>
              </a:rPr>
              <a:t> made one actual sale through his website to a resident living in the Northern District of California.</a:t>
            </a:r>
          </a:p>
          <a:p>
            <a:pPr marL="793750" lvl="2" indent="-342900">
              <a:spcAft>
                <a:spcPts val="600"/>
              </a:spcAft>
              <a:buClr>
                <a:srgbClr val="004A78"/>
              </a:buClr>
              <a:buSzPct val="100000"/>
              <a:buFont typeface="Calibri" panose="020F0502020204030204" pitchFamily="34" charset="0"/>
              <a:buChar char="–"/>
            </a:pPr>
            <a:r>
              <a:rPr lang="en-US" sz="2400" dirty="0">
                <a:solidFill>
                  <a:srgbClr val="000000"/>
                </a:solidFill>
              </a:rPr>
              <a:t>Would the court still have found it had personal jurisdiction over </a:t>
            </a:r>
            <a:r>
              <a:rPr lang="en-US" sz="2400" dirty="0" err="1">
                <a:solidFill>
                  <a:srgbClr val="000000"/>
                </a:solidFill>
              </a:rPr>
              <a:t>Huoqing</a:t>
            </a:r>
            <a:r>
              <a:rPr lang="en-US" sz="2400" dirty="0">
                <a:solidFill>
                  <a:srgbClr val="000000"/>
                </a:solidFill>
              </a:rPr>
              <a:t>? Why, or why not?</a:t>
            </a:r>
          </a:p>
        </p:txBody>
      </p:sp>
    </p:spTree>
    <p:extLst>
      <p:ext uri="{BB962C8B-B14F-4D97-AF65-F5344CB8AC3E}">
        <p14:creationId xmlns:p14="http://schemas.microsoft.com/office/powerpoint/2010/main" val="1075397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51E2FC5-AD2F-4F0A-9E01-1259ACA97DFC}"/>
              </a:ext>
            </a:extLst>
          </p:cNvPr>
          <p:cNvSpPr>
            <a:spLocks noGrp="1"/>
          </p:cNvSpPr>
          <p:nvPr>
            <p:ph type="title"/>
          </p:nvPr>
        </p:nvSpPr>
        <p:spPr/>
        <p:txBody>
          <a:bodyPr/>
          <a:lstStyle/>
          <a:p>
            <a:r>
              <a:rPr lang="en-IN" dirty="0"/>
              <a:t>Venue</a:t>
            </a:r>
          </a:p>
        </p:txBody>
      </p:sp>
      <p:sp>
        <p:nvSpPr>
          <p:cNvPr id="10" name="Text Placeholder 9">
            <a:extLst>
              <a:ext uri="{FF2B5EF4-FFF2-40B4-BE49-F238E27FC236}">
                <a16:creationId xmlns:a16="http://schemas.microsoft.com/office/drawing/2014/main" id="{4D47B16E-6170-4C4E-AE51-C473625B4A8F}"/>
              </a:ext>
            </a:extLst>
          </p:cNvPr>
          <p:cNvSpPr>
            <a:spLocks noGrp="1"/>
          </p:cNvSpPr>
          <p:nvPr>
            <p:ph type="body" sz="quarter" idx="17"/>
          </p:nvPr>
        </p:nvSpPr>
        <p:spPr/>
        <p:txBody>
          <a:bodyPr/>
          <a:lstStyle/>
          <a:p>
            <a:r>
              <a:rPr lang="en-US" dirty="0"/>
              <a:t>Civil case: typically where defendant resides</a:t>
            </a:r>
          </a:p>
          <a:p>
            <a:r>
              <a:rPr lang="en-US" dirty="0"/>
              <a:t> Criminal case: typically where crime occurred</a:t>
            </a:r>
          </a:p>
          <a:p>
            <a:r>
              <a:rPr lang="en-US" dirty="0"/>
              <a:t>Pretrial publicity can lead to request of change of venue</a:t>
            </a:r>
          </a:p>
          <a:p>
            <a:r>
              <a:rPr lang="en-US" dirty="0"/>
              <a:t>The Internet and 24/7 news reporting has diminished the significance of venue</a:t>
            </a:r>
          </a:p>
        </p:txBody>
      </p:sp>
    </p:spTree>
    <p:extLst>
      <p:ext uri="{BB962C8B-B14F-4D97-AF65-F5344CB8AC3E}">
        <p14:creationId xmlns:p14="http://schemas.microsoft.com/office/powerpoint/2010/main" val="257511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EA49-EAC3-433C-AF92-67F546BAD276}"/>
              </a:ext>
            </a:extLst>
          </p:cNvPr>
          <p:cNvSpPr>
            <a:spLocks noGrp="1"/>
          </p:cNvSpPr>
          <p:nvPr>
            <p:ph type="title"/>
          </p:nvPr>
        </p:nvSpPr>
        <p:spPr/>
        <p:txBody>
          <a:bodyPr/>
          <a:lstStyle/>
          <a:p>
            <a:r>
              <a:rPr lang="en-US" dirty="0"/>
              <a:t>Chapter Objectives</a:t>
            </a:r>
          </a:p>
        </p:txBody>
      </p:sp>
      <p:sp>
        <p:nvSpPr>
          <p:cNvPr id="5" name="Text Placeholder 2">
            <a:extLst>
              <a:ext uri="{FF2B5EF4-FFF2-40B4-BE49-F238E27FC236}">
                <a16:creationId xmlns:a16="http://schemas.microsoft.com/office/drawing/2014/main" id="{2A5A2322-3624-C04F-BAF5-89A7EB7BA032}"/>
              </a:ext>
            </a:extLst>
          </p:cNvPr>
          <p:cNvSpPr>
            <a:spLocks noGrp="1"/>
          </p:cNvSpPr>
          <p:nvPr>
            <p:ph type="body" sz="quarter" idx="17"/>
          </p:nvPr>
        </p:nvSpPr>
        <p:spPr/>
        <p:txBody>
          <a:bodyPr>
            <a:normAutofit lnSpcReduction="10000"/>
          </a:bodyPr>
          <a:lstStyle/>
          <a:p>
            <a:pPr marL="0" indent="0">
              <a:lnSpc>
                <a:spcPct val="100000"/>
              </a:lnSpc>
              <a:buNone/>
            </a:pPr>
            <a:r>
              <a:rPr lang="en-US" sz="2800" dirty="0"/>
              <a:t>By the end of this chapter, you will be able to: </a:t>
            </a:r>
          </a:p>
          <a:p>
            <a:r>
              <a:rPr lang="en-US" sz="2800" dirty="0"/>
              <a:t>Differentiate between types of jurisdiction in state and federal courts. </a:t>
            </a:r>
          </a:p>
          <a:p>
            <a:r>
              <a:rPr lang="en-US" sz="2800" dirty="0"/>
              <a:t>Define venue and standing. </a:t>
            </a:r>
          </a:p>
          <a:p>
            <a:r>
              <a:rPr lang="en-US" sz="2800" dirty="0"/>
              <a:t>Define arbitration, negotiation, and mediation.</a:t>
            </a:r>
          </a:p>
          <a:p>
            <a:r>
              <a:rPr lang="en-US" sz="2800" dirty="0"/>
              <a:t>Describe the benefits of alternative dispute resolution.  </a:t>
            </a:r>
          </a:p>
          <a:p>
            <a:r>
              <a:rPr lang="en-US" sz="2800" dirty="0"/>
              <a:t>Identify the types of claims are best settled by alternative dispute resolution.  </a:t>
            </a:r>
          </a:p>
          <a:p>
            <a:r>
              <a:rPr lang="en-US" sz="2800" dirty="0"/>
              <a:t>Identify when a mandatory arbitration clause may have you struck down.</a:t>
            </a:r>
          </a:p>
        </p:txBody>
      </p:sp>
    </p:spTree>
    <p:extLst>
      <p:ext uri="{BB962C8B-B14F-4D97-AF65-F5344CB8AC3E}">
        <p14:creationId xmlns:p14="http://schemas.microsoft.com/office/powerpoint/2010/main" val="1027923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B099A3-E9A0-41C6-93AD-8F2AAFDC1F21}"/>
              </a:ext>
            </a:extLst>
          </p:cNvPr>
          <p:cNvSpPr>
            <a:spLocks noGrp="1"/>
          </p:cNvSpPr>
          <p:nvPr>
            <p:ph type="title"/>
          </p:nvPr>
        </p:nvSpPr>
        <p:spPr/>
        <p:txBody>
          <a:bodyPr/>
          <a:lstStyle/>
          <a:p>
            <a:r>
              <a:rPr lang="en-US" dirty="0"/>
              <a:t>Standing to Sue</a:t>
            </a:r>
            <a:endParaRPr lang="en-IN" dirty="0"/>
          </a:p>
        </p:txBody>
      </p:sp>
      <p:sp>
        <p:nvSpPr>
          <p:cNvPr id="10" name="Text Placeholder 9">
            <a:extLst>
              <a:ext uri="{FF2B5EF4-FFF2-40B4-BE49-F238E27FC236}">
                <a16:creationId xmlns:a16="http://schemas.microsoft.com/office/drawing/2014/main" id="{67AC35DC-07FB-41DA-B277-A717173368CD}"/>
              </a:ext>
            </a:extLst>
          </p:cNvPr>
          <p:cNvSpPr>
            <a:spLocks noGrp="1"/>
          </p:cNvSpPr>
          <p:nvPr>
            <p:ph type="body" sz="quarter" idx="17"/>
          </p:nvPr>
        </p:nvSpPr>
        <p:spPr/>
        <p:txBody>
          <a:bodyPr/>
          <a:lstStyle/>
          <a:p>
            <a:r>
              <a:rPr lang="en-US" dirty="0"/>
              <a:t>Threshold requirement to bring a lawsuit</a:t>
            </a:r>
          </a:p>
          <a:p>
            <a:r>
              <a:rPr lang="en-US" dirty="0"/>
              <a:t>Plaintiff must have sufficient “stake” in the matter</a:t>
            </a:r>
          </a:p>
          <a:p>
            <a:r>
              <a:rPr lang="en-US" dirty="0"/>
              <a:t>Suffered a harm–e.g., physical injury or economic loss</a:t>
            </a:r>
          </a:p>
          <a:p>
            <a:r>
              <a:rPr lang="en-US" dirty="0"/>
              <a:t>Case Example 4.6: </a:t>
            </a:r>
            <a:r>
              <a:rPr lang="en-US" i="1" dirty="0"/>
              <a:t>Wagner v. CitiMortgage, Inc., </a:t>
            </a:r>
            <a:r>
              <a:rPr lang="en-US" dirty="0"/>
              <a:t>995 F. Supp. 2d 621 (N.D. Tex. 2014)</a:t>
            </a:r>
          </a:p>
        </p:txBody>
      </p:sp>
    </p:spTree>
    <p:extLst>
      <p:ext uri="{BB962C8B-B14F-4D97-AF65-F5344CB8AC3E}">
        <p14:creationId xmlns:p14="http://schemas.microsoft.com/office/powerpoint/2010/main" val="135490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8338-85E2-4485-91B4-CFA634868809}"/>
              </a:ext>
            </a:extLst>
          </p:cNvPr>
          <p:cNvSpPr>
            <a:spLocks noGrp="1"/>
          </p:cNvSpPr>
          <p:nvPr>
            <p:ph type="title"/>
          </p:nvPr>
        </p:nvSpPr>
        <p:spPr/>
        <p:txBody>
          <a:bodyPr/>
          <a:lstStyle/>
          <a:p>
            <a:r>
              <a:rPr lang="en-IN" dirty="0"/>
              <a:t>State &amp; Federal Court Systems</a:t>
            </a:r>
          </a:p>
        </p:txBody>
      </p:sp>
      <p:sp>
        <p:nvSpPr>
          <p:cNvPr id="3" name="Text Placeholder 2">
            <a:extLst>
              <a:ext uri="{FF2B5EF4-FFF2-40B4-BE49-F238E27FC236}">
                <a16:creationId xmlns:a16="http://schemas.microsoft.com/office/drawing/2014/main" id="{A5403470-67E8-4066-960A-97EF3C268C66}"/>
              </a:ext>
            </a:extLst>
          </p:cNvPr>
          <p:cNvSpPr>
            <a:spLocks noGrp="1"/>
          </p:cNvSpPr>
          <p:nvPr>
            <p:ph type="body" sz="quarter" idx="17"/>
          </p:nvPr>
        </p:nvSpPr>
        <p:spPr>
          <a:xfrm>
            <a:off x="743576" y="1344012"/>
            <a:ext cx="10903781" cy="957755"/>
          </a:xfrm>
        </p:spPr>
        <p:txBody>
          <a:bodyPr>
            <a:normAutofit/>
          </a:bodyPr>
          <a:lstStyle/>
          <a:p>
            <a:pPr>
              <a:lnSpc>
                <a:spcPct val="100000"/>
              </a:lnSpc>
              <a:spcBef>
                <a:spcPts val="624"/>
              </a:spcBef>
              <a:buFont typeface="Arial" panose="020B0604020202020204" pitchFamily="34" charset="0"/>
              <a:buChar char="•"/>
            </a:pPr>
            <a:r>
              <a:rPr lang="en-US" sz="2600" dirty="0">
                <a:solidFill>
                  <a:srgbClr val="006298"/>
                </a:solidFill>
              </a:rPr>
              <a:t>Federal Courts and State Courts are Independent Systems</a:t>
            </a:r>
          </a:p>
          <a:p>
            <a:pPr marL="0" indent="0">
              <a:lnSpc>
                <a:spcPct val="100000"/>
              </a:lnSpc>
              <a:spcBef>
                <a:spcPts val="624"/>
              </a:spcBef>
              <a:buNone/>
            </a:pPr>
            <a:r>
              <a:rPr lang="en-US" sz="2600" dirty="0"/>
              <a:t>Exhibit 4-2 The State and Federal Court Systems</a:t>
            </a:r>
          </a:p>
        </p:txBody>
      </p:sp>
      <p:pic>
        <p:nvPicPr>
          <p:cNvPr id="9" name="Picture Placeholder 8" descr="A flowchart illustrates the general structure of the Supreme Court of the United States. It begins with Supreme Court of the United States which divides into U S Courts of Appeals and Highest State Courts. The U S Courts of Appeals further divides into Federal Administrative Agencies, U S District Courts, and Specialized U S Courts which includes Bankruptcy Courts, Court of Federal Claims, Court of International Trade and Tax Court. Highest State Courts leads to State Courts of Appeals, which further divides into State Trial Courts of General Jurisdiction and State Administrative Agencies, which finally branches into State Administrative Agencies and Local Trial Courts of Limited Jurisdiction.">
            <a:extLst>
              <a:ext uri="{FF2B5EF4-FFF2-40B4-BE49-F238E27FC236}">
                <a16:creationId xmlns:a16="http://schemas.microsoft.com/office/drawing/2014/main" id="{5065A957-709A-4660-AD7F-E78DACB07E4E}"/>
              </a:ext>
            </a:extLst>
          </p:cNvPr>
          <p:cNvPicPr>
            <a:picLocks noGrp="1" noChangeAspect="1"/>
          </p:cNvPicPr>
          <p:nvPr>
            <p:ph type="pic" sz="quarter" idx="19"/>
          </p:nvPr>
        </p:nvPicPr>
        <p:blipFill rotWithShape="1">
          <a:blip r:embed="rId2"/>
          <a:srcRect t="11618" b="4117"/>
          <a:stretch/>
        </p:blipFill>
        <p:spPr>
          <a:xfrm>
            <a:off x="2225040" y="2459422"/>
            <a:ext cx="7741920" cy="3345307"/>
          </a:xfrm>
          <a:prstGeom prst="rect">
            <a:avLst/>
          </a:prstGeom>
        </p:spPr>
      </p:pic>
    </p:spTree>
    <p:extLst>
      <p:ext uri="{BB962C8B-B14F-4D97-AF65-F5344CB8AC3E}">
        <p14:creationId xmlns:p14="http://schemas.microsoft.com/office/powerpoint/2010/main" val="891521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p:txBody>
          <a:bodyPr/>
          <a:lstStyle/>
          <a:p>
            <a:r>
              <a:rPr lang="en-US" dirty="0"/>
              <a:t>State Court Systems</a:t>
            </a:r>
            <a:endParaRPr lang="en-US" sz="32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Autofit/>
          </a:bodyPr>
          <a:lstStyle/>
          <a:p>
            <a:pPr marL="457200" lvl="1" indent="-457200">
              <a:buClr>
                <a:srgbClr val="004A78"/>
              </a:buClr>
              <a:buSzPct val="100000"/>
              <a:buFont typeface="Arial" panose="020B0604020202020204" pitchFamily="34" charset="0"/>
              <a:buChar char="•"/>
            </a:pPr>
            <a:r>
              <a:rPr lang="en-US" sz="2600" dirty="0">
                <a:solidFill>
                  <a:srgbClr val="006298"/>
                </a:solidFill>
              </a:rPr>
              <a:t>Trial Courts</a:t>
            </a:r>
          </a:p>
          <a:p>
            <a:pPr marL="908050" lvl="2" indent="-457200">
              <a:buClr>
                <a:srgbClr val="004A78"/>
              </a:buClr>
              <a:buSzPct val="100000"/>
              <a:buFont typeface="Calibri" panose="020F0502020204030204" pitchFamily="34" charset="0"/>
              <a:buChar char="–"/>
            </a:pPr>
            <a:r>
              <a:rPr lang="en-US" sz="2400" dirty="0">
                <a:solidFill>
                  <a:srgbClr val="006298"/>
                </a:solidFill>
              </a:rPr>
              <a:t>Entry-level court where trials are held and testimony taken</a:t>
            </a:r>
          </a:p>
          <a:p>
            <a:pPr marL="908050" lvl="2" indent="-457200">
              <a:buClr>
                <a:srgbClr val="004A78"/>
              </a:buClr>
              <a:buSzPct val="100000"/>
              <a:buFont typeface="Calibri" panose="020F0502020204030204" pitchFamily="34" charset="0"/>
              <a:buChar char="–"/>
            </a:pPr>
            <a:r>
              <a:rPr lang="en-US" sz="2400" dirty="0">
                <a:solidFill>
                  <a:srgbClr val="006298"/>
                </a:solidFill>
              </a:rPr>
              <a:t>Judge or jury makes determination based on facts</a:t>
            </a:r>
          </a:p>
          <a:p>
            <a:pPr marL="457200" lvl="1" indent="-457200">
              <a:buClr>
                <a:srgbClr val="004A78"/>
              </a:buClr>
              <a:buSzPct val="100000"/>
              <a:buFont typeface="Arial" panose="020B0604020202020204" pitchFamily="34" charset="0"/>
              <a:buChar char="•"/>
            </a:pPr>
            <a:r>
              <a:rPr lang="en-US" sz="2600" dirty="0">
                <a:solidFill>
                  <a:srgbClr val="006298"/>
                </a:solidFill>
              </a:rPr>
              <a:t>Appellate Courts</a:t>
            </a:r>
          </a:p>
          <a:p>
            <a:pPr marL="908050" lvl="2" indent="-457200">
              <a:buClr>
                <a:srgbClr val="004A78"/>
              </a:buClr>
              <a:buSzPct val="100000"/>
              <a:buFont typeface="Calibri" panose="020F0502020204030204" pitchFamily="34" charset="0"/>
              <a:buChar char="–"/>
            </a:pPr>
            <a:r>
              <a:rPr lang="en-US" sz="2400" dirty="0">
                <a:solidFill>
                  <a:srgbClr val="006298"/>
                </a:solidFill>
              </a:rPr>
              <a:t>Reviewing courts that review questions of law, rather than questions of fact</a:t>
            </a:r>
          </a:p>
          <a:p>
            <a:pPr marL="908050" lvl="2" indent="-457200">
              <a:buClr>
                <a:srgbClr val="004A78"/>
              </a:buClr>
              <a:buSzPct val="100000"/>
              <a:buFont typeface="Calibri" panose="020F0502020204030204" pitchFamily="34" charset="0"/>
              <a:buChar char="–"/>
            </a:pPr>
            <a:r>
              <a:rPr lang="en-US" sz="2400" dirty="0">
                <a:solidFill>
                  <a:srgbClr val="006298"/>
                </a:solidFill>
              </a:rPr>
              <a:t>Defer to trial court’s findings of facts, unless the findings are erroneous</a:t>
            </a:r>
          </a:p>
          <a:p>
            <a:pPr marL="908050" lvl="2" indent="-457200">
              <a:buClr>
                <a:srgbClr val="004A78"/>
              </a:buClr>
              <a:buSzPct val="100000"/>
              <a:buFont typeface="Calibri" panose="020F0502020204030204" pitchFamily="34" charset="0"/>
              <a:buChar char="–"/>
            </a:pPr>
            <a:r>
              <a:rPr lang="en-US" sz="2400" dirty="0">
                <a:solidFill>
                  <a:srgbClr val="006298"/>
                </a:solidFill>
              </a:rPr>
              <a:t>State’s highest court has final determination on questions of state law</a:t>
            </a:r>
          </a:p>
        </p:txBody>
      </p:sp>
    </p:spTree>
    <p:extLst>
      <p:ext uri="{BB962C8B-B14F-4D97-AF65-F5344CB8AC3E}">
        <p14:creationId xmlns:p14="http://schemas.microsoft.com/office/powerpoint/2010/main" val="2020906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1C4B9EF-518C-47E1-8FB5-6137C503A91C}"/>
              </a:ext>
            </a:extLst>
          </p:cNvPr>
          <p:cNvSpPr>
            <a:spLocks noGrp="1"/>
          </p:cNvSpPr>
          <p:nvPr>
            <p:ph type="title"/>
          </p:nvPr>
        </p:nvSpPr>
        <p:spPr/>
        <p:txBody>
          <a:bodyPr/>
          <a:lstStyle/>
          <a:p>
            <a:r>
              <a:rPr lang="en-US" sz="3200" i="1" dirty="0"/>
              <a:t>Oxford Tower Apartments, LP v. Frenchie’s Hair Boutique (2020) </a:t>
            </a:r>
            <a:r>
              <a:rPr lang="en-US" sz="3200" dirty="0"/>
              <a:t>Polling Question</a:t>
            </a:r>
            <a:endParaRPr lang="en-IN" sz="3200" dirty="0"/>
          </a:p>
        </p:txBody>
      </p:sp>
      <p:sp>
        <p:nvSpPr>
          <p:cNvPr id="9" name="Text Placeholder 8">
            <a:extLst>
              <a:ext uri="{FF2B5EF4-FFF2-40B4-BE49-F238E27FC236}">
                <a16:creationId xmlns:a16="http://schemas.microsoft.com/office/drawing/2014/main" id="{A269793A-C37E-4A72-8956-17B5A646848A}"/>
              </a:ext>
            </a:extLst>
          </p:cNvPr>
          <p:cNvSpPr>
            <a:spLocks noGrp="1"/>
          </p:cNvSpPr>
          <p:nvPr>
            <p:ph type="body" sz="quarter" idx="17"/>
          </p:nvPr>
        </p:nvSpPr>
        <p:spPr/>
        <p:txBody>
          <a:bodyPr>
            <a:normAutofit/>
          </a:bodyPr>
          <a:lstStyle/>
          <a:p>
            <a:pPr>
              <a:buClr>
                <a:srgbClr val="000000"/>
              </a:buClr>
            </a:pPr>
            <a:r>
              <a:rPr lang="en-US" dirty="0">
                <a:solidFill>
                  <a:srgbClr val="006298"/>
                </a:solidFill>
              </a:rPr>
              <a:t>Should an appellate court’s review of the trial court’s damage award amount be subject to the principle that limits appellate review of other evidence?</a:t>
            </a:r>
          </a:p>
          <a:p>
            <a:pPr algn="ctr">
              <a:buClr>
                <a:srgbClr val="006298"/>
              </a:buClr>
              <a:buFont typeface="Wingdings" panose="05000000000000000000" pitchFamily="2" charset="2"/>
              <a:buChar char="q"/>
            </a:pPr>
            <a:r>
              <a:rPr lang="en-US" dirty="0">
                <a:solidFill>
                  <a:srgbClr val="006298"/>
                </a:solidFill>
              </a:rPr>
              <a:t>Yes</a:t>
            </a:r>
          </a:p>
          <a:p>
            <a:pPr algn="ctr">
              <a:buClr>
                <a:srgbClr val="006298"/>
              </a:buClr>
              <a:buFont typeface="Wingdings" panose="05000000000000000000" pitchFamily="2" charset="2"/>
              <a:buChar char="q"/>
            </a:pPr>
            <a:r>
              <a:rPr lang="en-US" dirty="0">
                <a:solidFill>
                  <a:srgbClr val="006298"/>
                </a:solidFill>
              </a:rPr>
              <a:t>No</a:t>
            </a:r>
          </a:p>
          <a:p>
            <a:pPr>
              <a:buClr>
                <a:srgbClr val="000000"/>
              </a:buClr>
            </a:pPr>
            <a:r>
              <a:rPr lang="en-US" dirty="0">
                <a:solidFill>
                  <a:srgbClr val="006298"/>
                </a:solidFill>
              </a:rPr>
              <a:t>Why, or why not?  Explain your reasoning to one other person. </a:t>
            </a:r>
          </a:p>
        </p:txBody>
      </p:sp>
    </p:spTree>
    <p:extLst>
      <p:ext uri="{BB962C8B-B14F-4D97-AF65-F5344CB8AC3E}">
        <p14:creationId xmlns:p14="http://schemas.microsoft.com/office/powerpoint/2010/main" val="14091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02853C-2CC0-4586-9997-823130511B8E}"/>
              </a:ext>
            </a:extLst>
          </p:cNvPr>
          <p:cNvSpPr>
            <a:spLocks noGrp="1"/>
          </p:cNvSpPr>
          <p:nvPr>
            <p:ph type="title"/>
          </p:nvPr>
        </p:nvSpPr>
        <p:spPr/>
        <p:txBody>
          <a:bodyPr/>
          <a:lstStyle/>
          <a:p>
            <a:r>
              <a:rPr lang="en-IN" dirty="0"/>
              <a:t>Federal Court System (1 of 2)</a:t>
            </a:r>
          </a:p>
        </p:txBody>
      </p:sp>
      <p:sp>
        <p:nvSpPr>
          <p:cNvPr id="10" name="Text Placeholder 9">
            <a:extLst>
              <a:ext uri="{FF2B5EF4-FFF2-40B4-BE49-F238E27FC236}">
                <a16:creationId xmlns:a16="http://schemas.microsoft.com/office/drawing/2014/main" id="{06D861A6-006F-4372-A376-87FD8DCC3F71}"/>
              </a:ext>
            </a:extLst>
          </p:cNvPr>
          <p:cNvSpPr>
            <a:spLocks noGrp="1"/>
          </p:cNvSpPr>
          <p:nvPr>
            <p:ph type="body" sz="quarter" idx="17"/>
          </p:nvPr>
        </p:nvSpPr>
        <p:spPr/>
        <p:txBody>
          <a:bodyPr>
            <a:normAutofit/>
          </a:bodyPr>
          <a:lstStyle/>
          <a:p>
            <a:r>
              <a:rPr lang="en-US" dirty="0">
                <a:solidFill>
                  <a:srgbClr val="006298"/>
                </a:solidFill>
              </a:rPr>
              <a:t>U.S. District Courts</a:t>
            </a:r>
          </a:p>
          <a:p>
            <a:pPr lvl="1"/>
            <a:r>
              <a:rPr lang="en-US" dirty="0">
                <a:solidFill>
                  <a:srgbClr val="006298"/>
                </a:solidFill>
              </a:rPr>
              <a:t>Entry-level courts equivalent to state trial courts of general jurisdiction</a:t>
            </a:r>
          </a:p>
          <a:p>
            <a:r>
              <a:rPr lang="en-US" dirty="0">
                <a:solidFill>
                  <a:srgbClr val="006298"/>
                </a:solidFill>
              </a:rPr>
              <a:t>U.S. Courts of Appeals</a:t>
            </a:r>
          </a:p>
          <a:p>
            <a:pPr lvl="1"/>
            <a:r>
              <a:rPr lang="en-US" dirty="0">
                <a:solidFill>
                  <a:srgbClr val="006298"/>
                </a:solidFill>
              </a:rPr>
              <a:t>13 U.S. Courts of Appeals (Circuit Courts)</a:t>
            </a:r>
          </a:p>
          <a:p>
            <a:r>
              <a:rPr lang="en-US" dirty="0">
                <a:solidFill>
                  <a:srgbClr val="006298"/>
                </a:solidFill>
              </a:rPr>
              <a:t>U.S. Supreme Court</a:t>
            </a:r>
          </a:p>
          <a:p>
            <a:pPr lvl="1"/>
            <a:r>
              <a:rPr lang="en-US" dirty="0">
                <a:solidFill>
                  <a:srgbClr val="006298"/>
                </a:solidFill>
              </a:rPr>
              <a:t>9 Justices</a:t>
            </a:r>
          </a:p>
          <a:p>
            <a:pPr lvl="1"/>
            <a:r>
              <a:rPr lang="en-US" dirty="0">
                <a:solidFill>
                  <a:srgbClr val="006298"/>
                </a:solidFill>
              </a:rPr>
              <a:t>Review any case decided by federal courts of appeals</a:t>
            </a:r>
          </a:p>
          <a:p>
            <a:pPr lvl="1"/>
            <a:r>
              <a:rPr lang="en-US" dirty="0">
                <a:solidFill>
                  <a:srgbClr val="006298"/>
                </a:solidFill>
              </a:rPr>
              <a:t>Appellate authority over some state court decisions</a:t>
            </a:r>
          </a:p>
          <a:p>
            <a:pPr lvl="1"/>
            <a:r>
              <a:rPr lang="en-US" dirty="0">
                <a:solidFill>
                  <a:srgbClr val="006298"/>
                </a:solidFill>
              </a:rPr>
              <a:t>“Rule of Four”</a:t>
            </a:r>
          </a:p>
        </p:txBody>
      </p:sp>
    </p:spTree>
    <p:extLst>
      <p:ext uri="{BB962C8B-B14F-4D97-AF65-F5344CB8AC3E}">
        <p14:creationId xmlns:p14="http://schemas.microsoft.com/office/powerpoint/2010/main" val="3928319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8338-85E2-4485-91B4-CFA634868809}"/>
              </a:ext>
            </a:extLst>
          </p:cNvPr>
          <p:cNvSpPr>
            <a:spLocks noGrp="1"/>
          </p:cNvSpPr>
          <p:nvPr>
            <p:ph type="title"/>
          </p:nvPr>
        </p:nvSpPr>
        <p:spPr/>
        <p:txBody>
          <a:bodyPr/>
          <a:lstStyle/>
          <a:p>
            <a:r>
              <a:rPr lang="en-IN" dirty="0"/>
              <a:t>Federal Court System (2 of 2)</a:t>
            </a:r>
          </a:p>
        </p:txBody>
      </p:sp>
      <p:sp>
        <p:nvSpPr>
          <p:cNvPr id="3" name="Text Placeholder 2">
            <a:extLst>
              <a:ext uri="{FF2B5EF4-FFF2-40B4-BE49-F238E27FC236}">
                <a16:creationId xmlns:a16="http://schemas.microsoft.com/office/drawing/2014/main" id="{007FFD9D-3BA0-4657-9026-2874B897FD0A}"/>
              </a:ext>
            </a:extLst>
          </p:cNvPr>
          <p:cNvSpPr>
            <a:spLocks noGrp="1"/>
          </p:cNvSpPr>
          <p:nvPr>
            <p:ph type="body" sz="quarter" idx="17"/>
          </p:nvPr>
        </p:nvSpPr>
        <p:spPr>
          <a:xfrm>
            <a:off x="743576" y="1291461"/>
            <a:ext cx="10610224" cy="414391"/>
          </a:xfrm>
        </p:spPr>
        <p:txBody>
          <a:bodyPr>
            <a:normAutofit/>
          </a:bodyPr>
          <a:lstStyle/>
          <a:p>
            <a:pPr marL="0" indent="0">
              <a:lnSpc>
                <a:spcPct val="100000"/>
              </a:lnSpc>
              <a:buNone/>
            </a:pPr>
            <a:r>
              <a:rPr lang="en-US" sz="2400" dirty="0"/>
              <a:t>Exhibit 4-3 Boundaries of the U.S. Courts of Appeals and U.S. District Courts</a:t>
            </a:r>
            <a:endParaRPr lang="en-IN" sz="2400" dirty="0"/>
          </a:p>
        </p:txBody>
      </p:sp>
      <p:pic>
        <p:nvPicPr>
          <p:cNvPr id="6" name="Picture Placeholder 5" descr="A map of United States shows the boundaries of the U S District Courts along with the U S Courts of Appeals. Circuit 1: Puerto Rico, Maine, New Hampshire, Massachusetts, and Rhode Island. Circuit 2: New York, Vermont, and Connecticut. Circuit 3: New Jersey, Delaware, Pennsylvania, and Virgin Islands. Circuit 4: Maryland, West Virginia, Virginia, North Carolina and South Carolina. Circuit 5: Texas, Louisiana, and Mississippi. Circuit 6: Michigan, Ohio, Kentucky, and Tennessee. Circuit 7: Wisconsin, Illinois, and Indiana. Circuit 8: North Dakota, South Dakota, Nebraska, Minnesota, Iowa, Missouri, and Arkansas. Circuit 9: Guam, Northern Mariana Islands, Alaska, Hawaii, Washington, Oregon, California, Arizona, Nevada, Idaho, and Montana. Circuit 10: Wyoming, Colorado, Utah, New Mexico, Kansas, and Oklahoma. Circuit 11: Georgia, Alabama, and Florida. 12: D C Circuit, Washington D C. 13: Federal Circuit, Washington D. The locations of U S Courts of Appeals are as follows. Circuit 1, Boston, Massachusetts. Circuit 2, New York, New York. Circuit 3, Philadelphia, Pennsylvania. Circuit 4, District of Columbia, Washington D C and Richmond, Virginia. Circuit 5, New Orleans, Louisiana. Circuit 6, Cincinnati, Ohio. Circuit 7, Chicago, Illinois. Circuit 8, Saint Louis, Missouri. Circuit 9, San Francisco, California. Circuit 10, Denver, Colorado. Circuit 11, Atlanta, Georgia. ">
            <a:extLst>
              <a:ext uri="{FF2B5EF4-FFF2-40B4-BE49-F238E27FC236}">
                <a16:creationId xmlns:a16="http://schemas.microsoft.com/office/drawing/2014/main" id="{B5F34FBE-A57B-4F44-B668-A72FBCB06DD3}"/>
              </a:ext>
            </a:extLst>
          </p:cNvPr>
          <p:cNvPicPr>
            <a:picLocks noGrp="1" noChangeAspect="1"/>
          </p:cNvPicPr>
          <p:nvPr>
            <p:ph type="pic" sz="quarter" idx="19"/>
          </p:nvPr>
        </p:nvPicPr>
        <p:blipFill rotWithShape="1">
          <a:blip r:embed="rId2"/>
          <a:srcRect t="5066" b="3873"/>
          <a:stretch/>
        </p:blipFill>
        <p:spPr>
          <a:xfrm>
            <a:off x="2971800" y="1743117"/>
            <a:ext cx="6248400" cy="3898384"/>
          </a:xfrm>
          <a:prstGeom prst="rect">
            <a:avLst/>
          </a:prstGeom>
        </p:spPr>
      </p:pic>
      <p:sp>
        <p:nvSpPr>
          <p:cNvPr id="4" name="Content Placeholder 3">
            <a:extLst>
              <a:ext uri="{FF2B5EF4-FFF2-40B4-BE49-F238E27FC236}">
                <a16:creationId xmlns:a16="http://schemas.microsoft.com/office/drawing/2014/main" id="{0F47A6A2-B8E1-4BC6-A545-2389625F3615}"/>
              </a:ext>
            </a:extLst>
          </p:cNvPr>
          <p:cNvSpPr>
            <a:spLocks noGrp="1"/>
          </p:cNvSpPr>
          <p:nvPr>
            <p:ph sz="quarter" idx="18"/>
          </p:nvPr>
        </p:nvSpPr>
        <p:spPr>
          <a:xfrm>
            <a:off x="2774734" y="5675414"/>
            <a:ext cx="6642536" cy="312702"/>
          </a:xfrm>
        </p:spPr>
        <p:txBody>
          <a:bodyPr/>
          <a:lstStyle/>
          <a:p>
            <a:r>
              <a:rPr lang="en-US" sz="2000" dirty="0"/>
              <a:t>Source: Administrative Office of the United States Courts.</a:t>
            </a:r>
            <a:endParaRPr lang="en-IN" sz="2000" dirty="0"/>
          </a:p>
        </p:txBody>
      </p:sp>
    </p:spTree>
    <p:extLst>
      <p:ext uri="{BB962C8B-B14F-4D97-AF65-F5344CB8AC3E}">
        <p14:creationId xmlns:p14="http://schemas.microsoft.com/office/powerpoint/2010/main" val="3642428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2B2E0-9FD2-4AD5-A2BA-F8D9780B1518}"/>
              </a:ext>
            </a:extLst>
          </p:cNvPr>
          <p:cNvSpPr>
            <a:spLocks noGrp="1"/>
          </p:cNvSpPr>
          <p:nvPr>
            <p:ph type="title"/>
          </p:nvPr>
        </p:nvSpPr>
        <p:spPr/>
        <p:txBody>
          <a:bodyPr/>
          <a:lstStyle/>
          <a:p>
            <a:r>
              <a:rPr lang="en-US" dirty="0"/>
              <a:t>Following a State Court Case</a:t>
            </a:r>
            <a:endParaRPr lang="en-IN" dirty="0"/>
          </a:p>
        </p:txBody>
      </p:sp>
      <p:sp>
        <p:nvSpPr>
          <p:cNvPr id="10" name="Text Placeholder 9">
            <a:extLst>
              <a:ext uri="{FF2B5EF4-FFF2-40B4-BE49-F238E27FC236}">
                <a16:creationId xmlns:a16="http://schemas.microsoft.com/office/drawing/2014/main" id="{E00BC389-36E6-4BC2-93A7-53A749316D25}"/>
              </a:ext>
            </a:extLst>
          </p:cNvPr>
          <p:cNvSpPr>
            <a:spLocks noGrp="1"/>
          </p:cNvSpPr>
          <p:nvPr>
            <p:ph type="body" sz="quarter" idx="17"/>
          </p:nvPr>
        </p:nvSpPr>
        <p:spPr/>
        <p:txBody>
          <a:bodyPr/>
          <a:lstStyle/>
          <a:p>
            <a:r>
              <a:rPr lang="en-US" dirty="0"/>
              <a:t>The pleadings</a:t>
            </a:r>
          </a:p>
          <a:p>
            <a:r>
              <a:rPr lang="en-US" dirty="0"/>
              <a:t>Complaint</a:t>
            </a:r>
          </a:p>
          <a:p>
            <a:r>
              <a:rPr lang="en-US" dirty="0"/>
              <a:t>Service of process</a:t>
            </a:r>
          </a:p>
          <a:p>
            <a:r>
              <a:rPr lang="en-US" dirty="0"/>
              <a:t>Default judgment</a:t>
            </a:r>
          </a:p>
          <a:p>
            <a:r>
              <a:rPr lang="en-US" dirty="0"/>
              <a:t>Defendant’s answer</a:t>
            </a:r>
          </a:p>
          <a:p>
            <a:pPr lvl="1"/>
            <a:r>
              <a:rPr lang="en-US" dirty="0">
                <a:solidFill>
                  <a:srgbClr val="000000"/>
                </a:solidFill>
              </a:rPr>
              <a:t>Counterclaim</a:t>
            </a:r>
          </a:p>
          <a:p>
            <a:r>
              <a:rPr lang="en-US" dirty="0"/>
              <a:t>Reply</a:t>
            </a:r>
          </a:p>
        </p:txBody>
      </p:sp>
    </p:spTree>
    <p:extLst>
      <p:ext uri="{BB962C8B-B14F-4D97-AF65-F5344CB8AC3E}">
        <p14:creationId xmlns:p14="http://schemas.microsoft.com/office/powerpoint/2010/main" val="1507113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2B2E0-9FD2-4AD5-A2BA-F8D9780B1518}"/>
              </a:ext>
            </a:extLst>
          </p:cNvPr>
          <p:cNvSpPr>
            <a:spLocks noGrp="1"/>
          </p:cNvSpPr>
          <p:nvPr>
            <p:ph type="title"/>
          </p:nvPr>
        </p:nvSpPr>
        <p:spPr/>
        <p:txBody>
          <a:bodyPr/>
          <a:lstStyle/>
          <a:p>
            <a:r>
              <a:rPr lang="en-US" dirty="0"/>
              <a:t>Pretrial Motions</a:t>
            </a:r>
            <a:endParaRPr lang="en-IN" dirty="0"/>
          </a:p>
        </p:txBody>
      </p:sp>
      <p:sp>
        <p:nvSpPr>
          <p:cNvPr id="10" name="Text Placeholder 9">
            <a:extLst>
              <a:ext uri="{FF2B5EF4-FFF2-40B4-BE49-F238E27FC236}">
                <a16:creationId xmlns:a16="http://schemas.microsoft.com/office/drawing/2014/main" id="{E00BC389-36E6-4BC2-93A7-53A749316D25}"/>
              </a:ext>
            </a:extLst>
          </p:cNvPr>
          <p:cNvSpPr>
            <a:spLocks noGrp="1"/>
          </p:cNvSpPr>
          <p:nvPr>
            <p:ph type="body" sz="quarter" idx="17"/>
          </p:nvPr>
        </p:nvSpPr>
        <p:spPr/>
        <p:txBody>
          <a:bodyPr/>
          <a:lstStyle/>
          <a:p>
            <a:pPr>
              <a:lnSpc>
                <a:spcPct val="150000"/>
              </a:lnSpc>
            </a:pPr>
            <a:r>
              <a:rPr lang="en-US" dirty="0"/>
              <a:t>Motion to dismiss</a:t>
            </a:r>
          </a:p>
          <a:p>
            <a:pPr>
              <a:lnSpc>
                <a:spcPct val="150000"/>
              </a:lnSpc>
            </a:pPr>
            <a:r>
              <a:rPr lang="en-US" dirty="0"/>
              <a:t>Motion for judgment on the pleadings</a:t>
            </a:r>
          </a:p>
          <a:p>
            <a:pPr>
              <a:lnSpc>
                <a:spcPct val="150000"/>
              </a:lnSpc>
            </a:pPr>
            <a:r>
              <a:rPr lang="en-US" dirty="0"/>
              <a:t>Motion for summary judgment</a:t>
            </a:r>
          </a:p>
        </p:txBody>
      </p:sp>
    </p:spTree>
    <p:extLst>
      <p:ext uri="{BB962C8B-B14F-4D97-AF65-F5344CB8AC3E}">
        <p14:creationId xmlns:p14="http://schemas.microsoft.com/office/powerpoint/2010/main" val="1095401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2B2E0-9FD2-4AD5-A2BA-F8D9780B1518}"/>
              </a:ext>
            </a:extLst>
          </p:cNvPr>
          <p:cNvSpPr>
            <a:spLocks noGrp="1"/>
          </p:cNvSpPr>
          <p:nvPr>
            <p:ph type="title"/>
          </p:nvPr>
        </p:nvSpPr>
        <p:spPr/>
        <p:txBody>
          <a:bodyPr/>
          <a:lstStyle/>
          <a:p>
            <a:r>
              <a:rPr lang="en-US" dirty="0"/>
              <a:t>Discovery (1 of 4)</a:t>
            </a:r>
            <a:endParaRPr lang="en-IN" dirty="0"/>
          </a:p>
        </p:txBody>
      </p:sp>
      <p:sp>
        <p:nvSpPr>
          <p:cNvPr id="10" name="Text Placeholder 9">
            <a:extLst>
              <a:ext uri="{FF2B5EF4-FFF2-40B4-BE49-F238E27FC236}">
                <a16:creationId xmlns:a16="http://schemas.microsoft.com/office/drawing/2014/main" id="{E00BC389-36E6-4BC2-93A7-53A749316D25}"/>
              </a:ext>
            </a:extLst>
          </p:cNvPr>
          <p:cNvSpPr>
            <a:spLocks noGrp="1"/>
          </p:cNvSpPr>
          <p:nvPr>
            <p:ph type="body" sz="quarter" idx="17"/>
          </p:nvPr>
        </p:nvSpPr>
        <p:spPr/>
        <p:txBody>
          <a:bodyPr/>
          <a:lstStyle/>
          <a:p>
            <a:r>
              <a:rPr lang="en-US" dirty="0"/>
              <a:t>Method by which opposing parties obtain information from each other</a:t>
            </a:r>
          </a:p>
          <a:p>
            <a:r>
              <a:rPr lang="en-US" dirty="0"/>
              <a:t>Various methods used to obtain information</a:t>
            </a:r>
          </a:p>
          <a:p>
            <a:r>
              <a:rPr lang="en-US" dirty="0"/>
              <a:t>Information used to prepare for trial</a:t>
            </a:r>
          </a:p>
        </p:txBody>
      </p:sp>
    </p:spTree>
    <p:extLst>
      <p:ext uri="{BB962C8B-B14F-4D97-AF65-F5344CB8AC3E}">
        <p14:creationId xmlns:p14="http://schemas.microsoft.com/office/powerpoint/2010/main" val="2517175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2B2E0-9FD2-4AD5-A2BA-F8D9780B1518}"/>
              </a:ext>
            </a:extLst>
          </p:cNvPr>
          <p:cNvSpPr>
            <a:spLocks noGrp="1"/>
          </p:cNvSpPr>
          <p:nvPr>
            <p:ph type="title"/>
          </p:nvPr>
        </p:nvSpPr>
        <p:spPr/>
        <p:txBody>
          <a:bodyPr/>
          <a:lstStyle/>
          <a:p>
            <a:r>
              <a:rPr lang="en-US" dirty="0"/>
              <a:t>Discovery (2 of 4)</a:t>
            </a:r>
            <a:endParaRPr lang="en-IN" dirty="0"/>
          </a:p>
        </p:txBody>
      </p:sp>
      <p:sp>
        <p:nvSpPr>
          <p:cNvPr id="10" name="Text Placeholder 9">
            <a:extLst>
              <a:ext uri="{FF2B5EF4-FFF2-40B4-BE49-F238E27FC236}">
                <a16:creationId xmlns:a16="http://schemas.microsoft.com/office/drawing/2014/main" id="{E00BC389-36E6-4BC2-93A7-53A749316D25}"/>
              </a:ext>
            </a:extLst>
          </p:cNvPr>
          <p:cNvSpPr>
            <a:spLocks noGrp="1"/>
          </p:cNvSpPr>
          <p:nvPr>
            <p:ph type="body" sz="quarter" idx="17"/>
          </p:nvPr>
        </p:nvSpPr>
        <p:spPr/>
        <p:txBody>
          <a:bodyPr/>
          <a:lstStyle/>
          <a:p>
            <a:r>
              <a:rPr lang="en-US" dirty="0"/>
              <a:t>Depositions</a:t>
            </a:r>
          </a:p>
          <a:p>
            <a:pPr>
              <a:spcAft>
                <a:spcPts val="1800"/>
              </a:spcAft>
            </a:pPr>
            <a:r>
              <a:rPr lang="en-US" dirty="0"/>
              <a:t>Interrogatories</a:t>
            </a:r>
          </a:p>
          <a:p>
            <a:r>
              <a:rPr lang="en-US" dirty="0"/>
              <a:t>Case Example 4.10 </a:t>
            </a:r>
            <a:r>
              <a:rPr lang="en-US" i="1" dirty="0"/>
              <a:t>Construction Laborers Trust Funds for Southern California Administrative Co. v. Montalvo</a:t>
            </a:r>
          </a:p>
        </p:txBody>
      </p:sp>
    </p:spTree>
    <p:extLst>
      <p:ext uri="{BB962C8B-B14F-4D97-AF65-F5344CB8AC3E}">
        <p14:creationId xmlns:p14="http://schemas.microsoft.com/office/powerpoint/2010/main" val="374978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2D1EC5-34B1-4911-BDE2-D99139471CD4}"/>
              </a:ext>
            </a:extLst>
          </p:cNvPr>
          <p:cNvSpPr>
            <a:spLocks noGrp="1"/>
          </p:cNvSpPr>
          <p:nvPr>
            <p:ph type="title"/>
          </p:nvPr>
        </p:nvSpPr>
        <p:spPr/>
        <p:txBody>
          <a:bodyPr/>
          <a:lstStyle/>
          <a:p>
            <a:r>
              <a:rPr lang="en-US" dirty="0"/>
              <a:t>Why Do Courts &amp; Alternative Dispute Resolution Matter?</a:t>
            </a:r>
            <a:endParaRPr lang="en-IN" dirty="0"/>
          </a:p>
        </p:txBody>
      </p:sp>
      <p:sp>
        <p:nvSpPr>
          <p:cNvPr id="10" name="Text Placeholder 9">
            <a:extLst>
              <a:ext uri="{FF2B5EF4-FFF2-40B4-BE49-F238E27FC236}">
                <a16:creationId xmlns:a16="http://schemas.microsoft.com/office/drawing/2014/main" id="{692DEEA2-4C76-4B1C-9E0C-D15126FD8112}"/>
              </a:ext>
            </a:extLst>
          </p:cNvPr>
          <p:cNvSpPr>
            <a:spLocks noGrp="1"/>
          </p:cNvSpPr>
          <p:nvPr>
            <p:ph type="body" sz="quarter" idx="17"/>
          </p:nvPr>
        </p:nvSpPr>
        <p:spPr/>
        <p:txBody>
          <a:bodyPr/>
          <a:lstStyle/>
          <a:p>
            <a:r>
              <a:rPr lang="en-US" dirty="0"/>
              <a:t>Society needs an established method for resolving disputes.</a:t>
            </a:r>
          </a:p>
          <a:p>
            <a:r>
              <a:rPr lang="en-US" dirty="0"/>
              <a:t>Courts and alternative ways to resolve these disputes provide this for individuals and businesses in the U.S.</a:t>
            </a:r>
          </a:p>
          <a:p>
            <a:r>
              <a:rPr lang="en-US" dirty="0"/>
              <a:t>Judicial branch is one of the essential components of the American governmental system.</a:t>
            </a:r>
          </a:p>
          <a:p>
            <a:r>
              <a:rPr lang="en-US" dirty="0"/>
              <a:t>Role of judiciary is to interpret and apply the law.</a:t>
            </a:r>
          </a:p>
          <a:p>
            <a:r>
              <a:rPr lang="en-US" dirty="0"/>
              <a:t>ADR provides less expensive, and more efficient alternatives to litigation for resolving disputes.</a:t>
            </a:r>
          </a:p>
        </p:txBody>
      </p:sp>
    </p:spTree>
    <p:extLst>
      <p:ext uri="{BB962C8B-B14F-4D97-AF65-F5344CB8AC3E}">
        <p14:creationId xmlns:p14="http://schemas.microsoft.com/office/powerpoint/2010/main" val="609196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2B2E0-9FD2-4AD5-A2BA-F8D9780B1518}"/>
              </a:ext>
            </a:extLst>
          </p:cNvPr>
          <p:cNvSpPr>
            <a:spLocks noGrp="1"/>
          </p:cNvSpPr>
          <p:nvPr>
            <p:ph type="title"/>
          </p:nvPr>
        </p:nvSpPr>
        <p:spPr/>
        <p:txBody>
          <a:bodyPr/>
          <a:lstStyle/>
          <a:p>
            <a:r>
              <a:rPr lang="en-US" dirty="0"/>
              <a:t>Discovery (3 of 4)</a:t>
            </a:r>
            <a:endParaRPr lang="en-IN" dirty="0"/>
          </a:p>
        </p:txBody>
      </p:sp>
      <p:sp>
        <p:nvSpPr>
          <p:cNvPr id="10" name="Text Placeholder 9">
            <a:extLst>
              <a:ext uri="{FF2B5EF4-FFF2-40B4-BE49-F238E27FC236}">
                <a16:creationId xmlns:a16="http://schemas.microsoft.com/office/drawing/2014/main" id="{E00BC389-36E6-4BC2-93A7-53A749316D25}"/>
              </a:ext>
            </a:extLst>
          </p:cNvPr>
          <p:cNvSpPr>
            <a:spLocks noGrp="1"/>
          </p:cNvSpPr>
          <p:nvPr>
            <p:ph type="body" sz="quarter" idx="17"/>
          </p:nvPr>
        </p:nvSpPr>
        <p:spPr/>
        <p:txBody>
          <a:bodyPr/>
          <a:lstStyle/>
          <a:p>
            <a:r>
              <a:rPr lang="en-US" dirty="0"/>
              <a:t>Requests for Information</a:t>
            </a:r>
          </a:p>
          <a:p>
            <a:pPr lvl="1"/>
            <a:r>
              <a:rPr lang="en-US" dirty="0">
                <a:solidFill>
                  <a:srgbClr val="000000"/>
                </a:solidFill>
              </a:rPr>
              <a:t>Admission of truth</a:t>
            </a:r>
          </a:p>
          <a:p>
            <a:pPr lvl="1"/>
            <a:r>
              <a:rPr lang="en-US" dirty="0">
                <a:solidFill>
                  <a:srgbClr val="000000"/>
                </a:solidFill>
              </a:rPr>
              <a:t>Documents and other items</a:t>
            </a:r>
          </a:p>
          <a:p>
            <a:pPr lvl="1"/>
            <a:r>
              <a:rPr lang="en-US" dirty="0">
                <a:solidFill>
                  <a:srgbClr val="000000"/>
                </a:solidFill>
              </a:rPr>
              <a:t>Entry upon land</a:t>
            </a:r>
          </a:p>
        </p:txBody>
      </p:sp>
    </p:spTree>
    <p:extLst>
      <p:ext uri="{BB962C8B-B14F-4D97-AF65-F5344CB8AC3E}">
        <p14:creationId xmlns:p14="http://schemas.microsoft.com/office/powerpoint/2010/main" val="1511640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2B2E0-9FD2-4AD5-A2BA-F8D9780B1518}"/>
              </a:ext>
            </a:extLst>
          </p:cNvPr>
          <p:cNvSpPr>
            <a:spLocks noGrp="1"/>
          </p:cNvSpPr>
          <p:nvPr>
            <p:ph type="title"/>
          </p:nvPr>
        </p:nvSpPr>
        <p:spPr/>
        <p:txBody>
          <a:bodyPr/>
          <a:lstStyle/>
          <a:p>
            <a:r>
              <a:rPr lang="en-US" dirty="0"/>
              <a:t>Discovery (4 of 4)</a:t>
            </a:r>
            <a:endParaRPr lang="en-IN" dirty="0"/>
          </a:p>
        </p:txBody>
      </p:sp>
      <p:sp>
        <p:nvSpPr>
          <p:cNvPr id="10" name="Text Placeholder 9">
            <a:extLst>
              <a:ext uri="{FF2B5EF4-FFF2-40B4-BE49-F238E27FC236}">
                <a16:creationId xmlns:a16="http://schemas.microsoft.com/office/drawing/2014/main" id="{E00BC389-36E6-4BC2-93A7-53A749316D25}"/>
              </a:ext>
            </a:extLst>
          </p:cNvPr>
          <p:cNvSpPr>
            <a:spLocks noGrp="1"/>
          </p:cNvSpPr>
          <p:nvPr>
            <p:ph type="body" sz="quarter" idx="17"/>
          </p:nvPr>
        </p:nvSpPr>
        <p:spPr/>
        <p:txBody>
          <a:bodyPr/>
          <a:lstStyle/>
          <a:p>
            <a:pPr>
              <a:lnSpc>
                <a:spcPct val="150000"/>
              </a:lnSpc>
            </a:pPr>
            <a:r>
              <a:rPr lang="en-US" dirty="0"/>
              <a:t>Electronic discovery</a:t>
            </a:r>
          </a:p>
          <a:p>
            <a:pPr>
              <a:lnSpc>
                <a:spcPct val="150000"/>
              </a:lnSpc>
            </a:pPr>
            <a:r>
              <a:rPr lang="en-US" dirty="0"/>
              <a:t>E-Discovery procedures</a:t>
            </a:r>
          </a:p>
        </p:txBody>
      </p:sp>
    </p:spTree>
    <p:extLst>
      <p:ext uri="{BB962C8B-B14F-4D97-AF65-F5344CB8AC3E}">
        <p14:creationId xmlns:p14="http://schemas.microsoft.com/office/powerpoint/2010/main" val="4094751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2B2E0-9FD2-4AD5-A2BA-F8D9780B1518}"/>
              </a:ext>
            </a:extLst>
          </p:cNvPr>
          <p:cNvSpPr>
            <a:spLocks noGrp="1"/>
          </p:cNvSpPr>
          <p:nvPr>
            <p:ph type="title"/>
          </p:nvPr>
        </p:nvSpPr>
        <p:spPr/>
        <p:txBody>
          <a:bodyPr/>
          <a:lstStyle/>
          <a:p>
            <a:r>
              <a:rPr lang="en-US" dirty="0"/>
              <a:t>Pretrial Conference</a:t>
            </a:r>
            <a:endParaRPr lang="en-IN" dirty="0"/>
          </a:p>
        </p:txBody>
      </p:sp>
      <p:sp>
        <p:nvSpPr>
          <p:cNvPr id="10" name="Text Placeholder 9">
            <a:extLst>
              <a:ext uri="{FF2B5EF4-FFF2-40B4-BE49-F238E27FC236}">
                <a16:creationId xmlns:a16="http://schemas.microsoft.com/office/drawing/2014/main" id="{E00BC389-36E6-4BC2-93A7-53A749316D25}"/>
              </a:ext>
            </a:extLst>
          </p:cNvPr>
          <p:cNvSpPr>
            <a:spLocks noGrp="1"/>
          </p:cNvSpPr>
          <p:nvPr>
            <p:ph type="body" sz="quarter" idx="17"/>
          </p:nvPr>
        </p:nvSpPr>
        <p:spPr/>
        <p:txBody>
          <a:bodyPr/>
          <a:lstStyle/>
          <a:p>
            <a:r>
              <a:rPr lang="en-US" dirty="0"/>
              <a:t>It’s an informal discussion between judge and lawyers.</a:t>
            </a:r>
          </a:p>
          <a:p>
            <a:r>
              <a:rPr lang="en-US" dirty="0"/>
              <a:t>The purpose is to explore possibilities of a settlement, identifying the real issues in dispute, and planning the course of the trial.</a:t>
            </a:r>
          </a:p>
        </p:txBody>
      </p:sp>
    </p:spTree>
    <p:extLst>
      <p:ext uri="{BB962C8B-B14F-4D97-AF65-F5344CB8AC3E}">
        <p14:creationId xmlns:p14="http://schemas.microsoft.com/office/powerpoint/2010/main" val="1621637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2B2E0-9FD2-4AD5-A2BA-F8D9780B1518}"/>
              </a:ext>
            </a:extLst>
          </p:cNvPr>
          <p:cNvSpPr>
            <a:spLocks noGrp="1"/>
          </p:cNvSpPr>
          <p:nvPr>
            <p:ph type="title"/>
          </p:nvPr>
        </p:nvSpPr>
        <p:spPr/>
        <p:txBody>
          <a:bodyPr/>
          <a:lstStyle/>
          <a:p>
            <a:r>
              <a:rPr lang="en-US" dirty="0"/>
              <a:t>Jury Selection</a:t>
            </a:r>
            <a:endParaRPr lang="en-IN" dirty="0"/>
          </a:p>
        </p:txBody>
      </p:sp>
      <p:sp>
        <p:nvSpPr>
          <p:cNvPr id="10" name="Text Placeholder 9">
            <a:extLst>
              <a:ext uri="{FF2B5EF4-FFF2-40B4-BE49-F238E27FC236}">
                <a16:creationId xmlns:a16="http://schemas.microsoft.com/office/drawing/2014/main" id="{E00BC389-36E6-4BC2-93A7-53A749316D25}"/>
              </a:ext>
            </a:extLst>
          </p:cNvPr>
          <p:cNvSpPr>
            <a:spLocks noGrp="1"/>
          </p:cNvSpPr>
          <p:nvPr>
            <p:ph type="body" sz="quarter" idx="17"/>
          </p:nvPr>
        </p:nvSpPr>
        <p:spPr/>
        <p:txBody>
          <a:bodyPr/>
          <a:lstStyle/>
          <a:p>
            <a:r>
              <a:rPr lang="en-US" dirty="0"/>
              <a:t>Trials can be with or without a jury (bench trial).</a:t>
            </a:r>
          </a:p>
          <a:p>
            <a:r>
              <a:rPr lang="en-US" dirty="0"/>
              <a:t>Seventh Amendment guarantees the right to jury trial in federal cases, that is if the amount in controversy exceeds $20.</a:t>
            </a:r>
          </a:p>
          <a:p>
            <a:r>
              <a:rPr lang="en-US" i="1" dirty="0" err="1"/>
              <a:t>Voir</a:t>
            </a:r>
            <a:r>
              <a:rPr lang="en-US" i="1" dirty="0"/>
              <a:t> dire</a:t>
            </a:r>
            <a:r>
              <a:rPr lang="en-US" dirty="0"/>
              <a:t> is the process of jury selection.</a:t>
            </a:r>
          </a:p>
        </p:txBody>
      </p:sp>
    </p:spTree>
    <p:extLst>
      <p:ext uri="{BB962C8B-B14F-4D97-AF65-F5344CB8AC3E}">
        <p14:creationId xmlns:p14="http://schemas.microsoft.com/office/powerpoint/2010/main" val="131915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2B2E0-9FD2-4AD5-A2BA-F8D9780B1518}"/>
              </a:ext>
            </a:extLst>
          </p:cNvPr>
          <p:cNvSpPr>
            <a:spLocks noGrp="1"/>
          </p:cNvSpPr>
          <p:nvPr>
            <p:ph type="title"/>
          </p:nvPr>
        </p:nvSpPr>
        <p:spPr/>
        <p:txBody>
          <a:bodyPr/>
          <a:lstStyle/>
          <a:p>
            <a:r>
              <a:rPr lang="en-US" dirty="0"/>
              <a:t>At the Trial</a:t>
            </a:r>
            <a:endParaRPr lang="en-IN" dirty="0"/>
          </a:p>
        </p:txBody>
      </p:sp>
      <p:sp>
        <p:nvSpPr>
          <p:cNvPr id="10" name="Text Placeholder 9">
            <a:extLst>
              <a:ext uri="{FF2B5EF4-FFF2-40B4-BE49-F238E27FC236}">
                <a16:creationId xmlns:a16="http://schemas.microsoft.com/office/drawing/2014/main" id="{E00BC389-36E6-4BC2-93A7-53A749316D25}"/>
              </a:ext>
            </a:extLst>
          </p:cNvPr>
          <p:cNvSpPr>
            <a:spLocks noGrp="1"/>
          </p:cNvSpPr>
          <p:nvPr>
            <p:ph type="body" sz="quarter" idx="17"/>
          </p:nvPr>
        </p:nvSpPr>
        <p:spPr/>
        <p:txBody>
          <a:bodyPr/>
          <a:lstStyle/>
          <a:p>
            <a:r>
              <a:rPr lang="en-US" dirty="0"/>
              <a:t>Closing Arguments and Awards</a:t>
            </a:r>
          </a:p>
          <a:p>
            <a:pPr lvl="1"/>
            <a:r>
              <a:rPr lang="en-US" dirty="0"/>
              <a:t>After the defense concludes presentation, both sides present their closing arguments.</a:t>
            </a:r>
          </a:p>
          <a:p>
            <a:pPr lvl="1"/>
            <a:r>
              <a:rPr lang="en-US" dirty="0"/>
              <a:t>Judge instructs the jury in the law that applies to the case.</a:t>
            </a:r>
          </a:p>
          <a:p>
            <a:pPr lvl="1"/>
            <a:r>
              <a:rPr lang="en-US" dirty="0"/>
              <a:t>Jury retires to the jury room to deliberate a verdict.</a:t>
            </a:r>
          </a:p>
          <a:p>
            <a:pPr lvl="1"/>
            <a:r>
              <a:rPr lang="en-US" dirty="0"/>
              <a:t>If jury finds for the plaintiff, it will also decide on amount of the award.</a:t>
            </a:r>
          </a:p>
        </p:txBody>
      </p:sp>
    </p:spTree>
    <p:extLst>
      <p:ext uri="{BB962C8B-B14F-4D97-AF65-F5344CB8AC3E}">
        <p14:creationId xmlns:p14="http://schemas.microsoft.com/office/powerpoint/2010/main" val="1698593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2B2E0-9FD2-4AD5-A2BA-F8D9780B1518}"/>
              </a:ext>
            </a:extLst>
          </p:cNvPr>
          <p:cNvSpPr>
            <a:spLocks noGrp="1"/>
          </p:cNvSpPr>
          <p:nvPr>
            <p:ph type="title"/>
          </p:nvPr>
        </p:nvSpPr>
        <p:spPr/>
        <p:txBody>
          <a:bodyPr/>
          <a:lstStyle/>
          <a:p>
            <a:r>
              <a:rPr lang="en-US" dirty="0"/>
              <a:t>Posttrial Motions</a:t>
            </a:r>
            <a:endParaRPr lang="en-IN" dirty="0"/>
          </a:p>
        </p:txBody>
      </p:sp>
      <p:sp>
        <p:nvSpPr>
          <p:cNvPr id="10" name="Text Placeholder 9">
            <a:extLst>
              <a:ext uri="{FF2B5EF4-FFF2-40B4-BE49-F238E27FC236}">
                <a16:creationId xmlns:a16="http://schemas.microsoft.com/office/drawing/2014/main" id="{E00BC389-36E6-4BC2-93A7-53A749316D25}"/>
              </a:ext>
            </a:extLst>
          </p:cNvPr>
          <p:cNvSpPr>
            <a:spLocks noGrp="1"/>
          </p:cNvSpPr>
          <p:nvPr>
            <p:ph type="body" sz="quarter" idx="17"/>
          </p:nvPr>
        </p:nvSpPr>
        <p:spPr/>
        <p:txBody>
          <a:bodyPr/>
          <a:lstStyle/>
          <a:p>
            <a:pPr>
              <a:lnSpc>
                <a:spcPct val="150000"/>
              </a:lnSpc>
            </a:pPr>
            <a:r>
              <a:rPr lang="en-US" dirty="0"/>
              <a:t>Motion for judgment </a:t>
            </a:r>
            <a:r>
              <a:rPr lang="en-US" dirty="0" err="1"/>
              <a:t>n.o.v</a:t>
            </a:r>
            <a:r>
              <a:rPr lang="en-US" dirty="0"/>
              <a:t>.</a:t>
            </a:r>
          </a:p>
          <a:p>
            <a:pPr>
              <a:lnSpc>
                <a:spcPct val="150000"/>
              </a:lnSpc>
            </a:pPr>
            <a:r>
              <a:rPr lang="en-US" dirty="0"/>
              <a:t>Motion for new trial</a:t>
            </a:r>
          </a:p>
        </p:txBody>
      </p:sp>
    </p:spTree>
    <p:extLst>
      <p:ext uri="{BB962C8B-B14F-4D97-AF65-F5344CB8AC3E}">
        <p14:creationId xmlns:p14="http://schemas.microsoft.com/office/powerpoint/2010/main" val="1531165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2B2E0-9FD2-4AD5-A2BA-F8D9780B1518}"/>
              </a:ext>
            </a:extLst>
          </p:cNvPr>
          <p:cNvSpPr>
            <a:spLocks noGrp="1"/>
          </p:cNvSpPr>
          <p:nvPr>
            <p:ph type="title"/>
          </p:nvPr>
        </p:nvSpPr>
        <p:spPr/>
        <p:txBody>
          <a:bodyPr/>
          <a:lstStyle/>
          <a:p>
            <a:r>
              <a:rPr lang="en-US" dirty="0"/>
              <a:t>The Appeal (1 of 2)</a:t>
            </a:r>
            <a:endParaRPr lang="en-IN" dirty="0"/>
          </a:p>
        </p:txBody>
      </p:sp>
      <p:sp>
        <p:nvSpPr>
          <p:cNvPr id="10" name="Text Placeholder 9">
            <a:extLst>
              <a:ext uri="{FF2B5EF4-FFF2-40B4-BE49-F238E27FC236}">
                <a16:creationId xmlns:a16="http://schemas.microsoft.com/office/drawing/2014/main" id="{E00BC389-36E6-4BC2-93A7-53A749316D25}"/>
              </a:ext>
            </a:extLst>
          </p:cNvPr>
          <p:cNvSpPr>
            <a:spLocks noGrp="1"/>
          </p:cNvSpPr>
          <p:nvPr>
            <p:ph type="body" sz="quarter" idx="17"/>
          </p:nvPr>
        </p:nvSpPr>
        <p:spPr/>
        <p:txBody>
          <a:bodyPr/>
          <a:lstStyle/>
          <a:p>
            <a:r>
              <a:rPr lang="en-US" dirty="0"/>
              <a:t>Filing the Appeal</a:t>
            </a:r>
          </a:p>
          <a:p>
            <a:pPr lvl="1"/>
            <a:r>
              <a:rPr lang="en-US" dirty="0"/>
              <a:t>Lawyers argue case on appeal using briefs (written summaries explaining each side’s case) and oral argument.</a:t>
            </a:r>
          </a:p>
          <a:p>
            <a:r>
              <a:rPr lang="en-US" dirty="0"/>
              <a:t>Appellate Review</a:t>
            </a:r>
          </a:p>
          <a:p>
            <a:pPr lvl="1"/>
            <a:r>
              <a:rPr lang="en-US" dirty="0"/>
              <a:t>Affirm the trials court’s decision</a:t>
            </a:r>
          </a:p>
          <a:p>
            <a:pPr lvl="1"/>
            <a:r>
              <a:rPr lang="en-US" dirty="0"/>
              <a:t>Reverse the court’s judgement</a:t>
            </a:r>
          </a:p>
          <a:p>
            <a:pPr lvl="1"/>
            <a:r>
              <a:rPr lang="en-US" dirty="0"/>
              <a:t>Remand (send back) the case to trial court</a:t>
            </a:r>
          </a:p>
          <a:p>
            <a:pPr lvl="1"/>
            <a:r>
              <a:rPr lang="en-US" dirty="0"/>
              <a:t>Partly affirm or reverse a decision</a:t>
            </a:r>
          </a:p>
          <a:p>
            <a:pPr lvl="1"/>
            <a:r>
              <a:rPr lang="en-US" dirty="0"/>
              <a:t>Modify the lower court’s decision</a:t>
            </a:r>
          </a:p>
        </p:txBody>
      </p:sp>
    </p:spTree>
    <p:extLst>
      <p:ext uri="{BB962C8B-B14F-4D97-AF65-F5344CB8AC3E}">
        <p14:creationId xmlns:p14="http://schemas.microsoft.com/office/powerpoint/2010/main" val="2565497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2B2E0-9FD2-4AD5-A2BA-F8D9780B1518}"/>
              </a:ext>
            </a:extLst>
          </p:cNvPr>
          <p:cNvSpPr>
            <a:spLocks noGrp="1"/>
          </p:cNvSpPr>
          <p:nvPr>
            <p:ph type="title"/>
          </p:nvPr>
        </p:nvSpPr>
        <p:spPr/>
        <p:txBody>
          <a:bodyPr/>
          <a:lstStyle/>
          <a:p>
            <a:r>
              <a:rPr lang="en-US" dirty="0"/>
              <a:t>The Appeal (2 of 2)</a:t>
            </a:r>
            <a:endParaRPr lang="en-IN" dirty="0"/>
          </a:p>
        </p:txBody>
      </p:sp>
      <p:sp>
        <p:nvSpPr>
          <p:cNvPr id="10" name="Text Placeholder 9">
            <a:extLst>
              <a:ext uri="{FF2B5EF4-FFF2-40B4-BE49-F238E27FC236}">
                <a16:creationId xmlns:a16="http://schemas.microsoft.com/office/drawing/2014/main" id="{E00BC389-36E6-4BC2-93A7-53A749316D25}"/>
              </a:ext>
            </a:extLst>
          </p:cNvPr>
          <p:cNvSpPr>
            <a:spLocks noGrp="1"/>
          </p:cNvSpPr>
          <p:nvPr>
            <p:ph type="body" sz="quarter" idx="17"/>
          </p:nvPr>
        </p:nvSpPr>
        <p:spPr/>
        <p:txBody>
          <a:bodyPr/>
          <a:lstStyle/>
          <a:p>
            <a:r>
              <a:rPr lang="en-US" dirty="0"/>
              <a:t>Appeal to Higher Appellate Court</a:t>
            </a:r>
          </a:p>
          <a:p>
            <a:pPr lvl="1"/>
            <a:r>
              <a:rPr lang="en-US" dirty="0"/>
              <a:t>Losing party may appeal intermediate appellate court’s ruling to the jurisdiction’s supreme court equivalent</a:t>
            </a:r>
          </a:p>
          <a:p>
            <a:pPr lvl="1">
              <a:spcAft>
                <a:spcPts val="1800"/>
              </a:spcAft>
            </a:pPr>
            <a:r>
              <a:rPr lang="en-US" dirty="0"/>
              <a:t>New round of briefing and oral arguments occur</a:t>
            </a:r>
          </a:p>
          <a:p>
            <a:pPr marL="0" indent="0" algn="ctr">
              <a:buNone/>
            </a:pPr>
            <a:r>
              <a:rPr lang="en-US" b="1" dirty="0">
                <a:solidFill>
                  <a:srgbClr val="006298"/>
                </a:solidFill>
              </a:rPr>
              <a:t>Enforcing the Judgment</a:t>
            </a:r>
          </a:p>
          <a:p>
            <a:r>
              <a:rPr lang="en-US" dirty="0"/>
              <a:t>Plaintiff who wins damage award has no guarantee of collecting it from defendant.</a:t>
            </a:r>
          </a:p>
        </p:txBody>
      </p:sp>
    </p:spTree>
    <p:extLst>
      <p:ext uri="{BB962C8B-B14F-4D97-AF65-F5344CB8AC3E}">
        <p14:creationId xmlns:p14="http://schemas.microsoft.com/office/powerpoint/2010/main" val="3900399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2B2E0-9FD2-4AD5-A2BA-F8D9780B1518}"/>
              </a:ext>
            </a:extLst>
          </p:cNvPr>
          <p:cNvSpPr>
            <a:spLocks noGrp="1"/>
          </p:cNvSpPr>
          <p:nvPr>
            <p:ph type="title"/>
          </p:nvPr>
        </p:nvSpPr>
        <p:spPr/>
        <p:txBody>
          <a:bodyPr/>
          <a:lstStyle/>
          <a:p>
            <a:r>
              <a:rPr lang="en-US" dirty="0"/>
              <a:t>Courts Online and Electronic Filing</a:t>
            </a:r>
            <a:endParaRPr lang="en-IN" dirty="0"/>
          </a:p>
        </p:txBody>
      </p:sp>
      <p:sp>
        <p:nvSpPr>
          <p:cNvPr id="10" name="Text Placeholder 9">
            <a:extLst>
              <a:ext uri="{FF2B5EF4-FFF2-40B4-BE49-F238E27FC236}">
                <a16:creationId xmlns:a16="http://schemas.microsoft.com/office/drawing/2014/main" id="{E00BC389-36E6-4BC2-93A7-53A749316D25}"/>
              </a:ext>
            </a:extLst>
          </p:cNvPr>
          <p:cNvSpPr>
            <a:spLocks noGrp="1"/>
          </p:cNvSpPr>
          <p:nvPr>
            <p:ph type="body" sz="quarter" idx="17"/>
          </p:nvPr>
        </p:nvSpPr>
        <p:spPr/>
        <p:txBody>
          <a:bodyPr/>
          <a:lstStyle/>
          <a:p>
            <a:r>
              <a:rPr lang="en-US" dirty="0"/>
              <a:t>Courts today have websites that contain information for the public</a:t>
            </a:r>
          </a:p>
          <a:p>
            <a:r>
              <a:rPr lang="en-US" dirty="0"/>
              <a:t>In some states, court clerks offer information about the court’s docket</a:t>
            </a:r>
          </a:p>
          <a:p>
            <a:r>
              <a:rPr lang="en-US" dirty="0"/>
              <a:t>Many offer searchable databases online</a:t>
            </a:r>
          </a:p>
          <a:p>
            <a:r>
              <a:rPr lang="en-US" dirty="0"/>
              <a:t>Many state and federal courts allow parties to file legal documents electronically with the court</a:t>
            </a:r>
          </a:p>
          <a:p>
            <a:r>
              <a:rPr lang="en-US" dirty="0"/>
              <a:t>Federal Court System’s electronic filing system (CM/ECF) is accessed through PACER (Public Access to Court Electronic Records)</a:t>
            </a:r>
          </a:p>
        </p:txBody>
      </p:sp>
    </p:spTree>
    <p:extLst>
      <p:ext uri="{BB962C8B-B14F-4D97-AF65-F5344CB8AC3E}">
        <p14:creationId xmlns:p14="http://schemas.microsoft.com/office/powerpoint/2010/main" val="2125959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2B2E0-9FD2-4AD5-A2BA-F8D9780B1518}"/>
              </a:ext>
            </a:extLst>
          </p:cNvPr>
          <p:cNvSpPr>
            <a:spLocks noGrp="1"/>
          </p:cNvSpPr>
          <p:nvPr>
            <p:ph type="title"/>
          </p:nvPr>
        </p:nvSpPr>
        <p:spPr/>
        <p:txBody>
          <a:bodyPr/>
          <a:lstStyle/>
          <a:p>
            <a:r>
              <a:rPr lang="en-US" dirty="0"/>
              <a:t>Cyber Courts &amp; Proceedings</a:t>
            </a:r>
            <a:endParaRPr lang="en-IN" dirty="0"/>
          </a:p>
        </p:txBody>
      </p:sp>
      <p:sp>
        <p:nvSpPr>
          <p:cNvPr id="10" name="Text Placeholder 9">
            <a:extLst>
              <a:ext uri="{FF2B5EF4-FFF2-40B4-BE49-F238E27FC236}">
                <a16:creationId xmlns:a16="http://schemas.microsoft.com/office/drawing/2014/main" id="{E00BC389-36E6-4BC2-93A7-53A749316D25}"/>
              </a:ext>
            </a:extLst>
          </p:cNvPr>
          <p:cNvSpPr>
            <a:spLocks noGrp="1"/>
          </p:cNvSpPr>
          <p:nvPr>
            <p:ph type="body" sz="quarter" idx="17"/>
          </p:nvPr>
        </p:nvSpPr>
        <p:spPr/>
        <p:txBody>
          <a:bodyPr/>
          <a:lstStyle/>
          <a:p>
            <a:r>
              <a:rPr lang="en-US" dirty="0"/>
              <a:t>Litigants may be able to use cyber courts where judicial proceedings take place online</a:t>
            </a:r>
          </a:p>
          <a:p>
            <a:r>
              <a:rPr lang="en-US" dirty="0"/>
              <a:t>Electronic courtroom projects have already been developed in some federal and state courts</a:t>
            </a:r>
          </a:p>
          <a:p>
            <a:r>
              <a:rPr lang="en-US" dirty="0"/>
              <a:t>COVID-19 pandemic forced several courts to hold proceedings remotely</a:t>
            </a:r>
          </a:p>
        </p:txBody>
      </p:sp>
    </p:spTree>
    <p:extLst>
      <p:ext uri="{BB962C8B-B14F-4D97-AF65-F5344CB8AC3E}">
        <p14:creationId xmlns:p14="http://schemas.microsoft.com/office/powerpoint/2010/main" val="788715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48AA0A38-E50C-458E-B2AC-A5285D93D0AD}"/>
              </a:ext>
            </a:extLst>
          </p:cNvPr>
          <p:cNvSpPr>
            <a:spLocks noGrp="1"/>
          </p:cNvSpPr>
          <p:nvPr>
            <p:ph type="title"/>
          </p:nvPr>
        </p:nvSpPr>
        <p:spPr/>
        <p:txBody>
          <a:bodyPr/>
          <a:lstStyle/>
          <a:p>
            <a:r>
              <a:rPr lang="en-US" dirty="0"/>
              <a:t>The Judiciary’s Role in American Government</a:t>
            </a:r>
            <a:endParaRPr lang="en-IN" dirty="0"/>
          </a:p>
        </p:txBody>
      </p:sp>
      <p:sp>
        <p:nvSpPr>
          <p:cNvPr id="17" name="Content Placeholder 16">
            <a:extLst>
              <a:ext uri="{FF2B5EF4-FFF2-40B4-BE49-F238E27FC236}">
                <a16:creationId xmlns:a16="http://schemas.microsoft.com/office/drawing/2014/main" id="{50E28E12-ED4D-4C63-BA77-FE0E2FF0B069}"/>
              </a:ext>
            </a:extLst>
          </p:cNvPr>
          <p:cNvSpPr>
            <a:spLocks noGrp="1"/>
          </p:cNvSpPr>
          <p:nvPr>
            <p:ph sz="quarter" idx="10"/>
          </p:nvPr>
        </p:nvSpPr>
        <p:spPr/>
        <p:txBody>
          <a:bodyPr/>
          <a:lstStyle/>
          <a:p>
            <a:pPr algn="ctr">
              <a:lnSpc>
                <a:spcPct val="100000"/>
              </a:lnSpc>
              <a:spcBef>
                <a:spcPts val="624"/>
              </a:spcBef>
            </a:pPr>
            <a:r>
              <a:rPr lang="en-IN" sz="2600" b="1" dirty="0">
                <a:solidFill>
                  <a:srgbClr val="006298"/>
                </a:solidFill>
              </a:rPr>
              <a:t>Judicial Review</a:t>
            </a:r>
          </a:p>
          <a:p>
            <a:pPr>
              <a:lnSpc>
                <a:spcPct val="100000"/>
              </a:lnSpc>
              <a:spcBef>
                <a:spcPts val="624"/>
              </a:spcBef>
            </a:pPr>
            <a:r>
              <a:rPr lang="en-US" sz="2600" dirty="0"/>
              <a:t>Process where court decides on constitutionality actions taken by other two branches</a:t>
            </a:r>
          </a:p>
        </p:txBody>
      </p:sp>
      <p:sp>
        <p:nvSpPr>
          <p:cNvPr id="18" name="Content Placeholder 17">
            <a:extLst>
              <a:ext uri="{FF2B5EF4-FFF2-40B4-BE49-F238E27FC236}">
                <a16:creationId xmlns:a16="http://schemas.microsoft.com/office/drawing/2014/main" id="{E647E00B-CE78-4854-A12A-ACC893D8E5C7}"/>
              </a:ext>
            </a:extLst>
          </p:cNvPr>
          <p:cNvSpPr>
            <a:spLocks noGrp="1"/>
          </p:cNvSpPr>
          <p:nvPr>
            <p:ph sz="quarter" idx="11"/>
          </p:nvPr>
        </p:nvSpPr>
        <p:spPr>
          <a:xfrm>
            <a:off x="6022428" y="1373188"/>
            <a:ext cx="5331372" cy="4768850"/>
          </a:xfrm>
        </p:spPr>
        <p:txBody>
          <a:bodyPr/>
          <a:lstStyle/>
          <a:p>
            <a:pPr algn="ctr">
              <a:lnSpc>
                <a:spcPct val="100000"/>
              </a:lnSpc>
              <a:spcBef>
                <a:spcPts val="624"/>
              </a:spcBef>
            </a:pPr>
            <a:r>
              <a:rPr lang="en-US" sz="2600" b="1" dirty="0">
                <a:solidFill>
                  <a:srgbClr val="006298"/>
                </a:solidFill>
              </a:rPr>
              <a:t>Origins of Judicial Review in U.S.</a:t>
            </a:r>
          </a:p>
          <a:p>
            <a:pPr>
              <a:lnSpc>
                <a:spcPct val="100000"/>
              </a:lnSpc>
              <a:spcBef>
                <a:spcPts val="624"/>
              </a:spcBef>
            </a:pPr>
            <a:r>
              <a:rPr lang="en-US" sz="2600" dirty="0"/>
              <a:t>“Judicial Review” is not mentioned in the U.S. Constitution</a:t>
            </a:r>
          </a:p>
          <a:p>
            <a:pPr>
              <a:lnSpc>
                <a:spcPct val="100000"/>
              </a:lnSpc>
              <a:spcBef>
                <a:spcPts val="624"/>
              </a:spcBef>
            </a:pPr>
            <a:r>
              <a:rPr lang="en-US" sz="2600" i="1" dirty="0"/>
              <a:t>Marbury v. Madison</a:t>
            </a:r>
          </a:p>
        </p:txBody>
      </p:sp>
    </p:spTree>
    <p:extLst>
      <p:ext uri="{BB962C8B-B14F-4D97-AF65-F5344CB8AC3E}">
        <p14:creationId xmlns:p14="http://schemas.microsoft.com/office/powerpoint/2010/main" val="1873914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2B2E0-9FD2-4AD5-A2BA-F8D9780B1518}"/>
              </a:ext>
            </a:extLst>
          </p:cNvPr>
          <p:cNvSpPr>
            <a:spLocks noGrp="1"/>
          </p:cNvSpPr>
          <p:nvPr>
            <p:ph type="title"/>
          </p:nvPr>
        </p:nvSpPr>
        <p:spPr/>
        <p:txBody>
          <a:bodyPr/>
          <a:lstStyle/>
          <a:p>
            <a:r>
              <a:rPr lang="en-US" dirty="0"/>
              <a:t>Alternative Dispute Resolution</a:t>
            </a:r>
            <a:endParaRPr lang="en-IN" dirty="0"/>
          </a:p>
        </p:txBody>
      </p:sp>
      <p:sp>
        <p:nvSpPr>
          <p:cNvPr id="10" name="Text Placeholder 9">
            <a:extLst>
              <a:ext uri="{FF2B5EF4-FFF2-40B4-BE49-F238E27FC236}">
                <a16:creationId xmlns:a16="http://schemas.microsoft.com/office/drawing/2014/main" id="{E00BC389-36E6-4BC2-93A7-53A749316D25}"/>
              </a:ext>
            </a:extLst>
          </p:cNvPr>
          <p:cNvSpPr>
            <a:spLocks noGrp="1"/>
          </p:cNvSpPr>
          <p:nvPr>
            <p:ph type="body" sz="quarter" idx="17"/>
          </p:nvPr>
        </p:nvSpPr>
        <p:spPr/>
        <p:txBody>
          <a:bodyPr/>
          <a:lstStyle/>
          <a:p>
            <a:r>
              <a:rPr lang="en-US" dirty="0"/>
              <a:t>Resolution of disputes in ways other than those involved in the traditional judicial process. </a:t>
            </a:r>
          </a:p>
          <a:p>
            <a:pPr lvl="1"/>
            <a:r>
              <a:rPr lang="en-US" dirty="0">
                <a:solidFill>
                  <a:srgbClr val="000000"/>
                </a:solidFill>
              </a:rPr>
              <a:t>Unless court-ordered, ADR has no record, an important factor for companies in commercial litigation trying to keep trade secrets hidden.  </a:t>
            </a:r>
          </a:p>
          <a:p>
            <a:pPr lvl="1"/>
            <a:r>
              <a:rPr lang="en-US" dirty="0">
                <a:solidFill>
                  <a:srgbClr val="000000"/>
                </a:solidFill>
              </a:rPr>
              <a:t>Most common forms of ADR: negotiation, mediation, and arbitration.</a:t>
            </a:r>
          </a:p>
        </p:txBody>
      </p:sp>
    </p:spTree>
    <p:extLst>
      <p:ext uri="{BB962C8B-B14F-4D97-AF65-F5344CB8AC3E}">
        <p14:creationId xmlns:p14="http://schemas.microsoft.com/office/powerpoint/2010/main" val="609695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2B2E0-9FD2-4AD5-A2BA-F8D9780B1518}"/>
              </a:ext>
            </a:extLst>
          </p:cNvPr>
          <p:cNvSpPr>
            <a:spLocks noGrp="1"/>
          </p:cNvSpPr>
          <p:nvPr>
            <p:ph type="title"/>
          </p:nvPr>
        </p:nvSpPr>
        <p:spPr/>
        <p:txBody>
          <a:bodyPr/>
          <a:lstStyle/>
          <a:p>
            <a:r>
              <a:rPr lang="en-US" dirty="0"/>
              <a:t>Negotiation</a:t>
            </a:r>
            <a:endParaRPr lang="en-IN" dirty="0"/>
          </a:p>
        </p:txBody>
      </p:sp>
      <p:sp>
        <p:nvSpPr>
          <p:cNvPr id="10" name="Text Placeholder 9">
            <a:extLst>
              <a:ext uri="{FF2B5EF4-FFF2-40B4-BE49-F238E27FC236}">
                <a16:creationId xmlns:a16="http://schemas.microsoft.com/office/drawing/2014/main" id="{E00BC389-36E6-4BC2-93A7-53A749316D25}"/>
              </a:ext>
            </a:extLst>
          </p:cNvPr>
          <p:cNvSpPr>
            <a:spLocks noGrp="1"/>
          </p:cNvSpPr>
          <p:nvPr>
            <p:ph type="body" sz="quarter" idx="17"/>
          </p:nvPr>
        </p:nvSpPr>
        <p:spPr/>
        <p:txBody>
          <a:bodyPr/>
          <a:lstStyle/>
          <a:p>
            <a:r>
              <a:rPr lang="en-US" dirty="0"/>
              <a:t>Simplest form of ADR</a:t>
            </a:r>
          </a:p>
          <a:p>
            <a:r>
              <a:rPr lang="en-US" dirty="0"/>
              <a:t>Used in variety of ways to attempt to settle dispute informally</a:t>
            </a:r>
          </a:p>
          <a:p>
            <a:r>
              <a:rPr lang="en-US" dirty="0"/>
              <a:t>Parties without attorneys can negotiate </a:t>
            </a:r>
          </a:p>
          <a:p>
            <a:r>
              <a:rPr lang="en-US" dirty="0"/>
              <a:t>Attorneys representing each side can negotiate</a:t>
            </a:r>
          </a:p>
          <a:p>
            <a:r>
              <a:rPr lang="en-US" dirty="0"/>
              <a:t>Purpose is to avoid additional cost of litigation</a:t>
            </a:r>
          </a:p>
        </p:txBody>
      </p:sp>
    </p:spTree>
    <p:extLst>
      <p:ext uri="{BB962C8B-B14F-4D97-AF65-F5344CB8AC3E}">
        <p14:creationId xmlns:p14="http://schemas.microsoft.com/office/powerpoint/2010/main" val="2446803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2B2E0-9FD2-4AD5-A2BA-F8D9780B1518}"/>
              </a:ext>
            </a:extLst>
          </p:cNvPr>
          <p:cNvSpPr>
            <a:spLocks noGrp="1"/>
          </p:cNvSpPr>
          <p:nvPr>
            <p:ph type="title"/>
          </p:nvPr>
        </p:nvSpPr>
        <p:spPr/>
        <p:txBody>
          <a:bodyPr/>
          <a:lstStyle/>
          <a:p>
            <a:r>
              <a:rPr lang="en-US" dirty="0"/>
              <a:t>Mediation</a:t>
            </a:r>
            <a:endParaRPr lang="en-IN" dirty="0"/>
          </a:p>
        </p:txBody>
      </p:sp>
      <p:sp>
        <p:nvSpPr>
          <p:cNvPr id="10" name="Text Placeholder 9">
            <a:extLst>
              <a:ext uri="{FF2B5EF4-FFF2-40B4-BE49-F238E27FC236}">
                <a16:creationId xmlns:a16="http://schemas.microsoft.com/office/drawing/2014/main" id="{E00BC389-36E6-4BC2-93A7-53A749316D25}"/>
              </a:ext>
            </a:extLst>
          </p:cNvPr>
          <p:cNvSpPr>
            <a:spLocks noGrp="1"/>
          </p:cNvSpPr>
          <p:nvPr>
            <p:ph type="body" sz="quarter" idx="17"/>
          </p:nvPr>
        </p:nvSpPr>
        <p:spPr/>
        <p:txBody>
          <a:bodyPr/>
          <a:lstStyle/>
          <a:p>
            <a:pPr>
              <a:lnSpc>
                <a:spcPct val="150000"/>
              </a:lnSpc>
            </a:pPr>
            <a:r>
              <a:rPr lang="en-US" dirty="0"/>
              <a:t>ADR method uses neutral third party to mediate dispute.</a:t>
            </a:r>
          </a:p>
          <a:p>
            <a:pPr>
              <a:lnSpc>
                <a:spcPct val="150000"/>
              </a:lnSpc>
            </a:pPr>
            <a:r>
              <a:rPr lang="en-US" dirty="0"/>
              <a:t>Mediators propose a solution, but it is not binding on parties.</a:t>
            </a:r>
          </a:p>
          <a:p>
            <a:pPr>
              <a:lnSpc>
                <a:spcPct val="150000"/>
              </a:lnSpc>
            </a:pPr>
            <a:r>
              <a:rPr lang="en-US" dirty="0"/>
              <a:t>Case Example 4.12:  Business partners</a:t>
            </a:r>
          </a:p>
        </p:txBody>
      </p:sp>
    </p:spTree>
    <p:extLst>
      <p:ext uri="{BB962C8B-B14F-4D97-AF65-F5344CB8AC3E}">
        <p14:creationId xmlns:p14="http://schemas.microsoft.com/office/powerpoint/2010/main" val="3573664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6B3F-13A0-4D8E-95FA-B1635822ACF3}"/>
              </a:ext>
            </a:extLst>
          </p:cNvPr>
          <p:cNvSpPr>
            <a:spLocks noGrp="1"/>
          </p:cNvSpPr>
          <p:nvPr>
            <p:ph type="title"/>
          </p:nvPr>
        </p:nvSpPr>
        <p:spPr/>
        <p:txBody>
          <a:bodyPr/>
          <a:lstStyle/>
          <a:p>
            <a:r>
              <a:rPr lang="en-IN" dirty="0"/>
              <a:t>Arbitration (1 of 4)</a:t>
            </a:r>
          </a:p>
        </p:txBody>
      </p:sp>
      <p:sp>
        <p:nvSpPr>
          <p:cNvPr id="3" name="Text Placeholder 2">
            <a:extLst>
              <a:ext uri="{FF2B5EF4-FFF2-40B4-BE49-F238E27FC236}">
                <a16:creationId xmlns:a16="http://schemas.microsoft.com/office/drawing/2014/main" id="{C9726912-CC0D-4607-B862-1937AFC5DFF1}"/>
              </a:ext>
            </a:extLst>
          </p:cNvPr>
          <p:cNvSpPr>
            <a:spLocks noGrp="1"/>
          </p:cNvSpPr>
          <p:nvPr>
            <p:ph type="body" sz="quarter" idx="17"/>
          </p:nvPr>
        </p:nvSpPr>
        <p:spPr>
          <a:xfrm>
            <a:off x="743576" y="1638300"/>
            <a:ext cx="6035596" cy="4394200"/>
          </a:xfrm>
        </p:spPr>
        <p:txBody>
          <a:bodyPr/>
          <a:lstStyle/>
          <a:p>
            <a:pPr>
              <a:lnSpc>
                <a:spcPct val="100000"/>
              </a:lnSpc>
              <a:spcBef>
                <a:spcPts val="624"/>
              </a:spcBef>
              <a:buFont typeface="Arial" panose="020B0604020202020204" pitchFamily="34" charset="0"/>
              <a:buChar char="•"/>
            </a:pPr>
            <a:r>
              <a:rPr lang="en-US" sz="2200" dirty="0"/>
              <a:t>The most formal ADR method, it uses an arbitrator to hear and decide on the dispute.</a:t>
            </a:r>
          </a:p>
          <a:p>
            <a:pPr>
              <a:lnSpc>
                <a:spcPct val="100000"/>
              </a:lnSpc>
              <a:spcBef>
                <a:spcPts val="624"/>
              </a:spcBef>
              <a:buFont typeface="Arial" panose="020B0604020202020204" pitchFamily="34" charset="0"/>
              <a:buChar char="•"/>
            </a:pPr>
            <a:r>
              <a:rPr lang="en-US" sz="2200" dirty="0"/>
              <a:t>Binding or nonbinding</a:t>
            </a:r>
          </a:p>
          <a:p>
            <a:pPr>
              <a:lnSpc>
                <a:spcPct val="100000"/>
              </a:lnSpc>
              <a:spcBef>
                <a:spcPts val="624"/>
              </a:spcBef>
              <a:buFont typeface="Arial" panose="020B0604020202020204" pitchFamily="34" charset="0"/>
              <a:buChar char="•"/>
            </a:pPr>
            <a:r>
              <a:rPr lang="en-US" sz="2200" dirty="0"/>
              <a:t>Resembles trial:</a:t>
            </a:r>
          </a:p>
          <a:p>
            <a:pPr marL="809625" lvl="1" indent="-352425">
              <a:lnSpc>
                <a:spcPct val="100000"/>
              </a:lnSpc>
              <a:spcBef>
                <a:spcPts val="624"/>
              </a:spcBef>
              <a:buFont typeface="Arial" panose="020B0604020202020204" pitchFamily="34" charset="0"/>
              <a:buChar char="•"/>
            </a:pPr>
            <a:r>
              <a:rPr lang="en-US" dirty="0">
                <a:solidFill>
                  <a:srgbClr val="000000"/>
                </a:solidFill>
              </a:rPr>
              <a:t>Parties present opening arguments</a:t>
            </a:r>
          </a:p>
          <a:p>
            <a:pPr marL="809625" lvl="1" indent="-352425">
              <a:lnSpc>
                <a:spcPct val="100000"/>
              </a:lnSpc>
              <a:spcBef>
                <a:spcPts val="624"/>
              </a:spcBef>
              <a:buFont typeface="Arial" panose="020B0604020202020204" pitchFamily="34" charset="0"/>
              <a:buChar char="•"/>
            </a:pPr>
            <a:r>
              <a:rPr lang="en-US" dirty="0">
                <a:solidFill>
                  <a:srgbClr val="000000"/>
                </a:solidFill>
              </a:rPr>
              <a:t>Parties ask for specific remedies</a:t>
            </a:r>
          </a:p>
          <a:p>
            <a:pPr marL="809625" lvl="1" indent="-352425">
              <a:lnSpc>
                <a:spcPct val="100000"/>
              </a:lnSpc>
              <a:spcBef>
                <a:spcPts val="624"/>
              </a:spcBef>
              <a:buFont typeface="Arial" panose="020B0604020202020204" pitchFamily="34" charset="0"/>
              <a:buChar char="•"/>
            </a:pPr>
            <a:r>
              <a:rPr lang="en-US" dirty="0">
                <a:solidFill>
                  <a:srgbClr val="000000"/>
                </a:solidFill>
              </a:rPr>
              <a:t>Present evidence, may call and examine witnesses</a:t>
            </a:r>
          </a:p>
          <a:p>
            <a:pPr marL="809625" lvl="1" indent="-352425">
              <a:lnSpc>
                <a:spcPct val="100000"/>
              </a:lnSpc>
              <a:spcBef>
                <a:spcPts val="624"/>
              </a:spcBef>
              <a:buFont typeface="Arial" panose="020B0604020202020204" pitchFamily="34" charset="0"/>
              <a:buChar char="•"/>
            </a:pPr>
            <a:r>
              <a:rPr lang="en-US" dirty="0">
                <a:solidFill>
                  <a:srgbClr val="000000"/>
                </a:solidFill>
              </a:rPr>
              <a:t>However, procedural rules are much less restrictive than in litigation</a:t>
            </a:r>
          </a:p>
        </p:txBody>
      </p:sp>
      <p:pic>
        <p:nvPicPr>
          <p:cNvPr id="9" name="Picture Placeholder 8" descr="A photo shows a judge's gavel on an Arbitration Hearing form placed on a desk.">
            <a:extLst>
              <a:ext uri="{FF2B5EF4-FFF2-40B4-BE49-F238E27FC236}">
                <a16:creationId xmlns:a16="http://schemas.microsoft.com/office/drawing/2014/main" id="{F8DFE8BD-AC79-40C6-9565-6B0900D3C16B}"/>
              </a:ext>
            </a:extLst>
          </p:cNvPr>
          <p:cNvPicPr>
            <a:picLocks noGrp="1" noChangeAspect="1"/>
          </p:cNvPicPr>
          <p:nvPr>
            <p:ph type="pic" sz="quarter" idx="19"/>
          </p:nvPr>
        </p:nvPicPr>
        <p:blipFill>
          <a:blip r:embed="rId2"/>
          <a:stretch>
            <a:fillRect/>
          </a:stretch>
        </p:blipFill>
        <p:spPr>
          <a:xfrm>
            <a:off x="6938208" y="2143844"/>
            <a:ext cx="4152900" cy="2781300"/>
          </a:xfrm>
          <a:prstGeom prst="rect">
            <a:avLst/>
          </a:prstGeom>
        </p:spPr>
      </p:pic>
    </p:spTree>
    <p:extLst>
      <p:ext uri="{BB962C8B-B14F-4D97-AF65-F5344CB8AC3E}">
        <p14:creationId xmlns:p14="http://schemas.microsoft.com/office/powerpoint/2010/main" val="486089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Arbitration (2 of 4)</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normAutofit/>
          </a:bodyPr>
          <a:lstStyle/>
          <a:p>
            <a:pPr>
              <a:spcAft>
                <a:spcPts val="600"/>
              </a:spcAft>
            </a:pPr>
            <a:r>
              <a:rPr lang="en-US" b="1" dirty="0"/>
              <a:t>Arbitration Decision</a:t>
            </a:r>
          </a:p>
          <a:p>
            <a:pPr lvl="1">
              <a:spcAft>
                <a:spcPts val="600"/>
              </a:spcAft>
            </a:pPr>
            <a:r>
              <a:rPr lang="en-US" dirty="0">
                <a:solidFill>
                  <a:srgbClr val="000000"/>
                </a:solidFill>
              </a:rPr>
              <a:t>Award reached can be appealed, but will be set aside only if:</a:t>
            </a:r>
          </a:p>
          <a:p>
            <a:pPr lvl="2">
              <a:spcAft>
                <a:spcPts val="600"/>
              </a:spcAft>
            </a:pPr>
            <a:r>
              <a:rPr lang="en-US" sz="2200" dirty="0">
                <a:solidFill>
                  <a:srgbClr val="000000"/>
                </a:solidFill>
              </a:rPr>
              <a:t>Arbitrator’s conduct or “bad faith” substantially prejudiced the rights of one of the parties</a:t>
            </a:r>
          </a:p>
          <a:p>
            <a:pPr lvl="2">
              <a:spcAft>
                <a:spcPts val="600"/>
              </a:spcAft>
            </a:pPr>
            <a:r>
              <a:rPr lang="en-US" sz="2200" dirty="0">
                <a:solidFill>
                  <a:srgbClr val="000000"/>
                </a:solidFill>
              </a:rPr>
              <a:t>Award violates an established public policy</a:t>
            </a:r>
          </a:p>
          <a:p>
            <a:pPr lvl="2">
              <a:spcAft>
                <a:spcPts val="600"/>
              </a:spcAft>
            </a:pPr>
            <a:r>
              <a:rPr lang="en-US" sz="2200" dirty="0">
                <a:solidFill>
                  <a:srgbClr val="000000"/>
                </a:solidFill>
              </a:rPr>
              <a:t>Arbitrator arbitrated issues parties did not agree to arbitrate</a:t>
            </a:r>
          </a:p>
        </p:txBody>
      </p:sp>
    </p:spTree>
    <p:extLst>
      <p:ext uri="{BB962C8B-B14F-4D97-AF65-F5344CB8AC3E}">
        <p14:creationId xmlns:p14="http://schemas.microsoft.com/office/powerpoint/2010/main" val="1708656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8236DD-273A-4943-88AF-FEF05FAB77AA}"/>
              </a:ext>
            </a:extLst>
          </p:cNvPr>
          <p:cNvSpPr>
            <a:spLocks noGrp="1"/>
          </p:cNvSpPr>
          <p:nvPr>
            <p:ph type="title"/>
          </p:nvPr>
        </p:nvSpPr>
        <p:spPr/>
        <p:txBody>
          <a:bodyPr/>
          <a:lstStyle/>
          <a:p>
            <a:r>
              <a:rPr lang="en-IN" dirty="0"/>
              <a:t>Arbitration (3 of 4)</a:t>
            </a:r>
          </a:p>
        </p:txBody>
      </p:sp>
      <p:sp>
        <p:nvSpPr>
          <p:cNvPr id="10" name="Text Placeholder 9">
            <a:extLst>
              <a:ext uri="{FF2B5EF4-FFF2-40B4-BE49-F238E27FC236}">
                <a16:creationId xmlns:a16="http://schemas.microsoft.com/office/drawing/2014/main" id="{FE9DB475-8498-49D6-AF8F-B6B1614835A1}"/>
              </a:ext>
            </a:extLst>
          </p:cNvPr>
          <p:cNvSpPr>
            <a:spLocks noGrp="1"/>
          </p:cNvSpPr>
          <p:nvPr>
            <p:ph type="body" sz="quarter" idx="17"/>
          </p:nvPr>
        </p:nvSpPr>
        <p:spPr/>
        <p:txBody>
          <a:bodyPr/>
          <a:lstStyle/>
          <a:p>
            <a:pPr>
              <a:spcAft>
                <a:spcPts val="1200"/>
              </a:spcAft>
            </a:pPr>
            <a:r>
              <a:rPr lang="en-IN" b="1" dirty="0"/>
              <a:t>Arbitration clauses: </a:t>
            </a:r>
            <a:r>
              <a:rPr lang="en-IN" dirty="0"/>
              <a:t>several disputes arise under an arbitration contract clause</a:t>
            </a:r>
          </a:p>
          <a:p>
            <a:pPr>
              <a:spcAft>
                <a:spcPts val="1200"/>
              </a:spcAft>
            </a:pPr>
            <a:r>
              <a:rPr lang="en-IN" b="1" dirty="0"/>
              <a:t>Arbitration statutes: </a:t>
            </a:r>
            <a:r>
              <a:rPr lang="en-IN" dirty="0"/>
              <a:t>state statutes based on Uniform Arbitration Act</a:t>
            </a:r>
          </a:p>
          <a:p>
            <a:pPr>
              <a:spcAft>
                <a:spcPts val="1200"/>
              </a:spcAft>
            </a:pPr>
            <a:r>
              <a:rPr lang="en-IN" b="1" dirty="0"/>
              <a:t>Case Example 4.13: </a:t>
            </a:r>
            <a:r>
              <a:rPr lang="en-IN" i="1" dirty="0"/>
              <a:t>In re Cox Enterprises, Inc. Set-top Cable Television Box Antitrust Litigation (2016)</a:t>
            </a:r>
          </a:p>
        </p:txBody>
      </p:sp>
    </p:spTree>
    <p:extLst>
      <p:ext uri="{BB962C8B-B14F-4D97-AF65-F5344CB8AC3E}">
        <p14:creationId xmlns:p14="http://schemas.microsoft.com/office/powerpoint/2010/main" val="2383391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8236DD-273A-4943-88AF-FEF05FAB77AA}"/>
              </a:ext>
            </a:extLst>
          </p:cNvPr>
          <p:cNvSpPr>
            <a:spLocks noGrp="1"/>
          </p:cNvSpPr>
          <p:nvPr>
            <p:ph type="title"/>
          </p:nvPr>
        </p:nvSpPr>
        <p:spPr/>
        <p:txBody>
          <a:bodyPr/>
          <a:lstStyle/>
          <a:p>
            <a:r>
              <a:rPr lang="en-IN" dirty="0"/>
              <a:t>Arbitration (4 of 4)</a:t>
            </a:r>
          </a:p>
        </p:txBody>
      </p:sp>
      <p:sp>
        <p:nvSpPr>
          <p:cNvPr id="10" name="Text Placeholder 9">
            <a:extLst>
              <a:ext uri="{FF2B5EF4-FFF2-40B4-BE49-F238E27FC236}">
                <a16:creationId xmlns:a16="http://schemas.microsoft.com/office/drawing/2014/main" id="{FE9DB475-8498-49D6-AF8F-B6B1614835A1}"/>
              </a:ext>
            </a:extLst>
          </p:cNvPr>
          <p:cNvSpPr>
            <a:spLocks noGrp="1"/>
          </p:cNvSpPr>
          <p:nvPr>
            <p:ph type="body" sz="quarter" idx="17"/>
          </p:nvPr>
        </p:nvSpPr>
        <p:spPr/>
        <p:txBody>
          <a:bodyPr/>
          <a:lstStyle/>
          <a:p>
            <a:r>
              <a:rPr lang="en-US" b="1" dirty="0"/>
              <a:t>Mandatory Arbitration in Employment Context</a:t>
            </a:r>
          </a:p>
          <a:p>
            <a:pPr lvl="1">
              <a:spcAft>
                <a:spcPts val="1800"/>
              </a:spcAft>
            </a:pPr>
            <a:r>
              <a:rPr lang="en-US" dirty="0">
                <a:solidFill>
                  <a:srgbClr val="000000"/>
                </a:solidFill>
              </a:rPr>
              <a:t>U.S. Supreme Court has held that mandatory arbitration clauses in employment contracts are generally enforceable</a:t>
            </a:r>
          </a:p>
          <a:p>
            <a:r>
              <a:rPr lang="en-US" b="1" dirty="0"/>
              <a:t>Case Example 4.14: </a:t>
            </a:r>
            <a:r>
              <a:rPr lang="en-US" i="1" dirty="0"/>
              <a:t>Gilmer v. Interstate/Johnson Lane Corp.</a:t>
            </a:r>
          </a:p>
        </p:txBody>
      </p:sp>
    </p:spTree>
    <p:extLst>
      <p:ext uri="{BB962C8B-B14F-4D97-AF65-F5344CB8AC3E}">
        <p14:creationId xmlns:p14="http://schemas.microsoft.com/office/powerpoint/2010/main" val="4068985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5895-6EDF-41BD-8840-6DCF4971F139}"/>
              </a:ext>
            </a:extLst>
          </p:cNvPr>
          <p:cNvSpPr>
            <a:spLocks noGrp="1"/>
          </p:cNvSpPr>
          <p:nvPr>
            <p:ph type="title"/>
          </p:nvPr>
        </p:nvSpPr>
        <p:spPr/>
        <p:txBody>
          <a:bodyPr/>
          <a:lstStyle/>
          <a:p>
            <a:r>
              <a:rPr lang="en-US" dirty="0"/>
              <a:t>Basic Differences in the Traditional Forms of ADR</a:t>
            </a:r>
            <a:endParaRPr lang="en-IN" dirty="0"/>
          </a:p>
        </p:txBody>
      </p:sp>
      <p:sp>
        <p:nvSpPr>
          <p:cNvPr id="3" name="Text Placeholder 2">
            <a:extLst>
              <a:ext uri="{FF2B5EF4-FFF2-40B4-BE49-F238E27FC236}">
                <a16:creationId xmlns:a16="http://schemas.microsoft.com/office/drawing/2014/main" id="{9BEE81A8-4B1C-4ED9-8FD0-1DEB0B57508C}"/>
              </a:ext>
            </a:extLst>
          </p:cNvPr>
          <p:cNvSpPr>
            <a:spLocks noGrp="1"/>
          </p:cNvSpPr>
          <p:nvPr>
            <p:ph type="body" sz="quarter" idx="17"/>
          </p:nvPr>
        </p:nvSpPr>
        <p:spPr>
          <a:xfrm>
            <a:off x="743576" y="1464127"/>
            <a:ext cx="10610224" cy="462643"/>
          </a:xfrm>
        </p:spPr>
        <p:txBody>
          <a:bodyPr>
            <a:normAutofit/>
          </a:bodyPr>
          <a:lstStyle/>
          <a:p>
            <a:pPr marL="0" indent="0">
              <a:lnSpc>
                <a:spcPct val="100000"/>
              </a:lnSpc>
              <a:buNone/>
            </a:pPr>
            <a:r>
              <a:rPr lang="en-US" sz="2400" dirty="0"/>
              <a:t>Exhibit 4-4 Basic Differences in the Traditional Forms of ADR</a:t>
            </a:r>
            <a:endParaRPr lang="en-IN" sz="2400" dirty="0"/>
          </a:p>
        </p:txBody>
      </p:sp>
      <p:pic>
        <p:nvPicPr>
          <p:cNvPr id="9" name="Picture Placeholder 8" descr="An illustration summarizes the basic types of A D R using three text boxes labeled, Negotiation, Mediation, and Arbitration. &#10;The text in the first box reads as follows. Negotiation: Description - Parties meet informally with or without their attorneys and attempt to agree on a resolution. This is the simplest and least expensive method of A D R; Neutral Third Party Present? No; Who decides the Resolution? The parties themselves reach a resolution. &#10;The text in the second box reads as follows. Mediation: Description – A neutral third party meets with the parties and emphasizes points of agreement to bring them toward resolution of their dispute reducing hostility between the parties; Neutral Third Party Present? Yes; Who decides the Resolution? The parties, but the mediator may suggest or propose a resolution. &#10;The text in the third box reads as follows. Arbitration: Description – The parties present their arguments and evidence before an arbitrator at a formal hearing. The arbitrator renders a decision to resolve the parties’ dispute; Neutral Third Party Present? Yes; Who decides the Resolution? The arbitrator imposes a resolution on the parties that may be either binding or nonbinding.">
            <a:extLst>
              <a:ext uri="{FF2B5EF4-FFF2-40B4-BE49-F238E27FC236}">
                <a16:creationId xmlns:a16="http://schemas.microsoft.com/office/drawing/2014/main" id="{2D8C82BF-8277-45B7-9515-401F11E511E1}"/>
              </a:ext>
            </a:extLst>
          </p:cNvPr>
          <p:cNvPicPr>
            <a:picLocks noGrp="1" noChangeAspect="1"/>
          </p:cNvPicPr>
          <p:nvPr>
            <p:ph type="pic" sz="quarter" idx="19"/>
          </p:nvPr>
        </p:nvPicPr>
        <p:blipFill rotWithShape="1">
          <a:blip r:embed="rId2"/>
          <a:srcRect t="6760"/>
          <a:stretch/>
        </p:blipFill>
        <p:spPr>
          <a:xfrm>
            <a:off x="2188389" y="1971798"/>
            <a:ext cx="7815223" cy="4057403"/>
          </a:xfrm>
          <a:prstGeom prst="rect">
            <a:avLst/>
          </a:prstGeom>
        </p:spPr>
      </p:pic>
    </p:spTree>
    <p:extLst>
      <p:ext uri="{BB962C8B-B14F-4D97-AF65-F5344CB8AC3E}">
        <p14:creationId xmlns:p14="http://schemas.microsoft.com/office/powerpoint/2010/main" val="249006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74F93F7-1017-48A9-8E1E-DE67B1D891E8}"/>
              </a:ext>
            </a:extLst>
          </p:cNvPr>
          <p:cNvSpPr>
            <a:spLocks noGrp="1"/>
          </p:cNvSpPr>
          <p:nvPr>
            <p:ph type="title"/>
          </p:nvPr>
        </p:nvSpPr>
        <p:spPr/>
        <p:txBody>
          <a:bodyPr/>
          <a:lstStyle/>
          <a:p>
            <a:r>
              <a:rPr lang="en-IN" dirty="0"/>
              <a:t>Other Types of ADR</a:t>
            </a:r>
          </a:p>
        </p:txBody>
      </p:sp>
      <p:sp>
        <p:nvSpPr>
          <p:cNvPr id="12" name="Text Placeholder 11">
            <a:extLst>
              <a:ext uri="{FF2B5EF4-FFF2-40B4-BE49-F238E27FC236}">
                <a16:creationId xmlns:a16="http://schemas.microsoft.com/office/drawing/2014/main" id="{439E4FBF-DC45-42E0-9EF2-AC026DA913F8}"/>
              </a:ext>
            </a:extLst>
          </p:cNvPr>
          <p:cNvSpPr>
            <a:spLocks noGrp="1"/>
          </p:cNvSpPr>
          <p:nvPr>
            <p:ph type="body" sz="quarter" idx="17"/>
          </p:nvPr>
        </p:nvSpPr>
        <p:spPr/>
        <p:txBody>
          <a:bodyPr/>
          <a:lstStyle/>
          <a:p>
            <a:pPr>
              <a:lnSpc>
                <a:spcPct val="150000"/>
              </a:lnSpc>
            </a:pPr>
            <a:r>
              <a:rPr lang="en-US" b="1" dirty="0"/>
              <a:t>Early neutral case evaluation</a:t>
            </a:r>
          </a:p>
          <a:p>
            <a:pPr>
              <a:lnSpc>
                <a:spcPct val="150000"/>
              </a:lnSpc>
            </a:pPr>
            <a:r>
              <a:rPr lang="en-US" b="1" dirty="0"/>
              <a:t>Mini-trial</a:t>
            </a:r>
          </a:p>
          <a:p>
            <a:pPr>
              <a:lnSpc>
                <a:spcPct val="150000"/>
              </a:lnSpc>
            </a:pPr>
            <a:r>
              <a:rPr lang="en-US" b="1" dirty="0"/>
              <a:t>Summary jury trial (SJT)</a:t>
            </a:r>
          </a:p>
        </p:txBody>
      </p:sp>
    </p:spTree>
    <p:extLst>
      <p:ext uri="{BB962C8B-B14F-4D97-AF65-F5344CB8AC3E}">
        <p14:creationId xmlns:p14="http://schemas.microsoft.com/office/powerpoint/2010/main" val="1716316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74F93F7-1017-48A9-8E1E-DE67B1D891E8}"/>
              </a:ext>
            </a:extLst>
          </p:cNvPr>
          <p:cNvSpPr>
            <a:spLocks noGrp="1"/>
          </p:cNvSpPr>
          <p:nvPr>
            <p:ph type="title"/>
          </p:nvPr>
        </p:nvSpPr>
        <p:spPr/>
        <p:txBody>
          <a:bodyPr/>
          <a:lstStyle/>
          <a:p>
            <a:r>
              <a:rPr lang="en-IN" dirty="0"/>
              <a:t>Providers of ADR Services</a:t>
            </a:r>
          </a:p>
        </p:txBody>
      </p:sp>
      <p:sp>
        <p:nvSpPr>
          <p:cNvPr id="12" name="Text Placeholder 11">
            <a:extLst>
              <a:ext uri="{FF2B5EF4-FFF2-40B4-BE49-F238E27FC236}">
                <a16:creationId xmlns:a16="http://schemas.microsoft.com/office/drawing/2014/main" id="{439E4FBF-DC45-42E0-9EF2-AC026DA913F8}"/>
              </a:ext>
            </a:extLst>
          </p:cNvPr>
          <p:cNvSpPr>
            <a:spLocks noGrp="1"/>
          </p:cNvSpPr>
          <p:nvPr>
            <p:ph type="body" sz="quarter" idx="17"/>
          </p:nvPr>
        </p:nvSpPr>
        <p:spPr/>
        <p:txBody>
          <a:bodyPr/>
          <a:lstStyle/>
          <a:p>
            <a:r>
              <a:rPr lang="en-US" b="1" dirty="0"/>
              <a:t>Arbitration Providers</a:t>
            </a:r>
          </a:p>
          <a:p>
            <a:pPr lvl="1">
              <a:spcAft>
                <a:spcPts val="1200"/>
              </a:spcAft>
            </a:pPr>
            <a:r>
              <a:rPr lang="en-US" dirty="0">
                <a:solidFill>
                  <a:srgbClr val="000000"/>
                </a:solidFill>
              </a:rPr>
              <a:t>American Arbitration Association (AAA) (nonprofit association)</a:t>
            </a:r>
          </a:p>
          <a:p>
            <a:pPr lvl="1"/>
            <a:r>
              <a:rPr lang="en-US" dirty="0">
                <a:solidFill>
                  <a:srgbClr val="000000"/>
                </a:solidFill>
              </a:rPr>
              <a:t>ADR Firms (for-profit companies)</a:t>
            </a:r>
          </a:p>
          <a:p>
            <a:pPr lvl="2"/>
            <a:r>
              <a:rPr lang="en-US" dirty="0">
                <a:solidFill>
                  <a:srgbClr val="000000"/>
                </a:solidFill>
              </a:rPr>
              <a:t>Retired judges often conduct arbitration hearings, or help parties settle dispute</a:t>
            </a:r>
          </a:p>
        </p:txBody>
      </p:sp>
    </p:spTree>
    <p:extLst>
      <p:ext uri="{BB962C8B-B14F-4D97-AF65-F5344CB8AC3E}">
        <p14:creationId xmlns:p14="http://schemas.microsoft.com/office/powerpoint/2010/main" val="622838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31E0DE-04FB-4CB4-95B5-69E47F7C9E02}"/>
              </a:ext>
            </a:extLst>
          </p:cNvPr>
          <p:cNvSpPr>
            <a:spLocks noGrp="1"/>
          </p:cNvSpPr>
          <p:nvPr>
            <p:ph type="title"/>
          </p:nvPr>
        </p:nvSpPr>
        <p:spPr/>
        <p:txBody>
          <a:bodyPr/>
          <a:lstStyle/>
          <a:p>
            <a:r>
              <a:rPr lang="en-US" dirty="0"/>
              <a:t>Landmark in the Law: </a:t>
            </a:r>
            <a:r>
              <a:rPr lang="en-US" i="1" dirty="0"/>
              <a:t>Marbury v. Madison</a:t>
            </a:r>
            <a:endParaRPr lang="en-IN" i="1" dirty="0"/>
          </a:p>
        </p:txBody>
      </p:sp>
      <p:sp>
        <p:nvSpPr>
          <p:cNvPr id="6" name="Text Placeholder 5">
            <a:extLst>
              <a:ext uri="{FF2B5EF4-FFF2-40B4-BE49-F238E27FC236}">
                <a16:creationId xmlns:a16="http://schemas.microsoft.com/office/drawing/2014/main" id="{886C117E-9E44-4904-B708-A1060501B33E}"/>
              </a:ext>
            </a:extLst>
          </p:cNvPr>
          <p:cNvSpPr>
            <a:spLocks noGrp="1"/>
          </p:cNvSpPr>
          <p:nvPr>
            <p:ph type="body" sz="quarter" idx="17"/>
          </p:nvPr>
        </p:nvSpPr>
        <p:spPr/>
        <p:txBody>
          <a:bodyPr/>
          <a:lstStyle/>
          <a:p>
            <a:pPr marL="0" indent="0">
              <a:buNone/>
            </a:pPr>
            <a:r>
              <a:rPr lang="en-IN" b="1" dirty="0">
                <a:solidFill>
                  <a:srgbClr val="006298"/>
                </a:solidFill>
              </a:rPr>
              <a:t>Judicial Review</a:t>
            </a:r>
          </a:p>
          <a:p>
            <a:r>
              <a:rPr lang="en-US" dirty="0"/>
              <a:t>Doctrine of judicial review was establishing by </a:t>
            </a:r>
            <a:r>
              <a:rPr lang="en-US" i="1" dirty="0"/>
              <a:t>Marbury v. Madison</a:t>
            </a:r>
          </a:p>
          <a:p>
            <a:r>
              <a:rPr lang="en-US" dirty="0"/>
              <a:t>Case involved review of executive branch action</a:t>
            </a:r>
          </a:p>
          <a:p>
            <a:r>
              <a:rPr lang="en-US" dirty="0"/>
              <a:t>Remains unchallenged, and is exercised by federal and state courts</a:t>
            </a:r>
          </a:p>
          <a:p>
            <a:r>
              <a:rPr lang="en-US" dirty="0"/>
              <a:t>Application today</a:t>
            </a:r>
          </a:p>
          <a:p>
            <a:pPr lvl="1"/>
            <a:r>
              <a:rPr lang="en-US" dirty="0">
                <a:solidFill>
                  <a:srgbClr val="000000"/>
                </a:solidFill>
              </a:rPr>
              <a:t>Constitutionality of federal statutes could not be challenged in court</a:t>
            </a:r>
          </a:p>
          <a:p>
            <a:pPr lvl="1"/>
            <a:r>
              <a:rPr lang="en-US" dirty="0">
                <a:solidFill>
                  <a:srgbClr val="000000"/>
                </a:solidFill>
              </a:rPr>
              <a:t>Statutes would remain in effect unless changed by Congress</a:t>
            </a:r>
          </a:p>
        </p:txBody>
      </p:sp>
    </p:spTree>
    <p:extLst>
      <p:ext uri="{BB962C8B-B14F-4D97-AF65-F5344CB8AC3E}">
        <p14:creationId xmlns:p14="http://schemas.microsoft.com/office/powerpoint/2010/main" val="13902820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74F93F7-1017-48A9-8E1E-DE67B1D891E8}"/>
              </a:ext>
            </a:extLst>
          </p:cNvPr>
          <p:cNvSpPr>
            <a:spLocks noGrp="1"/>
          </p:cNvSpPr>
          <p:nvPr>
            <p:ph type="title"/>
          </p:nvPr>
        </p:nvSpPr>
        <p:spPr/>
        <p:txBody>
          <a:bodyPr/>
          <a:lstStyle/>
          <a:p>
            <a:r>
              <a:rPr lang="en-IN" dirty="0"/>
              <a:t>Online Dispute Resolution (ODR)</a:t>
            </a:r>
          </a:p>
        </p:txBody>
      </p:sp>
      <p:sp>
        <p:nvSpPr>
          <p:cNvPr id="12" name="Text Placeholder 11">
            <a:extLst>
              <a:ext uri="{FF2B5EF4-FFF2-40B4-BE49-F238E27FC236}">
                <a16:creationId xmlns:a16="http://schemas.microsoft.com/office/drawing/2014/main" id="{439E4FBF-DC45-42E0-9EF2-AC026DA913F8}"/>
              </a:ext>
            </a:extLst>
          </p:cNvPr>
          <p:cNvSpPr>
            <a:spLocks noGrp="1"/>
          </p:cNvSpPr>
          <p:nvPr>
            <p:ph type="body" sz="quarter" idx="17"/>
          </p:nvPr>
        </p:nvSpPr>
        <p:spPr/>
        <p:txBody>
          <a:bodyPr/>
          <a:lstStyle/>
          <a:p>
            <a:r>
              <a:rPr lang="en-US" b="1" dirty="0"/>
              <a:t>ODR</a:t>
            </a:r>
          </a:p>
          <a:p>
            <a:pPr lvl="1"/>
            <a:r>
              <a:rPr lang="en-US" dirty="0">
                <a:solidFill>
                  <a:srgbClr val="000000"/>
                </a:solidFill>
              </a:rPr>
              <a:t>Growing method for resolving disputes in online forums</a:t>
            </a:r>
          </a:p>
          <a:p>
            <a:pPr lvl="1"/>
            <a:r>
              <a:rPr lang="en-US" dirty="0">
                <a:solidFill>
                  <a:srgbClr val="000000"/>
                </a:solidFill>
              </a:rPr>
              <a:t>Often used to resolve Internet-based disputes</a:t>
            </a:r>
          </a:p>
          <a:p>
            <a:pPr lvl="1"/>
            <a:r>
              <a:rPr lang="en-US" dirty="0">
                <a:solidFill>
                  <a:srgbClr val="000000"/>
                </a:solidFill>
              </a:rPr>
              <a:t>Often apply general, universal legal principles rather than law of any specific jurisdiction</a:t>
            </a:r>
          </a:p>
          <a:p>
            <a:pPr lvl="1">
              <a:spcAft>
                <a:spcPts val="1200"/>
              </a:spcAft>
            </a:pPr>
            <a:r>
              <a:rPr lang="en-US" dirty="0">
                <a:solidFill>
                  <a:srgbClr val="000000"/>
                </a:solidFill>
              </a:rPr>
              <a:t>Suited well for resolving small- to medium-sized business’ liability claims</a:t>
            </a:r>
          </a:p>
          <a:p>
            <a:r>
              <a:rPr lang="en-US" b="1" dirty="0"/>
              <a:t>Case Example 4.15: </a:t>
            </a:r>
            <a:r>
              <a:rPr lang="en-US" dirty="0"/>
              <a:t>New York City and Cybersettle.com</a:t>
            </a:r>
          </a:p>
        </p:txBody>
      </p:sp>
    </p:spTree>
    <p:extLst>
      <p:ext uri="{BB962C8B-B14F-4D97-AF65-F5344CB8AC3E}">
        <p14:creationId xmlns:p14="http://schemas.microsoft.com/office/powerpoint/2010/main" val="1681021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Summary</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normAutofit/>
          </a:bodyPr>
          <a:lstStyle/>
          <a:p>
            <a:pPr marL="0" indent="0">
              <a:buNone/>
            </a:pPr>
            <a:r>
              <a:rPr lang="en-US" dirty="0"/>
              <a:t>Now that the lesson has ended, you have learned:</a:t>
            </a:r>
          </a:p>
          <a:p>
            <a:r>
              <a:rPr lang="en-US" dirty="0"/>
              <a:t>Differentiate between types of jurisdiction in state and federal courts. </a:t>
            </a:r>
          </a:p>
          <a:p>
            <a:r>
              <a:rPr lang="en-US" dirty="0"/>
              <a:t>Define venue and standing. </a:t>
            </a:r>
          </a:p>
          <a:p>
            <a:r>
              <a:rPr lang="en-US" dirty="0"/>
              <a:t>Define arbitration, negotiation, and mediation.</a:t>
            </a:r>
          </a:p>
          <a:p>
            <a:r>
              <a:rPr lang="en-US" dirty="0"/>
              <a:t>Describe the benefits of alternative dispute resolution.  </a:t>
            </a:r>
          </a:p>
          <a:p>
            <a:r>
              <a:rPr lang="en-US" dirty="0"/>
              <a:t>Identify the types of claims are best settled by alternative dispute resolution.  </a:t>
            </a:r>
          </a:p>
          <a:p>
            <a:r>
              <a:rPr lang="en-US" dirty="0"/>
              <a:t>Identify when a mandatory arbitration clause may have you struck down.</a:t>
            </a:r>
          </a:p>
        </p:txBody>
      </p:sp>
    </p:spTree>
    <p:extLst>
      <p:ext uri="{BB962C8B-B14F-4D97-AF65-F5344CB8AC3E}">
        <p14:creationId xmlns:p14="http://schemas.microsoft.com/office/powerpoint/2010/main" val="72064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8EA26EE-B56E-44E3-BBE1-6C0E4A261492}"/>
              </a:ext>
            </a:extLst>
          </p:cNvPr>
          <p:cNvSpPr>
            <a:spLocks noGrp="1"/>
          </p:cNvSpPr>
          <p:nvPr>
            <p:ph type="title"/>
          </p:nvPr>
        </p:nvSpPr>
        <p:spPr/>
        <p:txBody>
          <a:bodyPr/>
          <a:lstStyle/>
          <a:p>
            <a:r>
              <a:rPr lang="en-IN" dirty="0"/>
              <a:t>Basic Judicial Requirements</a:t>
            </a:r>
          </a:p>
        </p:txBody>
      </p:sp>
      <p:sp>
        <p:nvSpPr>
          <p:cNvPr id="10" name="Text Placeholder 9">
            <a:extLst>
              <a:ext uri="{FF2B5EF4-FFF2-40B4-BE49-F238E27FC236}">
                <a16:creationId xmlns:a16="http://schemas.microsoft.com/office/drawing/2014/main" id="{0A543B89-A941-4F9B-95A5-831FD1901C45}"/>
              </a:ext>
            </a:extLst>
          </p:cNvPr>
          <p:cNvSpPr>
            <a:spLocks noGrp="1"/>
          </p:cNvSpPr>
          <p:nvPr>
            <p:ph type="body" sz="quarter" idx="17"/>
          </p:nvPr>
        </p:nvSpPr>
        <p:spPr/>
        <p:txBody>
          <a:bodyPr/>
          <a:lstStyle/>
          <a:p>
            <a:r>
              <a:rPr lang="en-US" dirty="0">
                <a:solidFill>
                  <a:srgbClr val="006298"/>
                </a:solidFill>
              </a:rPr>
              <a:t>Jurisdiction</a:t>
            </a:r>
          </a:p>
          <a:p>
            <a:pPr lvl="1">
              <a:spcAft>
                <a:spcPts val="1200"/>
              </a:spcAft>
            </a:pPr>
            <a:r>
              <a:rPr lang="en-US" dirty="0">
                <a:solidFill>
                  <a:srgbClr val="000000"/>
                </a:solidFill>
              </a:rPr>
              <a:t>Court’s authority to hear and decide a case</a:t>
            </a:r>
          </a:p>
          <a:p>
            <a:r>
              <a:rPr lang="en-US" dirty="0">
                <a:solidFill>
                  <a:srgbClr val="006298"/>
                </a:solidFill>
              </a:rPr>
              <a:t>Venue</a:t>
            </a:r>
          </a:p>
          <a:p>
            <a:pPr lvl="1">
              <a:spcAft>
                <a:spcPts val="1200"/>
              </a:spcAft>
            </a:pPr>
            <a:r>
              <a:rPr lang="en-US" dirty="0">
                <a:solidFill>
                  <a:srgbClr val="000000"/>
                </a:solidFill>
              </a:rPr>
              <a:t>Appropriate physical location for a trial</a:t>
            </a:r>
          </a:p>
          <a:p>
            <a:r>
              <a:rPr lang="en-US" dirty="0">
                <a:solidFill>
                  <a:srgbClr val="006298"/>
                </a:solidFill>
              </a:rPr>
              <a:t>Standing to Sue</a:t>
            </a:r>
          </a:p>
          <a:p>
            <a:pPr lvl="1"/>
            <a:r>
              <a:rPr lang="en-US" dirty="0">
                <a:solidFill>
                  <a:srgbClr val="000000"/>
                </a:solidFill>
              </a:rPr>
              <a:t>Plaintiff must have sufficient “stake” in the matter to justify seeking relief in court</a:t>
            </a:r>
          </a:p>
        </p:txBody>
      </p:sp>
    </p:spTree>
    <p:extLst>
      <p:ext uri="{BB962C8B-B14F-4D97-AF65-F5344CB8AC3E}">
        <p14:creationId xmlns:p14="http://schemas.microsoft.com/office/powerpoint/2010/main" val="408874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A0955-D4B7-4851-AFEC-41246592FDE4}"/>
              </a:ext>
            </a:extLst>
          </p:cNvPr>
          <p:cNvSpPr>
            <a:spLocks noGrp="1"/>
          </p:cNvSpPr>
          <p:nvPr>
            <p:ph type="title"/>
          </p:nvPr>
        </p:nvSpPr>
        <p:spPr/>
        <p:txBody>
          <a:bodyPr/>
          <a:lstStyle/>
          <a:p>
            <a:r>
              <a:rPr lang="en-US" dirty="0"/>
              <a:t>Jurisdiction (1 of 5)</a:t>
            </a:r>
            <a:endParaRPr lang="en-IN" dirty="0"/>
          </a:p>
        </p:txBody>
      </p:sp>
      <p:sp>
        <p:nvSpPr>
          <p:cNvPr id="10" name="Text Placeholder 9">
            <a:extLst>
              <a:ext uri="{FF2B5EF4-FFF2-40B4-BE49-F238E27FC236}">
                <a16:creationId xmlns:a16="http://schemas.microsoft.com/office/drawing/2014/main" id="{B06C86B2-4A1E-4196-864D-A9409CFC81C8}"/>
              </a:ext>
            </a:extLst>
          </p:cNvPr>
          <p:cNvSpPr>
            <a:spLocks noGrp="1"/>
          </p:cNvSpPr>
          <p:nvPr>
            <p:ph type="body" sz="quarter" idx="17"/>
          </p:nvPr>
        </p:nvSpPr>
        <p:spPr/>
        <p:txBody>
          <a:bodyPr>
            <a:normAutofit/>
          </a:bodyPr>
          <a:lstStyle/>
          <a:p>
            <a:r>
              <a:rPr lang="en-US" b="1" dirty="0">
                <a:solidFill>
                  <a:srgbClr val="006298"/>
                </a:solidFill>
              </a:rPr>
              <a:t>Jurisdiction over Persons or Property</a:t>
            </a:r>
          </a:p>
          <a:p>
            <a:pPr lvl="1">
              <a:spcAft>
                <a:spcPts val="1200"/>
              </a:spcAft>
            </a:pPr>
            <a:r>
              <a:rPr lang="en-US" dirty="0">
                <a:solidFill>
                  <a:srgbClr val="006298"/>
                </a:solidFill>
              </a:rPr>
              <a:t>Authority to decide dispute involving person or business that resides in court’s geographic area.</a:t>
            </a:r>
          </a:p>
          <a:p>
            <a:pPr lvl="1"/>
            <a:r>
              <a:rPr lang="en-US" dirty="0">
                <a:solidFill>
                  <a:srgbClr val="006298"/>
                </a:solidFill>
              </a:rPr>
              <a:t>Long arm statutes</a:t>
            </a:r>
          </a:p>
          <a:p>
            <a:pPr lvl="2">
              <a:spcAft>
                <a:spcPts val="1200"/>
              </a:spcAft>
            </a:pPr>
            <a:r>
              <a:rPr lang="en-US" dirty="0">
                <a:solidFill>
                  <a:srgbClr val="006298"/>
                </a:solidFill>
              </a:rPr>
              <a:t>Spotlight Case Example 4.2 – </a:t>
            </a:r>
            <a:r>
              <a:rPr lang="en-US" i="1" dirty="0">
                <a:solidFill>
                  <a:srgbClr val="006298"/>
                </a:solidFill>
              </a:rPr>
              <a:t>Ji-Haw Industrial Co. v. </a:t>
            </a:r>
            <a:r>
              <a:rPr lang="en-US" i="1" dirty="0" err="1">
                <a:solidFill>
                  <a:srgbClr val="006298"/>
                </a:solidFill>
              </a:rPr>
              <a:t>Broquet</a:t>
            </a:r>
            <a:r>
              <a:rPr lang="en-US" dirty="0">
                <a:solidFill>
                  <a:srgbClr val="006298"/>
                </a:solidFill>
              </a:rPr>
              <a:t> (2008)</a:t>
            </a:r>
          </a:p>
          <a:p>
            <a:pPr lvl="1"/>
            <a:r>
              <a:rPr lang="en-US" dirty="0">
                <a:solidFill>
                  <a:srgbClr val="006298"/>
                </a:solidFill>
              </a:rPr>
              <a:t>Corporations </a:t>
            </a:r>
          </a:p>
          <a:p>
            <a:pPr lvl="2"/>
            <a:r>
              <a:rPr lang="en-US" dirty="0">
                <a:solidFill>
                  <a:srgbClr val="006298"/>
                </a:solidFill>
              </a:rPr>
              <a:t>Case Example 4.3 – </a:t>
            </a:r>
            <a:r>
              <a:rPr lang="en-US" i="1" dirty="0">
                <a:solidFill>
                  <a:srgbClr val="006298"/>
                </a:solidFill>
              </a:rPr>
              <a:t>State ex rel. Norfolk Southern Railway Co. v. Dolan </a:t>
            </a:r>
            <a:r>
              <a:rPr lang="en-US" dirty="0">
                <a:solidFill>
                  <a:srgbClr val="006298"/>
                </a:solidFill>
              </a:rPr>
              <a:t>(2017)</a:t>
            </a:r>
          </a:p>
        </p:txBody>
      </p:sp>
    </p:spTree>
    <p:extLst>
      <p:ext uri="{BB962C8B-B14F-4D97-AF65-F5344CB8AC3E}">
        <p14:creationId xmlns:p14="http://schemas.microsoft.com/office/powerpoint/2010/main" val="2005933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A0955-D4B7-4851-AFEC-41246592FDE4}"/>
              </a:ext>
            </a:extLst>
          </p:cNvPr>
          <p:cNvSpPr>
            <a:spLocks noGrp="1"/>
          </p:cNvSpPr>
          <p:nvPr>
            <p:ph type="title"/>
          </p:nvPr>
        </p:nvSpPr>
        <p:spPr/>
        <p:txBody>
          <a:bodyPr/>
          <a:lstStyle/>
          <a:p>
            <a:r>
              <a:rPr lang="en-US" dirty="0"/>
              <a:t>Jurisdiction (2 of 5)</a:t>
            </a:r>
            <a:endParaRPr lang="en-IN" dirty="0"/>
          </a:p>
        </p:txBody>
      </p:sp>
      <p:sp>
        <p:nvSpPr>
          <p:cNvPr id="10" name="Text Placeholder 9">
            <a:extLst>
              <a:ext uri="{FF2B5EF4-FFF2-40B4-BE49-F238E27FC236}">
                <a16:creationId xmlns:a16="http://schemas.microsoft.com/office/drawing/2014/main" id="{B06C86B2-4A1E-4196-864D-A9409CFC81C8}"/>
              </a:ext>
            </a:extLst>
          </p:cNvPr>
          <p:cNvSpPr>
            <a:spLocks noGrp="1"/>
          </p:cNvSpPr>
          <p:nvPr>
            <p:ph type="body" sz="quarter" idx="17"/>
          </p:nvPr>
        </p:nvSpPr>
        <p:spPr/>
        <p:txBody>
          <a:bodyPr>
            <a:normAutofit/>
          </a:bodyPr>
          <a:lstStyle/>
          <a:p>
            <a:r>
              <a:rPr lang="en-US" b="1" dirty="0">
                <a:solidFill>
                  <a:srgbClr val="006298"/>
                </a:solidFill>
              </a:rPr>
              <a:t>Jurisdiction over Subject Matter</a:t>
            </a:r>
          </a:p>
          <a:p>
            <a:pPr lvl="1">
              <a:spcAft>
                <a:spcPts val="600"/>
              </a:spcAft>
            </a:pPr>
            <a:r>
              <a:rPr lang="en-US" dirty="0">
                <a:solidFill>
                  <a:srgbClr val="006298"/>
                </a:solidFill>
              </a:rPr>
              <a:t>Authority of court to hear and decide certain types of disputes</a:t>
            </a:r>
          </a:p>
          <a:p>
            <a:pPr lvl="1">
              <a:spcAft>
                <a:spcPts val="600"/>
              </a:spcAft>
            </a:pPr>
            <a:r>
              <a:rPr lang="en-US" dirty="0">
                <a:solidFill>
                  <a:srgbClr val="006298"/>
                </a:solidFill>
              </a:rPr>
              <a:t>Probate court and bankruptcy court are two examples</a:t>
            </a:r>
          </a:p>
          <a:p>
            <a:pPr lvl="1"/>
            <a:r>
              <a:rPr lang="en-US" dirty="0">
                <a:solidFill>
                  <a:srgbClr val="006298"/>
                </a:solidFill>
              </a:rPr>
              <a:t>Trial court’s subject matter jurisdiction can be limited by: </a:t>
            </a:r>
          </a:p>
          <a:p>
            <a:pPr lvl="2"/>
            <a:r>
              <a:rPr lang="en-US" dirty="0">
                <a:solidFill>
                  <a:srgbClr val="006298"/>
                </a:solidFill>
              </a:rPr>
              <a:t>Subject of lawsuit</a:t>
            </a:r>
          </a:p>
          <a:p>
            <a:pPr lvl="2"/>
            <a:r>
              <a:rPr lang="en-US" dirty="0">
                <a:solidFill>
                  <a:srgbClr val="006298"/>
                </a:solidFill>
              </a:rPr>
              <a:t>Sum in controversy</a:t>
            </a:r>
          </a:p>
          <a:p>
            <a:pPr lvl="2"/>
            <a:r>
              <a:rPr lang="en-US" dirty="0">
                <a:solidFill>
                  <a:srgbClr val="006298"/>
                </a:solidFill>
              </a:rPr>
              <a:t>If case involves felony or misdemeanor</a:t>
            </a:r>
          </a:p>
          <a:p>
            <a:pPr lvl="2"/>
            <a:r>
              <a:rPr lang="en-US" dirty="0">
                <a:solidFill>
                  <a:srgbClr val="006298"/>
                </a:solidFill>
              </a:rPr>
              <a:t>If proceeding is a trial or appeal</a:t>
            </a:r>
          </a:p>
        </p:txBody>
      </p:sp>
    </p:spTree>
    <p:extLst>
      <p:ext uri="{BB962C8B-B14F-4D97-AF65-F5344CB8AC3E}">
        <p14:creationId xmlns:p14="http://schemas.microsoft.com/office/powerpoint/2010/main" val="394324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A0955-D4B7-4851-AFEC-41246592FDE4}"/>
              </a:ext>
            </a:extLst>
          </p:cNvPr>
          <p:cNvSpPr>
            <a:spLocks noGrp="1"/>
          </p:cNvSpPr>
          <p:nvPr>
            <p:ph type="title"/>
          </p:nvPr>
        </p:nvSpPr>
        <p:spPr/>
        <p:txBody>
          <a:bodyPr/>
          <a:lstStyle/>
          <a:p>
            <a:r>
              <a:rPr lang="en-US" dirty="0"/>
              <a:t>Jurisdiction (3 of 5)</a:t>
            </a:r>
            <a:endParaRPr lang="en-IN" dirty="0"/>
          </a:p>
        </p:txBody>
      </p:sp>
      <p:sp>
        <p:nvSpPr>
          <p:cNvPr id="10" name="Text Placeholder 9">
            <a:extLst>
              <a:ext uri="{FF2B5EF4-FFF2-40B4-BE49-F238E27FC236}">
                <a16:creationId xmlns:a16="http://schemas.microsoft.com/office/drawing/2014/main" id="{B06C86B2-4A1E-4196-864D-A9409CFC81C8}"/>
              </a:ext>
            </a:extLst>
          </p:cNvPr>
          <p:cNvSpPr>
            <a:spLocks noGrp="1"/>
          </p:cNvSpPr>
          <p:nvPr>
            <p:ph type="body" sz="quarter" idx="17"/>
          </p:nvPr>
        </p:nvSpPr>
        <p:spPr/>
        <p:txBody>
          <a:bodyPr>
            <a:normAutofit/>
          </a:bodyPr>
          <a:lstStyle/>
          <a:p>
            <a:pPr>
              <a:spcAft>
                <a:spcPts val="1200"/>
              </a:spcAft>
            </a:pPr>
            <a:r>
              <a:rPr lang="en-US" b="1" dirty="0">
                <a:solidFill>
                  <a:srgbClr val="006298"/>
                </a:solidFill>
              </a:rPr>
              <a:t>Original and Appellate Jurisdiction</a:t>
            </a:r>
          </a:p>
          <a:p>
            <a:pPr lvl="1">
              <a:spcAft>
                <a:spcPts val="1200"/>
              </a:spcAft>
            </a:pPr>
            <a:r>
              <a:rPr lang="en-US" dirty="0">
                <a:solidFill>
                  <a:srgbClr val="006298"/>
                </a:solidFill>
              </a:rPr>
              <a:t>Example of original jurisdiction: trial courts or district courts</a:t>
            </a:r>
          </a:p>
          <a:p>
            <a:pPr lvl="1">
              <a:spcAft>
                <a:spcPts val="1200"/>
              </a:spcAft>
            </a:pPr>
            <a:r>
              <a:rPr lang="en-US" dirty="0">
                <a:solidFill>
                  <a:srgbClr val="006298"/>
                </a:solidFill>
              </a:rPr>
              <a:t>Example of appellate jurisdiction: Court of Appeals reviewing prior decision in same case made by lower court</a:t>
            </a:r>
          </a:p>
        </p:txBody>
      </p:sp>
    </p:spTree>
    <p:extLst>
      <p:ext uri="{BB962C8B-B14F-4D97-AF65-F5344CB8AC3E}">
        <p14:creationId xmlns:p14="http://schemas.microsoft.com/office/powerpoint/2010/main" val="3412705860"/>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fa25a7-52b6-4e1f-81c8-80356bf0725f">
      <UserInfo>
        <DisplayName/>
        <AccountId xsi:nil="true"/>
        <AccountType/>
      </UserInfo>
    </SharedWithUsers>
    <Status xmlns="0f302c04-584d-4df5-8948-8b6dd1f3c1a5">1. In development</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89A9510EA35640BFF9AA65172B1243" ma:contentTypeVersion="10" ma:contentTypeDescription="Create a new document." ma:contentTypeScope="" ma:versionID="320cf9d96ba60ad326f31ca465b90014">
  <xsd:schema xmlns:xsd="http://www.w3.org/2001/XMLSchema" xmlns:xs="http://www.w3.org/2001/XMLSchema" xmlns:p="http://schemas.microsoft.com/office/2006/metadata/properties" xmlns:ns2="0f302c04-584d-4df5-8948-8b6dd1f3c1a5" xmlns:ns3="48fa25a7-52b6-4e1f-81c8-80356bf0725f" targetNamespace="http://schemas.microsoft.com/office/2006/metadata/properties" ma:root="true" ma:fieldsID="b2b56c629f8f824a699d99d0a50051e2" ns2:_="" ns3:_="">
    <xsd:import namespace="0f302c04-584d-4df5-8948-8b6dd1f3c1a5"/>
    <xsd:import namespace="48fa25a7-52b6-4e1f-81c8-80356bf072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02c04-584d-4df5-8948-8b6dd1f3c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Status" ma:index="15" nillable="true" ma:displayName="Status" ma:default="1. In development" ma:format="Dropdown" ma:internalName="Status">
      <xsd:simpleType>
        <xsd:restriction base="dms:Choice">
          <xsd:enumeration value="1. In development"/>
          <xsd:enumeration value="2. COH complete"/>
          <xsd:enumeration value="3. Under LCoE Review"/>
          <xsd:enumeration value="4. Ingested into Atlas"/>
        </xsd:restriction>
      </xsd:simpleType>
    </xsd:element>
  </xsd:schema>
  <xsd:schema xmlns:xsd="http://www.w3.org/2001/XMLSchema" xmlns:xs="http://www.w3.org/2001/XMLSchema" xmlns:dms="http://schemas.microsoft.com/office/2006/documentManagement/types" xmlns:pc="http://schemas.microsoft.com/office/infopath/2007/PartnerControls" targetNamespace="48fa25a7-52b6-4e1f-81c8-80356bf072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BA192-EF86-48DF-982C-2C526A268392}">
  <ds:schemaRefs>
    <ds:schemaRef ds:uri="http://schemas.microsoft.com/office/2006/metadata/properties"/>
    <ds:schemaRef ds:uri="http://schemas.microsoft.com/office/infopath/2007/PartnerControls"/>
    <ds:schemaRef ds:uri="48fa25a7-52b6-4e1f-81c8-80356bf0725f"/>
    <ds:schemaRef ds:uri="0f302c04-584d-4df5-8948-8b6dd1f3c1a5"/>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385D83D5-733A-4FD2-B124-BEA55F840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02c04-584d-4df5-8948-8b6dd1f3c1a5"/>
    <ds:schemaRef ds:uri="48fa25a7-52b6-4e1f-81c8-80356bf07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7544</TotalTime>
  <Words>3138</Words>
  <Application>Microsoft Office PowerPoint</Application>
  <PresentationFormat>Widescreen</PresentationFormat>
  <Paragraphs>346</Paragraphs>
  <Slides>51</Slides>
  <Notes>34</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Arial</vt:lpstr>
      <vt:lpstr>Arial</vt:lpstr>
      <vt:lpstr>Calibri</vt:lpstr>
      <vt:lpstr>Helvetica</vt:lpstr>
      <vt:lpstr>Open Sans</vt:lpstr>
      <vt:lpstr>Summer Font</vt:lpstr>
      <vt:lpstr>Wingdings</vt:lpstr>
      <vt:lpstr>Office Theme</vt:lpstr>
      <vt:lpstr>Document</vt:lpstr>
      <vt:lpstr>Chapter 4</vt:lpstr>
      <vt:lpstr>Chapter Objectives</vt:lpstr>
      <vt:lpstr>Why Do Courts &amp; Alternative Dispute Resolution Matter?</vt:lpstr>
      <vt:lpstr>The Judiciary’s Role in American Government</vt:lpstr>
      <vt:lpstr>Landmark in the Law: Marbury v. Madison</vt:lpstr>
      <vt:lpstr>Basic Judicial Requirements</vt:lpstr>
      <vt:lpstr>Jurisdiction (1 of 5)</vt:lpstr>
      <vt:lpstr>Jurisdiction (2 of 5)</vt:lpstr>
      <vt:lpstr>Jurisdiction (3 of 5)</vt:lpstr>
      <vt:lpstr>Jurisdiction (4 of 5)</vt:lpstr>
      <vt:lpstr>Jurisdiction (5 of 5)</vt:lpstr>
      <vt:lpstr>Jurisdiction in Cyberspace (1 of 2)</vt:lpstr>
      <vt:lpstr>Jurisdiction in Cyberspace (2 of 2)</vt:lpstr>
      <vt:lpstr>Video: The Stages of a Trial</vt:lpstr>
      <vt:lpstr>Knowledge Check Video Activity</vt:lpstr>
      <vt:lpstr>Video Debrief</vt:lpstr>
      <vt:lpstr>Gucci America, Inc. v. Wang Huoqing (2011)</vt:lpstr>
      <vt:lpstr>Gucci America, Inc. v. Wang Huoqing (2011) Discussion Question</vt:lpstr>
      <vt:lpstr>Venue</vt:lpstr>
      <vt:lpstr>Standing to Sue</vt:lpstr>
      <vt:lpstr>State &amp; Federal Court Systems</vt:lpstr>
      <vt:lpstr>State Court Systems</vt:lpstr>
      <vt:lpstr>Oxford Tower Apartments, LP v. Frenchie’s Hair Boutique (2020) Polling Question</vt:lpstr>
      <vt:lpstr>Federal Court System (1 of 2)</vt:lpstr>
      <vt:lpstr>Federal Court System (2 of 2)</vt:lpstr>
      <vt:lpstr>Following a State Court Case</vt:lpstr>
      <vt:lpstr>Pretrial Motions</vt:lpstr>
      <vt:lpstr>Discovery (1 of 4)</vt:lpstr>
      <vt:lpstr>Discovery (2 of 4)</vt:lpstr>
      <vt:lpstr>Discovery (3 of 4)</vt:lpstr>
      <vt:lpstr>Discovery (4 of 4)</vt:lpstr>
      <vt:lpstr>Pretrial Conference</vt:lpstr>
      <vt:lpstr>Jury Selection</vt:lpstr>
      <vt:lpstr>At the Trial</vt:lpstr>
      <vt:lpstr>Posttrial Motions</vt:lpstr>
      <vt:lpstr>The Appeal (1 of 2)</vt:lpstr>
      <vt:lpstr>The Appeal (2 of 2)</vt:lpstr>
      <vt:lpstr>Courts Online and Electronic Filing</vt:lpstr>
      <vt:lpstr>Cyber Courts &amp; Proceedings</vt:lpstr>
      <vt:lpstr>Alternative Dispute Resolution</vt:lpstr>
      <vt:lpstr>Negotiation</vt:lpstr>
      <vt:lpstr>Mediation</vt:lpstr>
      <vt:lpstr>Arbitration (1 of 4)</vt:lpstr>
      <vt:lpstr>Arbitration (2 of 4)</vt:lpstr>
      <vt:lpstr>Arbitration (3 of 4)</vt:lpstr>
      <vt:lpstr>Arbitration (4 of 4)</vt:lpstr>
      <vt:lpstr>Basic Differences in the Traditional Forms of ADR</vt:lpstr>
      <vt:lpstr>Other Types of ADR</vt:lpstr>
      <vt:lpstr>Providers of ADR Services</vt:lpstr>
      <vt:lpstr>Online Dispute Resolution (ODR)</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Internet Law, Social Media, and Privacy</dc:title>
  <dc:creator>Gordner, Eliza</dc:creator>
  <cp:lastModifiedBy>LAVANYA K Kasirajan</cp:lastModifiedBy>
  <cp:revision>533</cp:revision>
  <dcterms:created xsi:type="dcterms:W3CDTF">2020-10-19T17:21:24Z</dcterms:created>
  <dcterms:modified xsi:type="dcterms:W3CDTF">2021-02-15T11:44:38Z</dcterms:modified>
</cp:coreProperties>
</file>