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47"/>
  </p:notesMasterIdLst>
  <p:handoutMasterIdLst>
    <p:handoutMasterId r:id="rId48"/>
  </p:handoutMasterIdLst>
  <p:sldIdLst>
    <p:sldId id="372" r:id="rId2"/>
    <p:sldId id="493" r:id="rId3"/>
    <p:sldId id="494" r:id="rId4"/>
    <p:sldId id="437" r:id="rId5"/>
    <p:sldId id="528" r:id="rId6"/>
    <p:sldId id="536" r:id="rId7"/>
    <p:sldId id="541" r:id="rId8"/>
    <p:sldId id="542" r:id="rId9"/>
    <p:sldId id="595" r:id="rId10"/>
    <p:sldId id="544" r:id="rId11"/>
    <p:sldId id="585" r:id="rId12"/>
    <p:sldId id="596" r:id="rId13"/>
    <p:sldId id="597" r:id="rId14"/>
    <p:sldId id="546" r:id="rId15"/>
    <p:sldId id="548" r:id="rId16"/>
    <p:sldId id="598" r:id="rId17"/>
    <p:sldId id="599" r:id="rId18"/>
    <p:sldId id="550" r:id="rId19"/>
    <p:sldId id="551" r:id="rId20"/>
    <p:sldId id="553" r:id="rId21"/>
    <p:sldId id="601" r:id="rId22"/>
    <p:sldId id="558" r:id="rId23"/>
    <p:sldId id="560" r:id="rId24"/>
    <p:sldId id="564" r:id="rId25"/>
    <p:sldId id="606" r:id="rId26"/>
    <p:sldId id="566" r:id="rId27"/>
    <p:sldId id="567" r:id="rId28"/>
    <p:sldId id="569" r:id="rId29"/>
    <p:sldId id="570" r:id="rId30"/>
    <p:sldId id="571" r:id="rId31"/>
    <p:sldId id="572" r:id="rId32"/>
    <p:sldId id="610" r:id="rId33"/>
    <p:sldId id="574" r:id="rId34"/>
    <p:sldId id="612" r:id="rId35"/>
    <p:sldId id="576" r:id="rId36"/>
    <p:sldId id="615" r:id="rId37"/>
    <p:sldId id="616" r:id="rId38"/>
    <p:sldId id="578" r:id="rId39"/>
    <p:sldId id="579" r:id="rId40"/>
    <p:sldId id="620" r:id="rId41"/>
    <p:sldId id="621" r:id="rId42"/>
    <p:sldId id="622" r:id="rId43"/>
    <p:sldId id="582" r:id="rId44"/>
    <p:sldId id="623" r:id="rId45"/>
    <p:sldId id="624" r:id="rId4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extLst>
    <p:ext uri="{521415D9-36F7-43E2-AB2F-B90AF26B5E84}">
      <p14:sectionLst xmlns:p14="http://schemas.microsoft.com/office/powerpoint/2010/main">
        <p14:section name="Introduction" id="{9FAC6C0D-51A4-5446-B125-F3FB413B9E71}">
          <p14:sldIdLst>
            <p14:sldId id="372"/>
          </p14:sldIdLst>
        </p14:section>
        <p14:section name="Obj. 1" id="{CF6DE70B-C890-8B47-A2A4-DB0EC4503D5C}">
          <p14:sldIdLst>
            <p14:sldId id="493"/>
            <p14:sldId id="494"/>
            <p14:sldId id="437"/>
            <p14:sldId id="528"/>
            <p14:sldId id="536"/>
          </p14:sldIdLst>
        </p14:section>
        <p14:section name="Obj. 2" id="{BA03BC72-DD73-B547-9E66-28B496D51568}">
          <p14:sldIdLst>
            <p14:sldId id="541"/>
            <p14:sldId id="542"/>
            <p14:sldId id="595"/>
            <p14:sldId id="544"/>
            <p14:sldId id="585"/>
            <p14:sldId id="596"/>
            <p14:sldId id="597"/>
            <p14:sldId id="546"/>
            <p14:sldId id="548"/>
            <p14:sldId id="598"/>
            <p14:sldId id="599"/>
            <p14:sldId id="550"/>
            <p14:sldId id="551"/>
          </p14:sldIdLst>
        </p14:section>
        <p14:section name="Obj. 3" id="{F6EBF3A1-4356-A64F-A6F9-686EAC6AF31A}">
          <p14:sldIdLst>
            <p14:sldId id="553"/>
            <p14:sldId id="601"/>
            <p14:sldId id="558"/>
            <p14:sldId id="560"/>
            <p14:sldId id="564"/>
            <p14:sldId id="606"/>
            <p14:sldId id="566"/>
            <p14:sldId id="567"/>
          </p14:sldIdLst>
        </p14:section>
        <p14:section name="Obj. 4" id="{EC4AD677-485C-2248-A3D7-4F484595A247}">
          <p14:sldIdLst>
            <p14:sldId id="569"/>
            <p14:sldId id="570"/>
            <p14:sldId id="571"/>
            <p14:sldId id="572"/>
            <p14:sldId id="610"/>
            <p14:sldId id="574"/>
            <p14:sldId id="612"/>
            <p14:sldId id="576"/>
            <p14:sldId id="615"/>
            <p14:sldId id="616"/>
          </p14:sldIdLst>
        </p14:section>
        <p14:section name="Obj. 5" id="{77510956-42E7-5940-BC5C-8B2D380CCF05}">
          <p14:sldIdLst>
            <p14:sldId id="578"/>
            <p14:sldId id="579"/>
            <p14:sldId id="620"/>
            <p14:sldId id="621"/>
            <p14:sldId id="622"/>
          </p14:sldIdLst>
        </p14:section>
        <p14:section name="Obj. 6" id="{1F671C34-DE24-6A4E-AC01-80751EAFAC30}">
          <p14:sldIdLst>
            <p14:sldId id="582"/>
            <p14:sldId id="623"/>
            <p14:sldId id="62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L User" initials="CU" lastIdx="7" clrIdx="0"/>
  <p:cmAuthor id="1" name="Steve grant" initials="Sg" lastIdx="0" clrIdx="1"/>
  <p:cmAuthor id="2" name="Michelle Grant" initials="MG" lastIdx="1" clrIdx="2"/>
  <p:cmAuthor id="3" name="Shay Carpenter" initials="SC" lastIdx="4" clrIdx="3">
    <p:extLst/>
  </p:cmAuthor>
  <p:cmAuthor id="4" name="Michelle grant" initials="MG"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8B94"/>
    <a:srgbClr val="FFF3BB"/>
    <a:srgbClr val="005A65"/>
    <a:srgbClr val="B05D5A"/>
    <a:srgbClr val="BE6011"/>
    <a:srgbClr val="C96011"/>
    <a:srgbClr val="D67000"/>
    <a:srgbClr val="EA7B00"/>
    <a:srgbClr val="CC6600"/>
    <a:srgbClr val="52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609" autoAdjust="0"/>
    <p:restoredTop sz="94631" autoAdjust="0"/>
  </p:normalViewPr>
  <p:slideViewPr>
    <p:cSldViewPr>
      <p:cViewPr varScale="1">
        <p:scale>
          <a:sx n="103" d="100"/>
          <a:sy n="103" d="100"/>
        </p:scale>
        <p:origin x="1688" y="184"/>
      </p:cViewPr>
      <p:guideLst>
        <p:guide orient="horz" pos="2160"/>
        <p:guide pos="2880"/>
      </p:guideLst>
    </p:cSldViewPr>
  </p:slideViewPr>
  <p:outlineViewPr>
    <p:cViewPr>
      <p:scale>
        <a:sx n="33" d="100"/>
        <a:sy n="33" d="100"/>
      </p:scale>
      <p:origin x="0" y="-59610"/>
    </p:cViewPr>
  </p:outlineViewPr>
  <p:notesTextViewPr>
    <p:cViewPr>
      <p:scale>
        <a:sx n="100" d="100"/>
        <a:sy n="100" d="100"/>
      </p:scale>
      <p:origin x="0" y="0"/>
    </p:cViewPr>
  </p:notesTextViewPr>
  <p:sorterViewPr>
    <p:cViewPr>
      <p:scale>
        <a:sx n="100" d="100"/>
        <a:sy n="100" d="100"/>
      </p:scale>
      <p:origin x="0" y="256"/>
    </p:cViewPr>
  </p:sorterViewPr>
  <p:notesViewPr>
    <p:cSldViewPr>
      <p:cViewPr varScale="1">
        <p:scale>
          <a:sx n="81" d="100"/>
          <a:sy n="81" d="100"/>
        </p:scale>
        <p:origin x="2160" y="19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handoutMaster" Target="handoutMasters/handoutMaster1.xml"/><Relationship Id="rId49" Type="http://schemas.openxmlformats.org/officeDocument/2006/relationships/commentAuthors" Target="commentAuthor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F9C5217-901E-439E-94D4-18A3801E4B01}" type="datetimeFigureOut">
              <a:rPr lang="en-US"/>
              <a:pPr>
                <a:defRPr/>
              </a:pPr>
              <a:t>2/17/17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6410C2EA-1E99-4CF4-A4BF-104914A2FD5A}" type="slidenum">
              <a:rPr lang="en-US"/>
              <a:pPr>
                <a:defRPr/>
              </a:pPr>
              <a:t>‹#›</a:t>
            </a:fld>
            <a:endParaRPr lang="en-US" dirty="0"/>
          </a:p>
        </p:txBody>
      </p:sp>
    </p:spTree>
    <p:extLst>
      <p:ext uri="{BB962C8B-B14F-4D97-AF65-F5344CB8AC3E}">
        <p14:creationId xmlns:p14="http://schemas.microsoft.com/office/powerpoint/2010/main" val="42103229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49780422-009E-4542-8E90-149E66F8A486}" type="datetimeFigureOut">
              <a:rPr lang="en-US"/>
              <a:pPr>
                <a:defRPr/>
              </a:pPr>
              <a:t>2/17/17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78E7EC14-B398-4E45-ACDB-BBC54F73C775}" type="slidenum">
              <a:rPr lang="en-US"/>
              <a:pPr>
                <a:defRPr/>
              </a:pPr>
              <a:t>‹#›</a:t>
            </a:fld>
            <a:endParaRPr lang="en-US" dirty="0"/>
          </a:p>
        </p:txBody>
      </p:sp>
    </p:spTree>
    <p:extLst>
      <p:ext uri="{BB962C8B-B14F-4D97-AF65-F5344CB8AC3E}">
        <p14:creationId xmlns:p14="http://schemas.microsoft.com/office/powerpoint/2010/main" val="1624865377"/>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lvl1pPr>
              <a:defRPr>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143000"/>
            <a:ext cx="8229600" cy="5105400"/>
          </a:xfr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97321445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505200"/>
            <a:ext cx="7772400" cy="22637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685800" y="1676400"/>
            <a:ext cx="7772400" cy="1663700"/>
          </a:xfrm>
        </p:spPr>
        <p:txBody>
          <a:bodyPr anchor="b"/>
          <a:lstStyle>
            <a:lvl1pPr marL="0" indent="0">
              <a:buNone/>
              <a:defRPr sz="2000">
                <a:solidFill>
                  <a:srgbClr val="000000"/>
                </a:solidFill>
                <a:latin typeface="Tw Cen MT"/>
                <a:cs typeface="Tw Cen MT"/>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02410940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Content Placeholder 2"/>
          <p:cNvSpPr>
            <a:spLocks noGrp="1"/>
          </p:cNvSpPr>
          <p:nvPr>
            <p:ph idx="12"/>
          </p:nvPr>
        </p:nvSpPr>
        <p:spPr>
          <a:xfrm>
            <a:off x="457200" y="1219200"/>
            <a:ext cx="4038600" cy="5029200"/>
          </a:xfrm>
          <a:prstGeom prst="rect">
            <a:avLst/>
          </a:prstGeo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2"/>
          <p:cNvSpPr>
            <a:spLocks noGrp="1"/>
          </p:cNvSpPr>
          <p:nvPr>
            <p:ph idx="13"/>
          </p:nvPr>
        </p:nvSpPr>
        <p:spPr>
          <a:xfrm>
            <a:off x="4648200" y="1219200"/>
            <a:ext cx="4038600" cy="5029200"/>
          </a:xfrm>
          <a:prstGeom prst="rect">
            <a:avLst/>
          </a:prstGeo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itle 1"/>
          <p:cNvSpPr>
            <a:spLocks noGrp="1"/>
          </p:cNvSpPr>
          <p:nvPr>
            <p:ph type="title"/>
          </p:nvPr>
        </p:nvSpPr>
        <p:spPr>
          <a:xfrm>
            <a:off x="457200" y="0"/>
            <a:ext cx="8229600" cy="914400"/>
          </a:xfrm>
        </p:spPr>
        <p:txBody>
          <a:bodyPr/>
          <a:lstStyle>
            <a:lvl1pPr>
              <a:defRPr>
                <a:solidFill>
                  <a:schemeClr val="bg1"/>
                </a:solidFill>
              </a:defRPr>
            </a:lvl1pPr>
          </a:lstStyle>
          <a:p>
            <a:r>
              <a:rPr lang="en-US" smtClean="0"/>
              <a:t>Click to edit Master title style</a:t>
            </a:r>
            <a:endParaRPr lang="en-US" dirty="0"/>
          </a:p>
        </p:txBody>
      </p:sp>
      <p:sp>
        <p:nvSpPr>
          <p:cNvPr id="10"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1663856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39762"/>
          </a:xfrm>
          <a:solidFill>
            <a:srgbClr val="3A8B94"/>
          </a:solidFill>
        </p:spPr>
        <p:txBody>
          <a:bodyPr anchor="b"/>
          <a:lstStyle>
            <a:lvl1pPr marL="0" indent="0">
              <a:buNone/>
              <a:defRPr sz="2400" b="1">
                <a:solidFill>
                  <a:schemeClr val="bg1"/>
                </a:solidFill>
                <a:latin typeface="Tw Cen MT"/>
                <a:cs typeface="Tw Cen M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5025" y="1219200"/>
            <a:ext cx="4041775" cy="639762"/>
          </a:xfrm>
          <a:solidFill>
            <a:srgbClr val="3A8B94"/>
          </a:solidFill>
        </p:spPr>
        <p:txBody>
          <a:bodyPr anchor="b"/>
          <a:lstStyle>
            <a:lvl1pPr marL="0" indent="0">
              <a:buNone/>
              <a:defRPr sz="2400" b="1">
                <a:solidFill>
                  <a:schemeClr val="bg1"/>
                </a:solidFill>
                <a:latin typeface="Tw Cen MT"/>
                <a:cs typeface="Tw Cen M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9" name="Content Placeholder 2"/>
          <p:cNvSpPr>
            <a:spLocks noGrp="1"/>
          </p:cNvSpPr>
          <p:nvPr>
            <p:ph idx="12"/>
          </p:nvPr>
        </p:nvSpPr>
        <p:spPr>
          <a:xfrm>
            <a:off x="457200" y="1981200"/>
            <a:ext cx="4038600" cy="4267200"/>
          </a:xfrm>
          <a:prstGeom prst="rect">
            <a:avLst/>
          </a:prstGeo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3"/>
          </p:nvPr>
        </p:nvSpPr>
        <p:spPr>
          <a:xfrm>
            <a:off x="4648200" y="1981200"/>
            <a:ext cx="4038600" cy="4267200"/>
          </a:xfrm>
          <a:prstGeom prst="rect">
            <a:avLst/>
          </a:prstGeo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itle 1"/>
          <p:cNvSpPr>
            <a:spLocks noGrp="1"/>
          </p:cNvSpPr>
          <p:nvPr>
            <p:ph type="title"/>
          </p:nvPr>
        </p:nvSpPr>
        <p:spPr>
          <a:xfrm>
            <a:off x="457200" y="0"/>
            <a:ext cx="8229600" cy="914400"/>
          </a:xfrm>
        </p:spPr>
        <p:txBody>
          <a:bodyPr/>
          <a:lstStyle>
            <a:lvl1pPr>
              <a:defRPr>
                <a:solidFill>
                  <a:schemeClr val="bg1"/>
                </a:solidFill>
              </a:defRPr>
            </a:lvl1pPr>
          </a:lstStyle>
          <a:p>
            <a:r>
              <a:rPr lang="en-US" smtClean="0"/>
              <a:t>Click to edit Master title style</a:t>
            </a:r>
            <a:endParaRPr lang="en-US" dirty="0"/>
          </a:p>
        </p:txBody>
      </p:sp>
      <p:sp>
        <p:nvSpPr>
          <p:cNvPr id="13" name="Rectangle 6"/>
          <p:cNvSpPr>
            <a:spLocks noGrp="1" noChangeArrowheads="1"/>
          </p:cNvSpPr>
          <p:nvPr>
            <p:ph type="ftr" sz="quarter" idx="14"/>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65489712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p:nvPr>
        </p:nvSpPr>
        <p:spPr>
          <a:xfrm>
            <a:off x="457200" y="0"/>
            <a:ext cx="8229600" cy="914400"/>
          </a:xfrm>
        </p:spPr>
        <p:txBody>
          <a:bodyPr/>
          <a:lstStyle>
            <a:lvl1pPr>
              <a:defRPr>
                <a:solidFill>
                  <a:schemeClr val="bg1"/>
                </a:solidFill>
              </a:defRPr>
            </a:lvl1pPr>
          </a:lstStyle>
          <a:p>
            <a:r>
              <a:rPr lang="en-US" smtClean="0"/>
              <a:t>Click to edit Master title style</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60353553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60397538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457200" y="1143000"/>
            <a:ext cx="3008313" cy="5105400"/>
          </a:xfrm>
        </p:spPr>
        <p:txBody>
          <a:bodyPr/>
          <a:lstStyle>
            <a:lvl1pPr marL="0" indent="0">
              <a:buNone/>
              <a:defRPr sz="1400">
                <a:solidFill>
                  <a:srgbClr val="000000"/>
                </a:solidFill>
                <a:latin typeface="Tw Cen MT"/>
                <a:cs typeface="Tw Cen M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Content Placeholder 2"/>
          <p:cNvSpPr>
            <a:spLocks noGrp="1"/>
          </p:cNvSpPr>
          <p:nvPr>
            <p:ph idx="12"/>
          </p:nvPr>
        </p:nvSpPr>
        <p:spPr>
          <a:xfrm>
            <a:off x="3581400" y="1143000"/>
            <a:ext cx="5105400" cy="5105400"/>
          </a:xfrm>
          <a:prstGeom prst="rect">
            <a:avLst/>
          </a:prstGeo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0"/>
            <a:ext cx="8229600" cy="914400"/>
          </a:xfrm>
        </p:spPr>
        <p:txBody>
          <a:bodyPr/>
          <a:lstStyle>
            <a:lvl1pPr>
              <a:defRPr>
                <a:solidFill>
                  <a:schemeClr val="bg1"/>
                </a:solidFill>
              </a:defRPr>
            </a:lvl1pPr>
          </a:lstStyle>
          <a:p>
            <a:r>
              <a:rPr lang="en-US" smtClean="0"/>
              <a:t>Click to edit Master title style</a:t>
            </a:r>
            <a:endParaRPr lang="en-US" dirty="0"/>
          </a:p>
        </p:txBody>
      </p:sp>
      <p:sp>
        <p:nvSpPr>
          <p:cNvPr id="9"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6501920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762000" y="1219200"/>
            <a:ext cx="7696200" cy="5029200"/>
          </a:xfrm>
        </p:spPr>
        <p:txBody>
          <a:bodyPr/>
          <a:lstStyle>
            <a:lvl1pPr marL="0" indent="0">
              <a:buNone/>
              <a:defRPr sz="3200">
                <a:solidFill>
                  <a:srgbClr val="000000"/>
                </a:solidFill>
                <a:latin typeface="Tw Cen MT"/>
                <a:cs typeface="Tw Cen M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6474669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57200" y="152400"/>
            <a:ext cx="7391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4"/>
          <p:cNvSpPr>
            <a:spLocks noGrp="1" noChangeArrowheads="1"/>
          </p:cNvSpPr>
          <p:nvPr>
            <p:ph type="body" idx="1"/>
          </p:nvPr>
        </p:nvSpPr>
        <p:spPr bwMode="auto">
          <a:xfrm>
            <a:off x="762000" y="1752600"/>
            <a:ext cx="76962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09574"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
        <p:nvSpPr>
          <p:cNvPr id="7" name="Rectangle 2"/>
          <p:cNvSpPr>
            <a:spLocks noChangeArrowheads="1"/>
          </p:cNvSpPr>
          <p:nvPr userDrawn="1"/>
        </p:nvSpPr>
        <p:spPr bwMode="auto">
          <a:xfrm>
            <a:off x="0" y="-76200"/>
            <a:ext cx="9144000" cy="1143000"/>
          </a:xfrm>
          <a:prstGeom prst="rect">
            <a:avLst/>
          </a:prstGeom>
          <a:solidFill>
            <a:srgbClr val="005A65"/>
          </a:solidFill>
          <a:ln w="9525">
            <a:solidFill>
              <a:srgbClr val="528000"/>
            </a:solidFill>
            <a:round/>
            <a:headEnd/>
            <a:tailEnd/>
          </a:ln>
        </p:spPr>
        <p:txBody>
          <a:bodyPr>
            <a:spAutoFit/>
          </a:bodyPr>
          <a:lstStyle/>
          <a:p>
            <a:pPr>
              <a:defRPr/>
            </a:pPr>
            <a:endParaRPr lang="en-US" sz="1800" dirty="0">
              <a:cs typeface="Arial" pitchFamily="34" charset="0"/>
            </a:endParaRPr>
          </a:p>
        </p:txBody>
      </p:sp>
    </p:spTree>
  </p:cSld>
  <p:clrMap bg1="lt1" tx1="dk1" bg2="lt2" tx2="dk2" accent1="accent1" accent2="accent2" accent3="accent3" accent4="accent4" accent5="accent5" accent6="accent6" hlink="hlink" folHlink="folHlink"/>
  <p:sldLayoutIdLst>
    <p:sldLayoutId id="2147485153" r:id="rId1"/>
    <p:sldLayoutId id="2147485154" r:id="rId2"/>
    <p:sldLayoutId id="2147485155" r:id="rId3"/>
    <p:sldLayoutId id="2147485156" r:id="rId4"/>
    <p:sldLayoutId id="2147485157" r:id="rId5"/>
    <p:sldLayoutId id="2147485158" r:id="rId6"/>
    <p:sldLayoutId id="2147485159" r:id="rId7"/>
    <p:sldLayoutId id="2147485160" r:id="rId8"/>
  </p:sldLayoutIdLst>
  <p:timing>
    <p:tnLst>
      <p:par>
        <p:cTn id="1" dur="indefinite" restart="never" nodeType="tmRoot"/>
      </p:par>
    </p:tnLst>
  </p:timing>
  <p:hf sldNum="0" hdr="0" dt="0"/>
  <p:txStyles>
    <p:titleStyle>
      <a:lvl1pPr algn="l" rtl="0" eaLnBrk="1" fontAlgn="base" hangingPunct="1">
        <a:spcBef>
          <a:spcPct val="0"/>
        </a:spcBef>
        <a:spcAft>
          <a:spcPct val="0"/>
        </a:spcAft>
        <a:defRPr sz="2800" b="1">
          <a:solidFill>
            <a:schemeClr val="bg1"/>
          </a:solidFill>
          <a:latin typeface="+mj-lt"/>
          <a:ea typeface="+mj-ea"/>
          <a:cs typeface="+mj-cs"/>
        </a:defRPr>
      </a:lvl1pPr>
      <a:lvl2pPr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2pPr>
      <a:lvl3pPr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3pPr>
      <a:lvl4pPr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4pPr>
      <a:lvl5pPr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5pPr>
      <a:lvl6pPr marL="457200"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6pPr>
      <a:lvl7pPr marL="914400"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7pPr>
      <a:lvl8pPr marL="1371600"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8pPr>
      <a:lvl9pPr marL="1828800"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9pPr>
    </p:titleStyle>
    <p:bodyStyle>
      <a:lvl1pPr marL="342900" indent="-342900" algn="l" rtl="0" eaLnBrk="1" fontAlgn="base" hangingPunct="1">
        <a:spcBef>
          <a:spcPct val="20000"/>
        </a:spcBef>
        <a:spcAft>
          <a:spcPct val="0"/>
        </a:spcAft>
        <a:buClr>
          <a:srgbClr val="005A65"/>
        </a:buClr>
        <a:buChar char="•"/>
        <a:defRPr sz="3200">
          <a:solidFill>
            <a:srgbClr val="005A65"/>
          </a:solidFill>
          <a:latin typeface="+mn-lt"/>
          <a:ea typeface="+mn-ea"/>
          <a:cs typeface="+mn-cs"/>
        </a:defRPr>
      </a:lvl1pPr>
      <a:lvl2pPr marL="742950" indent="-285750" algn="l" rtl="0" eaLnBrk="1" fontAlgn="base" hangingPunct="1">
        <a:spcBef>
          <a:spcPct val="20000"/>
        </a:spcBef>
        <a:spcAft>
          <a:spcPct val="0"/>
        </a:spcAft>
        <a:buClr>
          <a:srgbClr val="005A65"/>
        </a:buClr>
        <a:buChar char="–"/>
        <a:defRPr sz="2800">
          <a:solidFill>
            <a:srgbClr val="005A65"/>
          </a:solidFill>
          <a:latin typeface="+mn-lt"/>
          <a:ea typeface="Times New Roman" charset="0"/>
          <a:cs typeface="+mn-cs"/>
        </a:defRPr>
      </a:lvl2pPr>
      <a:lvl3pPr marL="1143000" indent="-228600" algn="l" rtl="0" eaLnBrk="1" fontAlgn="base" hangingPunct="1">
        <a:spcBef>
          <a:spcPct val="20000"/>
        </a:spcBef>
        <a:spcAft>
          <a:spcPct val="0"/>
        </a:spcAft>
        <a:buClr>
          <a:srgbClr val="005A65"/>
        </a:buClr>
        <a:buChar char="•"/>
        <a:defRPr sz="2400">
          <a:solidFill>
            <a:srgbClr val="005A65"/>
          </a:solidFill>
          <a:latin typeface="+mn-lt"/>
          <a:ea typeface="Times New Roman" charset="0"/>
          <a:cs typeface="+mn-cs"/>
        </a:defRPr>
      </a:lvl3pPr>
      <a:lvl4pPr marL="1600200" indent="-228600" algn="l" rtl="0" eaLnBrk="1" fontAlgn="base" hangingPunct="1">
        <a:spcBef>
          <a:spcPct val="20000"/>
        </a:spcBef>
        <a:spcAft>
          <a:spcPct val="0"/>
        </a:spcAft>
        <a:buClr>
          <a:srgbClr val="005A65"/>
        </a:buClr>
        <a:buChar char="–"/>
        <a:defRPr sz="2000">
          <a:solidFill>
            <a:srgbClr val="005A65"/>
          </a:solidFill>
          <a:latin typeface="+mn-lt"/>
          <a:ea typeface="Times New Roman" charset="0"/>
          <a:cs typeface="+mn-cs"/>
        </a:defRPr>
      </a:lvl4pPr>
      <a:lvl5pPr marL="2057400" indent="-228600" algn="l" rtl="0" eaLnBrk="1" fontAlgn="base" hangingPunct="1">
        <a:spcBef>
          <a:spcPct val="20000"/>
        </a:spcBef>
        <a:spcAft>
          <a:spcPct val="0"/>
        </a:spcAft>
        <a:buClr>
          <a:srgbClr val="005A65"/>
        </a:buClr>
        <a:buChar char="»"/>
        <a:defRPr sz="2000">
          <a:solidFill>
            <a:srgbClr val="005A65"/>
          </a:solidFill>
          <a:latin typeface="+mn-lt"/>
          <a:ea typeface="Times New Roman" charset="0"/>
          <a:cs typeface="+mn-cs"/>
        </a:defRPr>
      </a:lvl5pPr>
      <a:lvl6pPr marL="2514600" indent="-228600" algn="l" rtl="0" eaLnBrk="1" fontAlgn="base" hangingPunct="1">
        <a:spcBef>
          <a:spcPct val="20000"/>
        </a:spcBef>
        <a:spcAft>
          <a:spcPct val="0"/>
        </a:spcAft>
        <a:buChar char="»"/>
        <a:defRPr sz="2000">
          <a:solidFill>
            <a:schemeClr val="tx1"/>
          </a:solidFill>
          <a:latin typeface="+mn-lt"/>
          <a:ea typeface="Times New Roman" charset="0"/>
          <a:cs typeface="+mn-cs"/>
        </a:defRPr>
      </a:lvl6pPr>
      <a:lvl7pPr marL="2971800" indent="-228600" algn="l" rtl="0" eaLnBrk="1" fontAlgn="base" hangingPunct="1">
        <a:spcBef>
          <a:spcPct val="20000"/>
        </a:spcBef>
        <a:spcAft>
          <a:spcPct val="0"/>
        </a:spcAft>
        <a:buChar char="»"/>
        <a:defRPr sz="2000">
          <a:solidFill>
            <a:schemeClr val="tx1"/>
          </a:solidFill>
          <a:latin typeface="+mn-lt"/>
          <a:ea typeface="Times New Roman" charset="0"/>
          <a:cs typeface="+mn-cs"/>
        </a:defRPr>
      </a:lvl7pPr>
      <a:lvl8pPr marL="3429000" indent="-228600" algn="l" rtl="0" eaLnBrk="1" fontAlgn="base" hangingPunct="1">
        <a:spcBef>
          <a:spcPct val="20000"/>
        </a:spcBef>
        <a:spcAft>
          <a:spcPct val="0"/>
        </a:spcAft>
        <a:buChar char="»"/>
        <a:defRPr sz="2000">
          <a:solidFill>
            <a:schemeClr val="tx1"/>
          </a:solidFill>
          <a:latin typeface="+mn-lt"/>
          <a:ea typeface="Times New Roman" charset="0"/>
          <a:cs typeface="+mn-cs"/>
        </a:defRPr>
      </a:lvl8pPr>
      <a:lvl9pPr marL="3886200" indent="-228600" algn="l" rtl="0" eaLnBrk="1" fontAlgn="base" hangingPunct="1">
        <a:spcBef>
          <a:spcPct val="20000"/>
        </a:spcBef>
        <a:spcAft>
          <a:spcPct val="0"/>
        </a:spcAft>
        <a:buChar char="»"/>
        <a:defRPr sz="2000">
          <a:solidFill>
            <a:schemeClr val="tx1"/>
          </a:solidFill>
          <a:latin typeface="+mn-lt"/>
          <a:ea typeface="Times New Roman"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6" descr="A rectangle groups the chapter number, book title, and author names together."/>
          <p:cNvSpPr>
            <a:spLocks noChangeArrowheads="1"/>
          </p:cNvSpPr>
          <p:nvPr/>
        </p:nvSpPr>
        <p:spPr bwMode="auto">
          <a:xfrm>
            <a:off x="0" y="0"/>
            <a:ext cx="2209800" cy="6858000"/>
          </a:xfrm>
          <a:prstGeom prst="rect">
            <a:avLst/>
          </a:prstGeom>
          <a:solidFill>
            <a:srgbClr val="005A65"/>
          </a:solidFill>
          <a:ln w="9525">
            <a:noFill/>
            <a:round/>
            <a:headEnd/>
            <a:tailEnd/>
          </a:ln>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endParaRPr lang="en-US" altLang="en-US" sz="1800" dirty="0">
              <a:cs typeface="Arial" pitchFamily="34" charset="0"/>
            </a:endParaRPr>
          </a:p>
        </p:txBody>
      </p:sp>
      <p:pic>
        <p:nvPicPr>
          <p:cNvPr id="44036" name="Picture 3" descr="The opening slide shows the chapter number and title: Chapter 11, Current Liabilities and Payroll. The name of the book is shown, Accounting 27e, as well as the authors’ names, Warren, Reeve, and Duchac. A colorful generic image shows parts of a pie chart, bar graph, and numbers chart, with a red ink pen laying across them." title="Opening Slid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2249487"/>
            <a:ext cx="6934200" cy="460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7" name="TextBox 14"/>
          <p:cNvSpPr txBox="1">
            <a:spLocks noChangeArrowheads="1"/>
          </p:cNvSpPr>
          <p:nvPr/>
        </p:nvSpPr>
        <p:spPr bwMode="auto">
          <a:xfrm>
            <a:off x="228600" y="5410200"/>
            <a:ext cx="1371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1600" b="1" dirty="0" smtClean="0">
                <a:solidFill>
                  <a:srgbClr val="FFF3BB"/>
                </a:solidFill>
              </a:rPr>
              <a:t>Warren</a:t>
            </a:r>
            <a:endParaRPr lang="en-US" altLang="en-US" sz="1600" b="1" dirty="0">
              <a:solidFill>
                <a:srgbClr val="FFF3BB"/>
              </a:solidFill>
            </a:endParaRPr>
          </a:p>
          <a:p>
            <a:pPr eaLnBrk="1" hangingPunct="1"/>
            <a:r>
              <a:rPr lang="en-US" altLang="en-US" sz="1600" b="1" dirty="0" smtClean="0">
                <a:solidFill>
                  <a:srgbClr val="FFF3BB"/>
                </a:solidFill>
              </a:rPr>
              <a:t>Reeve</a:t>
            </a:r>
            <a:endParaRPr lang="en-US" altLang="en-US" sz="1600" b="1" dirty="0">
              <a:solidFill>
                <a:srgbClr val="FFF3BB"/>
              </a:solidFill>
            </a:endParaRPr>
          </a:p>
          <a:p>
            <a:pPr eaLnBrk="1" hangingPunct="1"/>
            <a:r>
              <a:rPr lang="en-US" altLang="en-US" sz="1600" b="1" dirty="0" smtClean="0">
                <a:solidFill>
                  <a:srgbClr val="FFF3BB"/>
                </a:solidFill>
              </a:rPr>
              <a:t>Duchac</a:t>
            </a:r>
            <a:endParaRPr lang="en-US" altLang="en-US" sz="1600" b="1" dirty="0">
              <a:solidFill>
                <a:srgbClr val="FFF3BB"/>
              </a:solidFill>
            </a:endParaRPr>
          </a:p>
        </p:txBody>
      </p:sp>
      <p:sp>
        <p:nvSpPr>
          <p:cNvPr id="44038" name="TextBox 13"/>
          <p:cNvSpPr txBox="1">
            <a:spLocks noChangeArrowheads="1"/>
          </p:cNvSpPr>
          <p:nvPr/>
        </p:nvSpPr>
        <p:spPr bwMode="auto">
          <a:xfrm>
            <a:off x="152400" y="3657600"/>
            <a:ext cx="1905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2000" b="1" dirty="0" smtClean="0">
                <a:solidFill>
                  <a:schemeClr val="bg1"/>
                </a:solidFill>
              </a:rPr>
              <a:t>Accounting</a:t>
            </a:r>
            <a:endParaRPr lang="en-US" altLang="en-US" sz="2000" b="1" dirty="0">
              <a:solidFill>
                <a:schemeClr val="bg1"/>
              </a:solidFill>
            </a:endParaRPr>
          </a:p>
          <a:p>
            <a:pPr eaLnBrk="1" hangingPunct="1"/>
            <a:r>
              <a:rPr lang="en-US" altLang="en-US" sz="2000" b="1" dirty="0" smtClean="0">
                <a:solidFill>
                  <a:schemeClr val="bg1"/>
                </a:solidFill>
              </a:rPr>
              <a:t>27e</a:t>
            </a:r>
            <a:endParaRPr lang="en-US" altLang="en-US" sz="2000" b="1" dirty="0">
              <a:solidFill>
                <a:schemeClr val="bg1"/>
              </a:solidFill>
            </a:endParaRPr>
          </a:p>
          <a:p>
            <a:pPr eaLnBrk="1" hangingPunct="1"/>
            <a:endParaRPr lang="en-US" altLang="en-US" dirty="0">
              <a:solidFill>
                <a:schemeClr val="bg1"/>
              </a:solidFill>
            </a:endParaRPr>
          </a:p>
        </p:txBody>
      </p:sp>
      <p:sp>
        <p:nvSpPr>
          <p:cNvPr id="44039" name="Rectangle 5" descr="The opening slide shows the chapter title: Chapter 10, Current Liabilities and Payroll."/>
          <p:cNvSpPr>
            <a:spLocks noChangeArrowheads="1"/>
          </p:cNvSpPr>
          <p:nvPr/>
        </p:nvSpPr>
        <p:spPr bwMode="auto">
          <a:xfrm>
            <a:off x="0" y="838200"/>
            <a:ext cx="9144000" cy="1905000"/>
          </a:xfrm>
          <a:prstGeom prst="rect">
            <a:avLst/>
          </a:prstGeom>
          <a:solidFill>
            <a:schemeClr val="bg1"/>
          </a:solidFill>
          <a:ln w="9525">
            <a:solidFill>
              <a:schemeClr val="bg1"/>
            </a:solidFill>
            <a:round/>
            <a:headEnd/>
            <a:tailEnd/>
          </a:ln>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endParaRPr lang="en-US" altLang="en-US" sz="1800" dirty="0">
              <a:cs typeface="Arial" pitchFamily="34" charset="0"/>
            </a:endParaRPr>
          </a:p>
        </p:txBody>
      </p:sp>
      <p:sp>
        <p:nvSpPr>
          <p:cNvPr id="44040" name="TextBox 11"/>
          <p:cNvSpPr txBox="1">
            <a:spLocks noChangeArrowheads="1"/>
          </p:cNvSpPr>
          <p:nvPr/>
        </p:nvSpPr>
        <p:spPr bwMode="auto">
          <a:xfrm>
            <a:off x="2514600" y="1143000"/>
            <a:ext cx="62484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4000" dirty="0" smtClean="0">
                <a:solidFill>
                  <a:schemeClr val="tx2"/>
                </a:solidFill>
              </a:rPr>
              <a:t>Current Liabilities and Payroll</a:t>
            </a:r>
            <a:endParaRPr lang="en-US" altLang="en-US" sz="4000" dirty="0">
              <a:solidFill>
                <a:schemeClr val="tx2"/>
              </a:solidFill>
            </a:endParaRPr>
          </a:p>
        </p:txBody>
      </p:sp>
      <p:sp>
        <p:nvSpPr>
          <p:cNvPr id="8" name="TextBox 7"/>
          <p:cNvSpPr txBox="1"/>
          <p:nvPr/>
        </p:nvSpPr>
        <p:spPr>
          <a:xfrm>
            <a:off x="228600" y="914400"/>
            <a:ext cx="1828800" cy="1784350"/>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lgn="ctr">
              <a:defRPr/>
            </a:pPr>
            <a:r>
              <a:rPr lang="en-US" sz="11000" noProof="1" smtClean="0">
                <a:solidFill>
                  <a:schemeClr val="tx2"/>
                </a:solidFill>
                <a:latin typeface="+mj-lt"/>
              </a:rPr>
              <a:t>11</a:t>
            </a:r>
            <a:endParaRPr lang="en-US" sz="11000" noProof="1">
              <a:solidFill>
                <a:schemeClr val="tx2"/>
              </a:solidFill>
              <a:latin typeface="+mj-lt"/>
            </a:endParaRPr>
          </a:p>
        </p:txBody>
      </p:sp>
      <p:sp>
        <p:nvSpPr>
          <p:cNvPr id="44042" name="TextBox 8"/>
          <p:cNvSpPr txBox="1">
            <a:spLocks noChangeArrowheads="1"/>
          </p:cNvSpPr>
          <p:nvPr/>
        </p:nvSpPr>
        <p:spPr bwMode="auto">
          <a:xfrm>
            <a:off x="228600" y="990600"/>
            <a:ext cx="1828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600" b="1" dirty="0">
                <a:solidFill>
                  <a:srgbClr val="3A8B94"/>
                </a:solidFill>
              </a:rPr>
              <a:t>C H A P T E R</a:t>
            </a:r>
          </a:p>
        </p:txBody>
      </p:sp>
      <p:sp>
        <p:nvSpPr>
          <p:cNvPr id="11" name="TextBox 10"/>
          <p:cNvSpPr txBox="1"/>
          <p:nvPr/>
        </p:nvSpPr>
        <p:spPr>
          <a:xfrm rot="16200000">
            <a:off x="8101484" y="5828184"/>
            <a:ext cx="1828800" cy="230832"/>
          </a:xfrm>
          <a:prstGeom prst="rect">
            <a:avLst/>
          </a:prstGeom>
          <a:noFill/>
        </p:spPr>
        <p:txBody>
          <a:bodyPr wrap="square" rtlCol="0">
            <a:spAutoFit/>
          </a:bodyPr>
          <a:lstStyle/>
          <a:p>
            <a:r>
              <a:rPr lang="en-US" sz="900" dirty="0">
                <a:solidFill>
                  <a:schemeClr val="tx2"/>
                </a:solidFill>
              </a:rPr>
              <a:t>human/iStock/360/Getty Images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Deductions from Employee Earnings</a:t>
            </a:r>
            <a:endParaRPr lang="en-US" sz="1800" dirty="0"/>
          </a:p>
        </p:txBody>
      </p:sp>
      <p:sp>
        <p:nvSpPr>
          <p:cNvPr id="814087" name="Rectangle 7"/>
          <p:cNvSpPr>
            <a:spLocks noGrp="1" noChangeArrowheads="1"/>
          </p:cNvSpPr>
          <p:nvPr>
            <p:ph idx="1"/>
          </p:nvPr>
        </p:nvSpPr>
        <p:spPr/>
        <p:txBody>
          <a:bodyPr/>
          <a:lstStyle/>
          <a:p>
            <a:pPr fontAlgn="auto">
              <a:defRPr/>
            </a:pPr>
            <a:r>
              <a:rPr lang="en-US" dirty="0"/>
              <a:t>The total earnings of an employee for a payroll period, including any overtime pay, are called </a:t>
            </a:r>
            <a:r>
              <a:rPr lang="en-US" b="1" dirty="0">
                <a:solidFill>
                  <a:srgbClr val="3A8B94"/>
                </a:solidFill>
              </a:rPr>
              <a:t>gross pay</a:t>
            </a:r>
            <a:r>
              <a:rPr lang="en-US" dirty="0"/>
              <a:t>.</a:t>
            </a:r>
          </a:p>
          <a:p>
            <a:pPr fontAlgn="auto">
              <a:defRPr/>
            </a:pPr>
            <a:r>
              <a:rPr lang="en-US" dirty="0"/>
              <a:t>From this amount is subtracted one or more deductions to arrive at the </a:t>
            </a:r>
            <a:r>
              <a:rPr lang="en-US" b="1" dirty="0">
                <a:solidFill>
                  <a:srgbClr val="3A8B94"/>
                </a:solidFill>
              </a:rPr>
              <a:t>net </a:t>
            </a:r>
            <a:r>
              <a:rPr lang="en-US" b="1" dirty="0" smtClean="0">
                <a:solidFill>
                  <a:srgbClr val="3A8B94"/>
                </a:solidFill>
              </a:rPr>
              <a:t>pay</a:t>
            </a:r>
            <a:r>
              <a:rPr lang="en-US" dirty="0" smtClean="0"/>
              <a:t>.</a:t>
            </a:r>
          </a:p>
          <a:p>
            <a:pPr lvl="1" fontAlgn="auto">
              <a:defRPr/>
            </a:pPr>
            <a:r>
              <a:rPr lang="en-US" dirty="0" smtClean="0"/>
              <a:t>Net pay is the amount paid the employee. </a:t>
            </a:r>
          </a:p>
          <a:p>
            <a:pPr lvl="1" fontAlgn="auto">
              <a:defRPr/>
            </a:pPr>
            <a:r>
              <a:rPr lang="en-US" dirty="0" smtClean="0"/>
              <a:t>The deductions normally include the following: </a:t>
            </a:r>
          </a:p>
          <a:p>
            <a:pPr lvl="2" fontAlgn="auto">
              <a:defRPr/>
            </a:pPr>
            <a:r>
              <a:rPr lang="en-US" dirty="0" smtClean="0"/>
              <a:t>Federal income taxes</a:t>
            </a:r>
          </a:p>
          <a:p>
            <a:pPr lvl="2" fontAlgn="auto">
              <a:defRPr/>
            </a:pPr>
            <a:r>
              <a:rPr lang="en-US" dirty="0" smtClean="0"/>
              <a:t>State income taxes</a:t>
            </a:r>
          </a:p>
          <a:p>
            <a:pPr lvl="2" fontAlgn="auto">
              <a:defRPr/>
            </a:pPr>
            <a:r>
              <a:rPr lang="en-US" dirty="0" smtClean="0"/>
              <a:t>Local income taxes</a:t>
            </a:r>
          </a:p>
          <a:p>
            <a:pPr lvl="2" fontAlgn="auto">
              <a:defRPr/>
            </a:pPr>
            <a:r>
              <a:rPr lang="en-US" dirty="0" smtClean="0"/>
              <a:t>Medical insurance</a:t>
            </a:r>
          </a:p>
          <a:p>
            <a:pPr lvl="2" fontAlgn="auto">
              <a:defRPr/>
            </a:pPr>
            <a:r>
              <a:rPr lang="en-US" dirty="0" smtClean="0"/>
              <a:t>Pension contributions</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088359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Income Taxes</a:t>
            </a:r>
            <a:br>
              <a:rPr lang="en-US" dirty="0" smtClean="0"/>
            </a:br>
            <a:r>
              <a:rPr lang="en-US" sz="1800" dirty="0" smtClean="0"/>
              <a:t>(slide 1 of 4)</a:t>
            </a:r>
            <a:endParaRPr lang="en-US" sz="1800" dirty="0"/>
          </a:p>
        </p:txBody>
      </p:sp>
      <p:sp>
        <p:nvSpPr>
          <p:cNvPr id="6" name="Content Placeholder 5"/>
          <p:cNvSpPr>
            <a:spLocks noGrp="1"/>
          </p:cNvSpPr>
          <p:nvPr>
            <p:ph idx="1"/>
          </p:nvPr>
        </p:nvSpPr>
        <p:spPr/>
        <p:txBody>
          <a:bodyPr/>
          <a:lstStyle/>
          <a:p>
            <a:r>
              <a:rPr lang="en-US" dirty="0" smtClean="0"/>
              <a:t>Employers normally withhold a portion of employee earnings for payment of the employees’ federal income tax.</a:t>
            </a:r>
          </a:p>
          <a:p>
            <a:r>
              <a:rPr lang="en-US" dirty="0" smtClean="0"/>
              <a:t>Each employee authorizes the amount to be withheld by completing an “Employee’s Withholding Allowance Certificate,” called a W-4.</a:t>
            </a:r>
          </a:p>
        </p:txBody>
      </p:sp>
      <p:sp>
        <p:nvSpPr>
          <p:cNvPr id="7" name="Footer Placeholder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Income Taxes</a:t>
            </a:r>
            <a:br>
              <a:rPr lang="en-US" dirty="0" smtClean="0"/>
            </a:br>
            <a:r>
              <a:rPr lang="en-US" sz="1800" dirty="0" smtClean="0"/>
              <a:t>(slide 2 of 4)</a:t>
            </a:r>
            <a:endParaRPr lang="en-US" sz="1800" dirty="0"/>
          </a:p>
        </p:txBody>
      </p:sp>
      <p:sp>
        <p:nvSpPr>
          <p:cNvPr id="6" name="Content Placeholder 5"/>
          <p:cNvSpPr>
            <a:spLocks noGrp="1"/>
          </p:cNvSpPr>
          <p:nvPr>
            <p:ph idx="1"/>
          </p:nvPr>
        </p:nvSpPr>
        <p:spPr/>
        <p:txBody>
          <a:bodyPr/>
          <a:lstStyle/>
          <a:p>
            <a:r>
              <a:rPr lang="en-US" dirty="0" smtClean="0"/>
              <a:t>On the W-4, an employee indicates marital status and the number of withholding allowances. </a:t>
            </a:r>
          </a:p>
          <a:p>
            <a:pPr lvl="1"/>
            <a:r>
              <a:rPr lang="en-US" dirty="0" smtClean="0"/>
              <a:t>A single employee may claim one withholding allowance.</a:t>
            </a:r>
          </a:p>
          <a:p>
            <a:pPr lvl="1"/>
            <a:r>
              <a:rPr lang="en-US" dirty="0" smtClean="0"/>
              <a:t>A married employee may claim an additional allowance for a spouse.</a:t>
            </a:r>
          </a:p>
          <a:p>
            <a:pPr lvl="1"/>
            <a:r>
              <a:rPr lang="en-US" dirty="0" smtClean="0"/>
              <a:t>An employee may also claim an allowance for each dependent other than a spouse.  </a:t>
            </a:r>
          </a:p>
          <a:p>
            <a:r>
              <a:rPr lang="en-US" dirty="0"/>
              <a:t>Each allowance reduces the federal income tax withheld from the employee’s pay</a:t>
            </a:r>
            <a:r>
              <a:rPr lang="en-US" dirty="0" smtClean="0"/>
              <a:t>.</a:t>
            </a:r>
          </a:p>
          <a:p>
            <a:pPr lvl="1"/>
            <a:r>
              <a:rPr lang="en-US" dirty="0" smtClean="0"/>
              <a:t>The federal income tax withheld depends on each employee’s gross pay and W-4 allowance.</a:t>
            </a:r>
            <a:endParaRPr lang="en-US" dirty="0"/>
          </a:p>
        </p:txBody>
      </p:sp>
      <p:sp>
        <p:nvSpPr>
          <p:cNvPr id="7" name="Footer Placeholder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8551235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Income Taxes</a:t>
            </a:r>
            <a:br>
              <a:rPr lang="en-US" dirty="0" smtClean="0"/>
            </a:br>
            <a:r>
              <a:rPr lang="en-US" sz="1800" dirty="0" smtClean="0"/>
              <a:t>(slide 3 of 4)</a:t>
            </a:r>
            <a:endParaRPr lang="en-US" sz="1800" dirty="0"/>
          </a:p>
        </p:txBody>
      </p:sp>
      <p:sp>
        <p:nvSpPr>
          <p:cNvPr id="6" name="Content Placeholder 5"/>
          <p:cNvSpPr>
            <a:spLocks noGrp="1"/>
          </p:cNvSpPr>
          <p:nvPr>
            <p:ph idx="1"/>
          </p:nvPr>
        </p:nvSpPr>
        <p:spPr/>
        <p:txBody>
          <a:bodyPr/>
          <a:lstStyle/>
          <a:p>
            <a:r>
              <a:rPr lang="en-US" dirty="0" smtClean="0"/>
              <a:t>Withholding tables issued by the Internal Revenue Service (IRS) are used to determine amounts to withhold.</a:t>
            </a:r>
          </a:p>
          <a:p>
            <a:r>
              <a:rPr lang="en-US" dirty="0" smtClean="0"/>
              <a:t>Each year, the amount of standard withholding allowance is determined by the IRS. </a:t>
            </a:r>
          </a:p>
          <a:p>
            <a:pPr lvl="1"/>
            <a:r>
              <a:rPr lang="en-US" dirty="0" smtClean="0"/>
              <a:t>For ease of computation and because this amount changes each year, we assume that the standard withholding allowance to be deducted for a single person paid weekly is $75.</a:t>
            </a:r>
          </a:p>
        </p:txBody>
      </p:sp>
      <p:sp>
        <p:nvSpPr>
          <p:cNvPr id="7" name="Footer Placeholder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4229486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Taxes</a:t>
            </a:r>
            <a:br>
              <a:rPr lang="en-US" dirty="0" smtClean="0"/>
            </a:br>
            <a:r>
              <a:rPr lang="en-US" sz="1800" dirty="0" smtClean="0"/>
              <a:t>(slide 4 of 4)</a:t>
            </a:r>
            <a:endParaRPr lang="en-US" sz="1800" dirty="0"/>
          </a:p>
        </p:txBody>
      </p:sp>
      <p:sp>
        <p:nvSpPr>
          <p:cNvPr id="814087" name="Rectangle 7"/>
          <p:cNvSpPr>
            <a:spLocks noGrp="1" noChangeArrowheads="1"/>
          </p:cNvSpPr>
          <p:nvPr>
            <p:ph idx="1"/>
          </p:nvPr>
        </p:nvSpPr>
        <p:spPr>
          <a:xfrm>
            <a:off x="457200" y="1143000"/>
            <a:ext cx="8229600" cy="5029200"/>
          </a:xfrm>
        </p:spPr>
        <p:txBody>
          <a:bodyPr/>
          <a:lstStyle/>
          <a:p>
            <a:pPr marL="288925" indent="-288925" fontAlgn="auto">
              <a:defRPr/>
            </a:pPr>
            <a:r>
              <a:rPr lang="en-US" dirty="0" smtClean="0"/>
              <a:t>After the person’s withholding wage bracket has been computed, the federal income tax to be withheld is determined as follows:</a:t>
            </a:r>
          </a:p>
          <a:p>
            <a:pPr lvl="1" fontAlgn="auto">
              <a:defRPr/>
            </a:pPr>
            <a:r>
              <a:rPr lang="en-US" dirty="0" smtClean="0"/>
              <a:t>Step 1. Locate the proper withholding wage bracket in the withholding tables issued by the IRS</a:t>
            </a:r>
            <a:r>
              <a:rPr lang="en-US" dirty="0" smtClean="0"/>
              <a:t>.</a:t>
            </a:r>
            <a:endParaRPr lang="en-US" sz="2800" dirty="0" smtClean="0"/>
          </a:p>
          <a:p>
            <a:pPr lvl="1" fontAlgn="auto">
              <a:defRPr/>
            </a:pPr>
            <a:r>
              <a:rPr lang="en-US" dirty="0" smtClean="0"/>
              <a:t>Step 2. Compute the withholding for the proper wage bracket using the directions in the two-right columns of the withholding table.  </a:t>
            </a:r>
            <a:endParaRPr lang="en-US" dirty="0"/>
          </a:p>
        </p:txBody>
      </p:sp>
      <p:sp>
        <p:nvSpPr>
          <p:cNvPr id="7" name="Footer Placeholder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650767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FICA Tax</a:t>
            </a:r>
            <a:br>
              <a:rPr lang="en-US" dirty="0" smtClean="0"/>
            </a:br>
            <a:r>
              <a:rPr lang="en-US" sz="1800" dirty="0" smtClean="0"/>
              <a:t>(slide 1 of </a:t>
            </a:r>
            <a:r>
              <a:rPr lang="en-US" sz="1800" dirty="0" smtClean="0"/>
              <a:t>2)</a:t>
            </a:r>
            <a:endParaRPr lang="en-US" sz="1800" dirty="0"/>
          </a:p>
        </p:txBody>
      </p:sp>
      <p:sp>
        <p:nvSpPr>
          <p:cNvPr id="814087" name="Rectangle 7"/>
          <p:cNvSpPr>
            <a:spLocks noGrp="1" noChangeArrowheads="1"/>
          </p:cNvSpPr>
          <p:nvPr>
            <p:ph idx="1"/>
          </p:nvPr>
        </p:nvSpPr>
        <p:spPr/>
        <p:txBody>
          <a:bodyPr/>
          <a:lstStyle/>
          <a:p>
            <a:pPr fontAlgn="auto">
              <a:defRPr/>
            </a:pPr>
            <a:r>
              <a:rPr lang="en-US" dirty="0" smtClean="0"/>
              <a:t>Employers are required by </a:t>
            </a:r>
            <a:r>
              <a:rPr lang="en-US" dirty="0"/>
              <a:t>the Federal Insurance Contributions Act (FICA) to </a:t>
            </a:r>
            <a:r>
              <a:rPr lang="en-US" dirty="0" smtClean="0"/>
              <a:t>withhold a portion of the earnings of each employee. </a:t>
            </a:r>
          </a:p>
          <a:p>
            <a:pPr fontAlgn="auto">
              <a:defRPr/>
            </a:pPr>
            <a:r>
              <a:rPr lang="en-US" dirty="0" smtClean="0"/>
              <a:t>The </a:t>
            </a:r>
            <a:r>
              <a:rPr lang="en-US" b="1" dirty="0">
                <a:solidFill>
                  <a:srgbClr val="3A8B94"/>
                </a:solidFill>
              </a:rPr>
              <a:t>FICA tax </a:t>
            </a:r>
            <a:r>
              <a:rPr lang="en-US" dirty="0" smtClean="0"/>
              <a:t>withheld contributes </a:t>
            </a:r>
            <a:r>
              <a:rPr lang="en-US" dirty="0"/>
              <a:t>to the following two federal </a:t>
            </a:r>
            <a:r>
              <a:rPr lang="en-US" dirty="0" smtClean="0"/>
              <a:t>programs:</a:t>
            </a:r>
            <a:endParaRPr lang="en-US" dirty="0"/>
          </a:p>
          <a:p>
            <a:pPr lvl="1">
              <a:defRPr/>
            </a:pPr>
            <a:r>
              <a:rPr lang="en-US" dirty="0"/>
              <a:t>Social security, which provides payments for retirees, survivors, and disability insurance</a:t>
            </a:r>
            <a:r>
              <a:rPr lang="en-US" dirty="0" smtClean="0"/>
              <a:t>.</a:t>
            </a:r>
            <a:endParaRPr lang="en-US" dirty="0"/>
          </a:p>
          <a:p>
            <a:pPr lvl="1">
              <a:defRPr/>
            </a:pPr>
            <a:r>
              <a:rPr lang="en-US" dirty="0"/>
              <a:t>Medicare, which provides health insurance for senior citizens</a:t>
            </a:r>
            <a:r>
              <a:rPr lang="en-US" dirty="0" smtClean="0"/>
              <a:t>.</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13628511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FICA Tax</a:t>
            </a:r>
            <a:br>
              <a:rPr lang="en-US" dirty="0" smtClean="0"/>
            </a:br>
            <a:r>
              <a:rPr lang="en-US" sz="1800" dirty="0" smtClean="0"/>
              <a:t>(slide 2 of </a:t>
            </a:r>
            <a:r>
              <a:rPr lang="en-US" sz="1800" dirty="0" smtClean="0"/>
              <a:t>2)</a:t>
            </a:r>
            <a:endParaRPr lang="en-US" sz="1800" dirty="0"/>
          </a:p>
        </p:txBody>
      </p:sp>
      <p:sp>
        <p:nvSpPr>
          <p:cNvPr id="814087" name="Rectangle 7"/>
          <p:cNvSpPr>
            <a:spLocks noGrp="1" noChangeArrowheads="1"/>
          </p:cNvSpPr>
          <p:nvPr>
            <p:ph idx="1"/>
          </p:nvPr>
        </p:nvSpPr>
        <p:spPr/>
        <p:txBody>
          <a:bodyPr/>
          <a:lstStyle/>
          <a:p>
            <a:pPr fontAlgn="auto">
              <a:defRPr/>
            </a:pPr>
            <a:r>
              <a:rPr lang="en-US" dirty="0" smtClean="0"/>
              <a:t>The amount withheld from each employee is based on the employee’s earnings paid in the calendar year. </a:t>
            </a:r>
          </a:p>
          <a:p>
            <a:pPr fontAlgn="auto">
              <a:defRPr/>
            </a:pPr>
            <a:r>
              <a:rPr lang="en-US" dirty="0" smtClean="0"/>
              <a:t>The withholding tax rates and maximum earnings subject to tax are often revised by Congress.</a:t>
            </a:r>
            <a:endParaRPr lang="en-US" dirty="0"/>
          </a:p>
          <a:p>
            <a:pPr lvl="1">
              <a:defRPr/>
            </a:pPr>
            <a:r>
              <a:rPr lang="en-US" dirty="0" smtClean="0"/>
              <a:t>To simplify, this chapter assumes the following rates and earnings subject to tax:</a:t>
            </a:r>
          </a:p>
          <a:p>
            <a:pPr lvl="2">
              <a:defRPr/>
            </a:pPr>
            <a:r>
              <a:rPr lang="en-US" dirty="0" smtClean="0"/>
              <a:t>Social security: 6% on all earnings</a:t>
            </a:r>
          </a:p>
          <a:p>
            <a:pPr lvl="2">
              <a:defRPr/>
            </a:pPr>
            <a:r>
              <a:rPr lang="en-US" dirty="0" smtClean="0"/>
              <a:t>Medicare: 1.5% on all earnings</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12011775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Deductions</a:t>
            </a:r>
            <a:endParaRPr lang="en-US" sz="1800" dirty="0"/>
          </a:p>
        </p:txBody>
      </p:sp>
      <p:sp>
        <p:nvSpPr>
          <p:cNvPr id="814087" name="Rectangle 7"/>
          <p:cNvSpPr>
            <a:spLocks noGrp="1" noChangeArrowheads="1"/>
          </p:cNvSpPr>
          <p:nvPr>
            <p:ph idx="1"/>
          </p:nvPr>
        </p:nvSpPr>
        <p:spPr/>
        <p:txBody>
          <a:bodyPr/>
          <a:lstStyle/>
          <a:p>
            <a:pPr fontAlgn="auto">
              <a:defRPr/>
            </a:pPr>
            <a:r>
              <a:rPr lang="en-US" dirty="0" smtClean="0"/>
              <a:t>Employees may choose to have additional amounts deducted from their gross pay, such as deductions for:</a:t>
            </a:r>
          </a:p>
          <a:p>
            <a:pPr lvl="1" fontAlgn="auto">
              <a:defRPr/>
            </a:pPr>
            <a:r>
              <a:rPr lang="en-US" dirty="0" smtClean="0"/>
              <a:t>Retirement savings</a:t>
            </a:r>
          </a:p>
          <a:p>
            <a:pPr lvl="1" fontAlgn="auto">
              <a:defRPr/>
            </a:pPr>
            <a:r>
              <a:rPr lang="en-US" dirty="0" smtClean="0"/>
              <a:t>Charitable contributions</a:t>
            </a:r>
          </a:p>
          <a:p>
            <a:pPr lvl="1" fontAlgn="auto">
              <a:defRPr/>
            </a:pPr>
            <a:r>
              <a:rPr lang="en-US" dirty="0" smtClean="0"/>
              <a:t>Life insurance</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7569799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Computing Employee Net </a:t>
            </a:r>
            <a:r>
              <a:rPr lang="en-US" dirty="0" smtClean="0"/>
              <a:t>Pay</a:t>
            </a:r>
            <a:endParaRPr lang="en-US" sz="1800" dirty="0"/>
          </a:p>
        </p:txBody>
      </p:sp>
      <p:sp>
        <p:nvSpPr>
          <p:cNvPr id="3" name="Content Placeholder 2"/>
          <p:cNvSpPr>
            <a:spLocks noGrp="1"/>
          </p:cNvSpPr>
          <p:nvPr>
            <p:ph idx="1"/>
          </p:nvPr>
        </p:nvSpPr>
        <p:spPr/>
        <p:txBody>
          <a:bodyPr/>
          <a:lstStyle/>
          <a:p>
            <a:r>
              <a:rPr lang="en-US" dirty="0" smtClean="0"/>
              <a:t>Gross earnings less payroll deductions equals net pay.</a:t>
            </a:r>
          </a:p>
          <a:p>
            <a:r>
              <a:rPr lang="en-US" dirty="0" smtClean="0"/>
              <a:t>Net pay is sometimes called take-home pay.</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1067621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Liability for Employer’s Payroll Taxes</a:t>
            </a:r>
            <a:endParaRPr lang="en-US" sz="1800" dirty="0"/>
          </a:p>
        </p:txBody>
      </p:sp>
      <p:sp>
        <p:nvSpPr>
          <p:cNvPr id="3" name="Content Placeholder 2"/>
          <p:cNvSpPr>
            <a:spLocks noGrp="1"/>
          </p:cNvSpPr>
          <p:nvPr>
            <p:ph idx="1"/>
          </p:nvPr>
        </p:nvSpPr>
        <p:spPr/>
        <p:txBody>
          <a:bodyPr/>
          <a:lstStyle/>
          <a:p>
            <a:r>
              <a:rPr lang="en-US" dirty="0" smtClean="0"/>
              <a:t>Employers are subject to the following payroll taxes for amounts paid their employees:</a:t>
            </a:r>
          </a:p>
          <a:p>
            <a:pPr lvl="1"/>
            <a:r>
              <a:rPr lang="en-US" dirty="0" smtClean="0"/>
              <a:t>FICA Tax</a:t>
            </a:r>
          </a:p>
          <a:p>
            <a:pPr lvl="2"/>
            <a:r>
              <a:rPr lang="en-US" dirty="0" smtClean="0"/>
              <a:t>Employers must match the employee’s FICA tax contribution.</a:t>
            </a:r>
          </a:p>
          <a:p>
            <a:pPr lvl="1"/>
            <a:r>
              <a:rPr lang="en-US" dirty="0" smtClean="0"/>
              <a:t>Federal Unemployment Compensation Tax (FUTA)</a:t>
            </a:r>
          </a:p>
          <a:p>
            <a:pPr lvl="2"/>
            <a:r>
              <a:rPr lang="en-US" dirty="0" smtClean="0"/>
              <a:t>This employer tax provides for temporary payments to those who become unemployed.</a:t>
            </a:r>
          </a:p>
          <a:p>
            <a:pPr lvl="1"/>
            <a:r>
              <a:rPr lang="en-US" dirty="0" smtClean="0"/>
              <a:t>State Unemployment Compensation Tax (SUTA)</a:t>
            </a:r>
          </a:p>
          <a:p>
            <a:pPr lvl="2"/>
            <a:r>
              <a:rPr lang="en-US" dirty="0" smtClean="0"/>
              <a:t>This employer tax provides temporary payments to those who become unemployed.</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1017338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Liabilities</a:t>
            </a:r>
            <a:endParaRPr lang="en-US" sz="1800" dirty="0"/>
          </a:p>
        </p:txBody>
      </p:sp>
      <p:sp>
        <p:nvSpPr>
          <p:cNvPr id="3" name="Content Placeholder 2"/>
          <p:cNvSpPr>
            <a:spLocks noGrp="1"/>
          </p:cNvSpPr>
          <p:nvPr>
            <p:ph idx="1"/>
          </p:nvPr>
        </p:nvSpPr>
        <p:spPr/>
        <p:txBody>
          <a:bodyPr/>
          <a:lstStyle/>
          <a:p>
            <a:r>
              <a:rPr lang="en-US" dirty="0" smtClean="0"/>
              <a:t>When a company or a </a:t>
            </a:r>
            <a:r>
              <a:rPr lang="en-US" dirty="0"/>
              <a:t>bank advances credit, it is making a loan.</a:t>
            </a:r>
          </a:p>
          <a:p>
            <a:r>
              <a:rPr lang="en-US" dirty="0"/>
              <a:t>The company or bank is called a creditor (or lender).</a:t>
            </a:r>
          </a:p>
          <a:p>
            <a:r>
              <a:rPr lang="en-US" dirty="0"/>
              <a:t>The individuals or companies receiving the loans are called debtors (or borrowers).</a:t>
            </a:r>
          </a:p>
          <a:p>
            <a:r>
              <a:rPr lang="en-US" dirty="0" smtClean="0"/>
              <a:t>Debt is recorded as a liability by the debtor.</a:t>
            </a:r>
          </a:p>
          <a:p>
            <a:pPr lvl="1" fontAlgn="auto">
              <a:defRPr/>
            </a:pPr>
            <a:r>
              <a:rPr lang="en-US" dirty="0"/>
              <a:t>Long-term liabilities are debts due beyond one year.</a:t>
            </a:r>
          </a:p>
          <a:p>
            <a:pPr lvl="1" fontAlgn="auto">
              <a:defRPr/>
            </a:pPr>
            <a:r>
              <a:rPr lang="en-US" dirty="0"/>
              <a:t>Current </a:t>
            </a:r>
            <a:r>
              <a:rPr lang="en-US" dirty="0" smtClean="0"/>
              <a:t>liabilities are debts that will be paid out of current assets and are due within one year.</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2400291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Systems for </a:t>
            </a:r>
            <a:br>
              <a:rPr lang="en-US" dirty="0" smtClean="0"/>
            </a:br>
            <a:r>
              <a:rPr lang="en-US" dirty="0" smtClean="0"/>
              <a:t>Payroll and Payroll Taxes </a:t>
            </a:r>
            <a:r>
              <a:rPr lang="en-US" sz="1800" dirty="0" smtClean="0"/>
              <a:t>(slide 1 of 2)</a:t>
            </a:r>
            <a:endParaRPr lang="en-US" sz="1800" dirty="0"/>
          </a:p>
        </p:txBody>
      </p:sp>
      <p:sp>
        <p:nvSpPr>
          <p:cNvPr id="3" name="Content Placeholder 2"/>
          <p:cNvSpPr>
            <a:spLocks noGrp="1"/>
          </p:cNvSpPr>
          <p:nvPr>
            <p:ph idx="1"/>
          </p:nvPr>
        </p:nvSpPr>
        <p:spPr/>
        <p:txBody>
          <a:bodyPr/>
          <a:lstStyle/>
          <a:p>
            <a:r>
              <a:rPr lang="en-US" dirty="0" smtClean="0"/>
              <a:t>Payroll systems should be designed to:</a:t>
            </a:r>
          </a:p>
          <a:p>
            <a:pPr lvl="1"/>
            <a:r>
              <a:rPr lang="en-US" dirty="0"/>
              <a:t>Pay employees accurately and timely.</a:t>
            </a:r>
          </a:p>
          <a:p>
            <a:pPr lvl="1"/>
            <a:r>
              <a:rPr lang="en-US" dirty="0"/>
              <a:t>Meet regulatory requirements of federal, state, and local agencies.</a:t>
            </a:r>
          </a:p>
          <a:p>
            <a:pPr lvl="1"/>
            <a:r>
              <a:rPr lang="en-US" dirty="0"/>
              <a:t>Provide useful data for management decision-making needs.</a:t>
            </a:r>
          </a:p>
          <a:p>
            <a:r>
              <a:rPr lang="en-US" dirty="0" smtClean="0"/>
              <a:t>Although payroll systems differ among companies, the major elements of most payroll systems are:</a:t>
            </a:r>
          </a:p>
          <a:p>
            <a:pPr lvl="1"/>
            <a:r>
              <a:rPr lang="en-US" dirty="0" smtClean="0"/>
              <a:t>Payroll register</a:t>
            </a:r>
          </a:p>
          <a:p>
            <a:pPr lvl="1"/>
            <a:r>
              <a:rPr lang="en-US" dirty="0" smtClean="0"/>
              <a:t>Employee’s earnings record</a:t>
            </a:r>
          </a:p>
          <a:p>
            <a:pPr lvl="1"/>
            <a:r>
              <a:rPr lang="en-US" dirty="0" smtClean="0"/>
              <a:t>Payroll checks</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16503918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Systems for </a:t>
            </a:r>
            <a:br>
              <a:rPr lang="en-US" dirty="0" smtClean="0"/>
            </a:br>
            <a:r>
              <a:rPr lang="en-US" dirty="0" smtClean="0"/>
              <a:t>Payroll and Payroll Taxes </a:t>
            </a:r>
            <a:r>
              <a:rPr lang="en-US" sz="1800" dirty="0" smtClean="0"/>
              <a:t>(slide 2 of 2)</a:t>
            </a:r>
            <a:endParaRPr lang="en-US" sz="1800" dirty="0"/>
          </a:p>
        </p:txBody>
      </p:sp>
      <p:sp>
        <p:nvSpPr>
          <p:cNvPr id="3" name="Content Placeholder 2"/>
          <p:cNvSpPr>
            <a:spLocks noGrp="1"/>
          </p:cNvSpPr>
          <p:nvPr>
            <p:ph idx="1"/>
          </p:nvPr>
        </p:nvSpPr>
        <p:spPr>
          <a:xfrm>
            <a:off x="457200" y="1143000"/>
            <a:ext cx="8229600" cy="1676400"/>
          </a:xfrm>
        </p:spPr>
        <p:txBody>
          <a:bodyPr/>
          <a:lstStyle/>
          <a:p>
            <a:pPr marL="288925" indent="-288925"/>
            <a:r>
              <a:rPr lang="en-US" sz="2400" dirty="0" smtClean="0"/>
              <a:t>The </a:t>
            </a:r>
            <a:r>
              <a:rPr lang="en-US" sz="2400" b="1" dirty="0" smtClean="0">
                <a:solidFill>
                  <a:srgbClr val="3A8B94"/>
                </a:solidFill>
              </a:rPr>
              <a:t>payroll </a:t>
            </a:r>
            <a:r>
              <a:rPr lang="en-US" sz="2400" b="1" dirty="0">
                <a:solidFill>
                  <a:srgbClr val="3A8B94"/>
                </a:solidFill>
              </a:rPr>
              <a:t>register </a:t>
            </a:r>
            <a:r>
              <a:rPr lang="en-US" sz="2400" dirty="0"/>
              <a:t>is a multicolumn report used for summarizing the data for each payroll period.</a:t>
            </a:r>
          </a:p>
          <a:p>
            <a:pPr marL="288925" indent="-288925"/>
            <a:r>
              <a:rPr lang="en-US" sz="2400" dirty="0"/>
              <a:t>Although payroll registers vary by company, a payroll register normally includes the following columns:</a:t>
            </a:r>
          </a:p>
        </p:txBody>
      </p:sp>
      <p:grpSp>
        <p:nvGrpSpPr>
          <p:cNvPr id="9" name="Group 8" descr="A two-column list of the typical columns included on a payroll register is shown in bulleted list form. The first column lists the following: Employee name; Total hours worked; Regular earnings; Overtime earnings; Social security tax withheld; Medicare tax withheld. The second column lists the following: Federal income tax withheld; Retirement savings withheld; Miscellaneous items withheld; Total withholdings; Net pay; Check number of payroll check issued; Accounts debited for payroll expense." title="Accounting Systems for Payroll and Payroll Taxes "/>
          <p:cNvGrpSpPr/>
          <p:nvPr/>
        </p:nvGrpSpPr>
        <p:grpSpPr>
          <a:xfrm>
            <a:off x="461211" y="2819399"/>
            <a:ext cx="8149389" cy="3382880"/>
            <a:chOff x="461211" y="2819399"/>
            <a:chExt cx="8149389" cy="3382880"/>
          </a:xfrm>
        </p:grpSpPr>
        <p:sp>
          <p:nvSpPr>
            <p:cNvPr id="7" name="Content Placeholder 2"/>
            <p:cNvSpPr txBox="1">
              <a:spLocks/>
            </p:cNvSpPr>
            <p:nvPr/>
          </p:nvSpPr>
          <p:spPr bwMode="auto">
            <a:xfrm>
              <a:off x="461211" y="2819399"/>
              <a:ext cx="4038600" cy="3382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257AA"/>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Times New Roman" charset="0"/>
                  <a:cs typeface="+mn-cs"/>
                </a:defRPr>
              </a:lvl2pPr>
              <a:lvl3pPr marL="1143000" indent="-228600" algn="l" rtl="0" eaLnBrk="1" fontAlgn="base" hangingPunct="1">
                <a:spcBef>
                  <a:spcPct val="20000"/>
                </a:spcBef>
                <a:spcAft>
                  <a:spcPct val="0"/>
                </a:spcAft>
                <a:buChar char="•"/>
                <a:defRPr sz="2400">
                  <a:solidFill>
                    <a:schemeClr val="tx1"/>
                  </a:solidFill>
                  <a:latin typeface="+mn-lt"/>
                  <a:ea typeface="Times New Roman" charset="0"/>
                  <a:cs typeface="+mn-cs"/>
                </a:defRPr>
              </a:lvl3pPr>
              <a:lvl4pPr marL="1600200" indent="-228600" algn="l" rtl="0" eaLnBrk="1" fontAlgn="base" hangingPunct="1">
                <a:spcBef>
                  <a:spcPct val="20000"/>
                </a:spcBef>
                <a:spcAft>
                  <a:spcPct val="0"/>
                </a:spcAft>
                <a:buChar char="–"/>
                <a:defRPr sz="2000">
                  <a:solidFill>
                    <a:schemeClr val="tx1"/>
                  </a:solidFill>
                  <a:latin typeface="+mn-lt"/>
                  <a:ea typeface="Times New Roman" charset="0"/>
                  <a:cs typeface="+mn-cs"/>
                </a:defRPr>
              </a:lvl4pPr>
              <a:lvl5pPr marL="2057400" indent="-228600" algn="l" rtl="0" eaLnBrk="1" fontAlgn="base" hangingPunct="1">
                <a:spcBef>
                  <a:spcPct val="20000"/>
                </a:spcBef>
                <a:spcAft>
                  <a:spcPct val="0"/>
                </a:spcAft>
                <a:buChar char="»"/>
                <a:defRPr sz="2000">
                  <a:solidFill>
                    <a:schemeClr val="tx1"/>
                  </a:solidFill>
                  <a:latin typeface="+mn-lt"/>
                  <a:ea typeface="Times New Roman" charset="0"/>
                  <a:cs typeface="+mn-cs"/>
                </a:defRPr>
              </a:lvl5pPr>
              <a:lvl6pPr marL="2514600" indent="-228600" algn="l" rtl="0" eaLnBrk="1" fontAlgn="base" hangingPunct="1">
                <a:spcBef>
                  <a:spcPct val="20000"/>
                </a:spcBef>
                <a:spcAft>
                  <a:spcPct val="0"/>
                </a:spcAft>
                <a:buChar char="»"/>
                <a:defRPr sz="2000">
                  <a:solidFill>
                    <a:schemeClr val="tx1"/>
                  </a:solidFill>
                  <a:latin typeface="+mn-lt"/>
                  <a:ea typeface="Times New Roman" charset="0"/>
                  <a:cs typeface="+mn-cs"/>
                </a:defRPr>
              </a:lvl6pPr>
              <a:lvl7pPr marL="2971800" indent="-228600" algn="l" rtl="0" eaLnBrk="1" fontAlgn="base" hangingPunct="1">
                <a:spcBef>
                  <a:spcPct val="20000"/>
                </a:spcBef>
                <a:spcAft>
                  <a:spcPct val="0"/>
                </a:spcAft>
                <a:buChar char="»"/>
                <a:defRPr sz="2000">
                  <a:solidFill>
                    <a:schemeClr val="tx1"/>
                  </a:solidFill>
                  <a:latin typeface="+mn-lt"/>
                  <a:ea typeface="Times New Roman" charset="0"/>
                  <a:cs typeface="+mn-cs"/>
                </a:defRPr>
              </a:lvl7pPr>
              <a:lvl8pPr marL="3429000" indent="-228600" algn="l" rtl="0" eaLnBrk="1" fontAlgn="base" hangingPunct="1">
                <a:spcBef>
                  <a:spcPct val="20000"/>
                </a:spcBef>
                <a:spcAft>
                  <a:spcPct val="0"/>
                </a:spcAft>
                <a:buChar char="»"/>
                <a:defRPr sz="2000">
                  <a:solidFill>
                    <a:schemeClr val="tx1"/>
                  </a:solidFill>
                  <a:latin typeface="+mn-lt"/>
                  <a:ea typeface="Times New Roman" charset="0"/>
                  <a:cs typeface="+mn-cs"/>
                </a:defRPr>
              </a:lvl8pPr>
              <a:lvl9pPr marL="3886200" indent="-228600" algn="l" rtl="0" eaLnBrk="1" fontAlgn="base" hangingPunct="1">
                <a:spcBef>
                  <a:spcPct val="20000"/>
                </a:spcBef>
                <a:spcAft>
                  <a:spcPct val="0"/>
                </a:spcAft>
                <a:buChar char="»"/>
                <a:defRPr sz="2000">
                  <a:solidFill>
                    <a:schemeClr val="tx1"/>
                  </a:solidFill>
                  <a:latin typeface="+mn-lt"/>
                  <a:ea typeface="Times New Roman" charset="0"/>
                  <a:cs typeface="+mn-cs"/>
                </a:defRPr>
              </a:lvl9pPr>
            </a:lstStyle>
            <a:p>
              <a:pPr marL="288925" indent="-288925">
                <a:buClr>
                  <a:srgbClr val="005A65"/>
                </a:buClr>
                <a:buSzPct val="125000"/>
              </a:pPr>
              <a:r>
                <a:rPr lang="en-US" sz="2000" kern="1200" dirty="0" smtClean="0">
                  <a:solidFill>
                    <a:schemeClr val="tx2"/>
                  </a:solidFill>
                  <a:latin typeface="Tw Cen MT"/>
                  <a:cs typeface="Tw Cen MT"/>
                </a:rPr>
                <a:t>Employee name</a:t>
              </a:r>
            </a:p>
            <a:p>
              <a:pPr marL="288925" indent="-288925">
                <a:buClr>
                  <a:srgbClr val="005A65"/>
                </a:buClr>
                <a:buSzPct val="125000"/>
              </a:pPr>
              <a:r>
                <a:rPr lang="en-US" sz="2000" kern="1200" dirty="0" smtClean="0">
                  <a:solidFill>
                    <a:schemeClr val="tx2"/>
                  </a:solidFill>
                  <a:latin typeface="Tw Cen MT"/>
                  <a:cs typeface="Tw Cen MT"/>
                </a:rPr>
                <a:t>Total hours worked</a:t>
              </a:r>
            </a:p>
            <a:p>
              <a:pPr marL="288925" indent="-288925">
                <a:buClr>
                  <a:srgbClr val="005A65"/>
                </a:buClr>
                <a:buSzPct val="125000"/>
              </a:pPr>
              <a:r>
                <a:rPr lang="en-US" sz="2000" kern="1200" dirty="0" smtClean="0">
                  <a:solidFill>
                    <a:schemeClr val="tx2"/>
                  </a:solidFill>
                  <a:latin typeface="Tw Cen MT"/>
                  <a:cs typeface="Tw Cen MT"/>
                </a:rPr>
                <a:t>Regular earnings</a:t>
              </a:r>
            </a:p>
            <a:p>
              <a:pPr marL="288925" indent="-288925">
                <a:buClr>
                  <a:srgbClr val="005A65"/>
                </a:buClr>
                <a:buSzPct val="125000"/>
              </a:pPr>
              <a:r>
                <a:rPr lang="en-US" sz="2000" kern="1200" dirty="0" smtClean="0">
                  <a:solidFill>
                    <a:schemeClr val="tx2"/>
                  </a:solidFill>
                  <a:latin typeface="Tw Cen MT"/>
                  <a:cs typeface="Tw Cen MT"/>
                </a:rPr>
                <a:t>Overtime earnings</a:t>
              </a:r>
            </a:p>
            <a:p>
              <a:pPr marL="288925" indent="-288925">
                <a:buClr>
                  <a:srgbClr val="005A65"/>
                </a:buClr>
                <a:buSzPct val="125000"/>
              </a:pPr>
              <a:r>
                <a:rPr lang="en-US" sz="2000" kern="1200" dirty="0" smtClean="0">
                  <a:solidFill>
                    <a:schemeClr val="tx2"/>
                  </a:solidFill>
                  <a:latin typeface="Tw Cen MT"/>
                  <a:cs typeface="Tw Cen MT"/>
                </a:rPr>
                <a:t>Total gross earnings</a:t>
              </a:r>
            </a:p>
            <a:p>
              <a:pPr marL="288925" indent="-288925">
                <a:buClr>
                  <a:srgbClr val="005A65"/>
                </a:buClr>
                <a:buSzPct val="125000"/>
              </a:pPr>
              <a:r>
                <a:rPr lang="en-US" sz="2000" kern="1200" dirty="0" smtClean="0">
                  <a:solidFill>
                    <a:schemeClr val="tx2"/>
                  </a:solidFill>
                  <a:latin typeface="Tw Cen MT"/>
                  <a:cs typeface="Tw Cen MT"/>
                </a:rPr>
                <a:t>Social security tax withheld</a:t>
              </a:r>
            </a:p>
            <a:p>
              <a:pPr marL="288925" indent="-288925">
                <a:buClr>
                  <a:srgbClr val="005A65"/>
                </a:buClr>
                <a:buSzPct val="125000"/>
              </a:pPr>
              <a:r>
                <a:rPr lang="en-US" sz="2000" kern="1200" dirty="0" smtClean="0">
                  <a:solidFill>
                    <a:schemeClr val="tx2"/>
                  </a:solidFill>
                  <a:latin typeface="Tw Cen MT"/>
                  <a:cs typeface="Tw Cen MT"/>
                </a:rPr>
                <a:t>Medicare tax withheld</a:t>
              </a:r>
              <a:endParaRPr lang="en-US" sz="2000" kern="1200" dirty="0">
                <a:solidFill>
                  <a:schemeClr val="tx2"/>
                </a:solidFill>
                <a:latin typeface="Tw Cen MT"/>
                <a:cs typeface="Tw Cen MT"/>
              </a:endParaRPr>
            </a:p>
          </p:txBody>
        </p:sp>
        <p:sp>
          <p:nvSpPr>
            <p:cNvPr id="8" name="Content Placeholder 4"/>
            <p:cNvSpPr txBox="1">
              <a:spLocks/>
            </p:cNvSpPr>
            <p:nvPr/>
          </p:nvSpPr>
          <p:spPr bwMode="auto">
            <a:xfrm>
              <a:off x="4724400" y="2819399"/>
              <a:ext cx="3886200" cy="3382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257AA"/>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Times New Roman" charset="0"/>
                  <a:cs typeface="+mn-cs"/>
                </a:defRPr>
              </a:lvl2pPr>
              <a:lvl3pPr marL="1143000" indent="-228600" algn="l" rtl="0" eaLnBrk="1" fontAlgn="base" hangingPunct="1">
                <a:spcBef>
                  <a:spcPct val="20000"/>
                </a:spcBef>
                <a:spcAft>
                  <a:spcPct val="0"/>
                </a:spcAft>
                <a:buChar char="•"/>
                <a:defRPr sz="2400">
                  <a:solidFill>
                    <a:schemeClr val="tx1"/>
                  </a:solidFill>
                  <a:latin typeface="+mn-lt"/>
                  <a:ea typeface="Times New Roman" charset="0"/>
                  <a:cs typeface="+mn-cs"/>
                </a:defRPr>
              </a:lvl3pPr>
              <a:lvl4pPr marL="1600200" indent="-228600" algn="l" rtl="0" eaLnBrk="1" fontAlgn="base" hangingPunct="1">
                <a:spcBef>
                  <a:spcPct val="20000"/>
                </a:spcBef>
                <a:spcAft>
                  <a:spcPct val="0"/>
                </a:spcAft>
                <a:buChar char="–"/>
                <a:defRPr sz="2000">
                  <a:solidFill>
                    <a:schemeClr val="tx1"/>
                  </a:solidFill>
                  <a:latin typeface="+mn-lt"/>
                  <a:ea typeface="Times New Roman" charset="0"/>
                  <a:cs typeface="+mn-cs"/>
                </a:defRPr>
              </a:lvl4pPr>
              <a:lvl5pPr marL="2057400" indent="-228600" algn="l" rtl="0" eaLnBrk="1" fontAlgn="base" hangingPunct="1">
                <a:spcBef>
                  <a:spcPct val="20000"/>
                </a:spcBef>
                <a:spcAft>
                  <a:spcPct val="0"/>
                </a:spcAft>
                <a:buChar char="»"/>
                <a:defRPr sz="2000">
                  <a:solidFill>
                    <a:schemeClr val="tx1"/>
                  </a:solidFill>
                  <a:latin typeface="+mn-lt"/>
                  <a:ea typeface="Times New Roman" charset="0"/>
                  <a:cs typeface="+mn-cs"/>
                </a:defRPr>
              </a:lvl5pPr>
              <a:lvl6pPr marL="2514600" indent="-228600" algn="l" rtl="0" eaLnBrk="1" fontAlgn="base" hangingPunct="1">
                <a:spcBef>
                  <a:spcPct val="20000"/>
                </a:spcBef>
                <a:spcAft>
                  <a:spcPct val="0"/>
                </a:spcAft>
                <a:buChar char="»"/>
                <a:defRPr sz="2000">
                  <a:solidFill>
                    <a:schemeClr val="tx1"/>
                  </a:solidFill>
                  <a:latin typeface="+mn-lt"/>
                  <a:ea typeface="Times New Roman" charset="0"/>
                  <a:cs typeface="+mn-cs"/>
                </a:defRPr>
              </a:lvl6pPr>
              <a:lvl7pPr marL="2971800" indent="-228600" algn="l" rtl="0" eaLnBrk="1" fontAlgn="base" hangingPunct="1">
                <a:spcBef>
                  <a:spcPct val="20000"/>
                </a:spcBef>
                <a:spcAft>
                  <a:spcPct val="0"/>
                </a:spcAft>
                <a:buChar char="»"/>
                <a:defRPr sz="2000">
                  <a:solidFill>
                    <a:schemeClr val="tx1"/>
                  </a:solidFill>
                  <a:latin typeface="+mn-lt"/>
                  <a:ea typeface="Times New Roman" charset="0"/>
                  <a:cs typeface="+mn-cs"/>
                </a:defRPr>
              </a:lvl7pPr>
              <a:lvl8pPr marL="3429000" indent="-228600" algn="l" rtl="0" eaLnBrk="1" fontAlgn="base" hangingPunct="1">
                <a:spcBef>
                  <a:spcPct val="20000"/>
                </a:spcBef>
                <a:spcAft>
                  <a:spcPct val="0"/>
                </a:spcAft>
                <a:buChar char="»"/>
                <a:defRPr sz="2000">
                  <a:solidFill>
                    <a:schemeClr val="tx1"/>
                  </a:solidFill>
                  <a:latin typeface="+mn-lt"/>
                  <a:ea typeface="Times New Roman" charset="0"/>
                  <a:cs typeface="+mn-cs"/>
                </a:defRPr>
              </a:lvl8pPr>
              <a:lvl9pPr marL="3886200" indent="-228600" algn="l" rtl="0" eaLnBrk="1" fontAlgn="base" hangingPunct="1">
                <a:spcBef>
                  <a:spcPct val="20000"/>
                </a:spcBef>
                <a:spcAft>
                  <a:spcPct val="0"/>
                </a:spcAft>
                <a:buChar char="»"/>
                <a:defRPr sz="2000">
                  <a:solidFill>
                    <a:schemeClr val="tx1"/>
                  </a:solidFill>
                  <a:latin typeface="+mn-lt"/>
                  <a:ea typeface="Times New Roman" charset="0"/>
                  <a:cs typeface="+mn-cs"/>
                </a:defRPr>
              </a:lvl9pPr>
            </a:lstStyle>
            <a:p>
              <a:pPr marL="288925" indent="-288925">
                <a:buClr>
                  <a:srgbClr val="005A65"/>
                </a:buClr>
                <a:buSzPct val="125000"/>
              </a:pPr>
              <a:r>
                <a:rPr lang="en-US" sz="2000" kern="1200" dirty="0" smtClean="0">
                  <a:solidFill>
                    <a:schemeClr val="tx2"/>
                  </a:solidFill>
                  <a:latin typeface="Tw Cen MT"/>
                  <a:cs typeface="Tw Cen MT"/>
                </a:rPr>
                <a:t>Federal income tax withheld</a:t>
              </a:r>
            </a:p>
            <a:p>
              <a:pPr marL="288925" indent="-288925">
                <a:buClr>
                  <a:srgbClr val="005A65"/>
                </a:buClr>
                <a:buSzPct val="125000"/>
              </a:pPr>
              <a:r>
                <a:rPr lang="en-US" sz="2000" kern="1200" dirty="0" smtClean="0">
                  <a:solidFill>
                    <a:schemeClr val="tx2"/>
                  </a:solidFill>
                  <a:latin typeface="Tw Cen MT"/>
                  <a:cs typeface="Tw Cen MT"/>
                </a:rPr>
                <a:t>Retirement savings withheld</a:t>
              </a:r>
            </a:p>
            <a:p>
              <a:pPr marL="288925" indent="-288925">
                <a:buClr>
                  <a:srgbClr val="005A65"/>
                </a:buClr>
                <a:buSzPct val="125000"/>
              </a:pPr>
              <a:r>
                <a:rPr lang="en-US" sz="2000" kern="1200" dirty="0" smtClean="0">
                  <a:solidFill>
                    <a:schemeClr val="tx2"/>
                  </a:solidFill>
                  <a:latin typeface="Tw Cen MT"/>
                  <a:cs typeface="Tw Cen MT"/>
                </a:rPr>
                <a:t>Miscellaneous items withheld</a:t>
              </a:r>
            </a:p>
            <a:p>
              <a:pPr marL="288925" indent="-288925">
                <a:buClr>
                  <a:srgbClr val="005A65"/>
                </a:buClr>
                <a:buSzPct val="125000"/>
              </a:pPr>
              <a:r>
                <a:rPr lang="en-US" sz="2000" kern="1200" dirty="0" smtClean="0">
                  <a:solidFill>
                    <a:schemeClr val="tx2"/>
                  </a:solidFill>
                  <a:latin typeface="Tw Cen MT"/>
                  <a:cs typeface="Tw Cen MT"/>
                </a:rPr>
                <a:t>Total withholdings</a:t>
              </a:r>
            </a:p>
            <a:p>
              <a:pPr marL="288925" indent="-288925">
                <a:buClr>
                  <a:srgbClr val="005A65"/>
                </a:buClr>
                <a:buSzPct val="125000"/>
              </a:pPr>
              <a:r>
                <a:rPr lang="en-US" sz="2000" kern="1200" dirty="0" smtClean="0">
                  <a:solidFill>
                    <a:schemeClr val="tx2"/>
                  </a:solidFill>
                  <a:latin typeface="Tw Cen MT"/>
                  <a:cs typeface="Tw Cen MT"/>
                </a:rPr>
                <a:t>Net pay</a:t>
              </a:r>
            </a:p>
            <a:p>
              <a:pPr marL="288925" indent="-288925">
                <a:buClr>
                  <a:srgbClr val="005A65"/>
                </a:buClr>
                <a:buSzPct val="125000"/>
              </a:pPr>
              <a:r>
                <a:rPr lang="en-US" sz="2000" kern="1200" dirty="0" smtClean="0">
                  <a:solidFill>
                    <a:schemeClr val="tx2"/>
                  </a:solidFill>
                  <a:latin typeface="Tw Cen MT"/>
                  <a:cs typeface="Tw Cen MT"/>
                </a:rPr>
                <a:t>Check number of payroll check issued</a:t>
              </a:r>
            </a:p>
            <a:p>
              <a:pPr marL="288925" indent="-288925">
                <a:buClr>
                  <a:srgbClr val="005A65"/>
                </a:buClr>
                <a:buSzPct val="125000"/>
              </a:pPr>
              <a:r>
                <a:rPr lang="en-US" sz="2000" kern="1200" dirty="0" smtClean="0">
                  <a:solidFill>
                    <a:schemeClr val="tx2"/>
                  </a:solidFill>
                  <a:latin typeface="Tw Cen MT"/>
                  <a:cs typeface="Tw Cen MT"/>
                </a:rPr>
                <a:t>Accounts debited for payroll expense</a:t>
              </a:r>
              <a:endParaRPr lang="en-US" sz="2000" kern="1200" dirty="0">
                <a:solidFill>
                  <a:schemeClr val="tx2"/>
                </a:solidFill>
                <a:latin typeface="Tw Cen MT"/>
                <a:cs typeface="Tw Cen MT"/>
              </a:endParaRPr>
            </a:p>
          </p:txBody>
        </p:sp>
      </p:grpSp>
      <p:sp>
        <p:nvSpPr>
          <p:cNvPr id="10"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5600245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Recording and Paying Payroll </a:t>
            </a:r>
            <a:r>
              <a:rPr lang="en-US" dirty="0" smtClean="0"/>
              <a:t>Taxes</a:t>
            </a:r>
            <a:endParaRPr lang="en-US" sz="1800" dirty="0"/>
          </a:p>
        </p:txBody>
      </p:sp>
      <p:sp>
        <p:nvSpPr>
          <p:cNvPr id="3" name="Content Placeholder 2"/>
          <p:cNvSpPr>
            <a:spLocks noGrp="1"/>
          </p:cNvSpPr>
          <p:nvPr>
            <p:ph idx="1"/>
          </p:nvPr>
        </p:nvSpPr>
        <p:spPr/>
        <p:txBody>
          <a:bodyPr/>
          <a:lstStyle/>
          <a:p>
            <a:r>
              <a:rPr lang="en-US" dirty="0" smtClean="0"/>
              <a:t>Payroll taxes are recorded as liabilities when the payroll is paid to employees.</a:t>
            </a:r>
          </a:p>
          <a:p>
            <a:r>
              <a:rPr lang="en-US" dirty="0" smtClean="0"/>
              <a:t>In addition, employers compute and report payroll taxes on a calendar-year basis, which may differ from the company’s fiscal year</a:t>
            </a:r>
            <a:r>
              <a:rPr lang="en-US" dirty="0" smtClean="0"/>
              <a:t>.</a:t>
            </a:r>
          </a:p>
          <a:p>
            <a:pPr marL="288925" indent="-288925"/>
            <a:r>
              <a:rPr lang="en-US" dirty="0"/>
              <a:t>Employers must match the employees’ social security and Medicare tax contributions. </a:t>
            </a:r>
          </a:p>
          <a:p>
            <a:pPr marL="288925" indent="-288925"/>
            <a:r>
              <a:rPr lang="en-US" dirty="0"/>
              <a:t>In addition, the employer must pay state unemployment compensation tax (SUTA) of 5.4% and federal unemployment compensation tax (FUTA) of 0.6%. </a:t>
            </a:r>
          </a:p>
          <a:p>
            <a:endParaRPr lang="en-US" dirty="0" smtClean="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15926148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Employee’s Earnings Record</a:t>
            </a:r>
            <a:endParaRPr lang="en-US" dirty="0"/>
          </a:p>
        </p:txBody>
      </p:sp>
      <p:sp>
        <p:nvSpPr>
          <p:cNvPr id="3" name="Content Placeholder 2"/>
          <p:cNvSpPr>
            <a:spLocks noGrp="1"/>
          </p:cNvSpPr>
          <p:nvPr>
            <p:ph idx="1"/>
          </p:nvPr>
        </p:nvSpPr>
        <p:spPr/>
        <p:txBody>
          <a:bodyPr/>
          <a:lstStyle/>
          <a:p>
            <a:r>
              <a:rPr lang="en-US" dirty="0" smtClean="0"/>
              <a:t>Each employee’s earnings to date must be determined at the end of each payroll period. This total is necessary for computing the employee’s social security tax withholding and the employer’s payroll taxes.</a:t>
            </a:r>
          </a:p>
          <a:p>
            <a:r>
              <a:rPr lang="en-US" dirty="0" smtClean="0"/>
              <a:t>Thus, detailed </a:t>
            </a:r>
            <a:r>
              <a:rPr lang="en-US" dirty="0"/>
              <a:t>payroll </a:t>
            </a:r>
            <a:r>
              <a:rPr lang="en-US" dirty="0" smtClean="0"/>
              <a:t>records </a:t>
            </a:r>
            <a:r>
              <a:rPr lang="en-US" dirty="0"/>
              <a:t>must be kept for each employee. </a:t>
            </a:r>
            <a:r>
              <a:rPr lang="en-US" dirty="0" smtClean="0"/>
              <a:t>This </a:t>
            </a:r>
            <a:r>
              <a:rPr lang="en-US" dirty="0"/>
              <a:t>record is called an </a:t>
            </a:r>
            <a:r>
              <a:rPr lang="en-US" b="1" dirty="0">
                <a:solidFill>
                  <a:srgbClr val="3A8B94"/>
                </a:solidFill>
              </a:rPr>
              <a:t>employee’s earnings record</a:t>
            </a:r>
            <a:r>
              <a:rPr lang="en-US" dirty="0"/>
              <a:t>. </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3535691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Payroll Checks</a:t>
            </a:r>
            <a:br>
              <a:rPr lang="en-US" dirty="0" smtClean="0"/>
            </a:br>
            <a:r>
              <a:rPr lang="en-US" sz="1800" dirty="0" smtClean="0"/>
              <a:t>(slide 1 of 2)</a:t>
            </a:r>
            <a:endParaRPr lang="en-US" sz="1800" dirty="0"/>
          </a:p>
        </p:txBody>
      </p:sp>
      <p:sp>
        <p:nvSpPr>
          <p:cNvPr id="3" name="Content Placeholder 2"/>
          <p:cNvSpPr>
            <a:spLocks noGrp="1"/>
          </p:cNvSpPr>
          <p:nvPr>
            <p:ph idx="1"/>
          </p:nvPr>
        </p:nvSpPr>
        <p:spPr/>
        <p:txBody>
          <a:bodyPr/>
          <a:lstStyle/>
          <a:p>
            <a:r>
              <a:rPr lang="en-US" dirty="0" smtClean="0"/>
              <a:t>Companies pay employees either by electronic funds transfer or </a:t>
            </a:r>
            <a:r>
              <a:rPr lang="en-US" dirty="0"/>
              <a:t>by issuing payroll checks.  </a:t>
            </a:r>
          </a:p>
          <a:p>
            <a:pPr lvl="1"/>
            <a:r>
              <a:rPr lang="en-US" dirty="0" smtClean="0"/>
              <a:t>With electronic funds transfers, the employee’s net pay is electronically deposited into their bank account each period. Later, the employees receive a payroll statement summarizing how the net pay was computed.</a:t>
            </a:r>
          </a:p>
          <a:p>
            <a:pPr lvl="1"/>
            <a:r>
              <a:rPr lang="en-US" dirty="0" smtClean="0"/>
              <a:t>Each payroll check includes a detachable statement showing how the net pay was computed, which is typically identical to the payroll statement accompanying electronic funds transfers (EFTs).</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10114075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Payroll Checks</a:t>
            </a:r>
            <a:br>
              <a:rPr lang="en-US" dirty="0" smtClean="0"/>
            </a:br>
            <a:r>
              <a:rPr lang="en-US" sz="1800" dirty="0" smtClean="0"/>
              <a:t>(slide 2 of 2)</a:t>
            </a:r>
            <a:endParaRPr lang="en-US" sz="1800" dirty="0"/>
          </a:p>
        </p:txBody>
      </p:sp>
      <p:sp>
        <p:nvSpPr>
          <p:cNvPr id="3" name="Content Placeholder 2"/>
          <p:cNvSpPr>
            <a:spLocks noGrp="1"/>
          </p:cNvSpPr>
          <p:nvPr>
            <p:ph idx="1"/>
          </p:nvPr>
        </p:nvSpPr>
        <p:spPr/>
        <p:txBody>
          <a:bodyPr/>
          <a:lstStyle/>
          <a:p>
            <a:r>
              <a:rPr lang="en-US" dirty="0" smtClean="0"/>
              <a:t>Most companies use a special payroll bank account to disburse payroll.  </a:t>
            </a:r>
            <a:endParaRPr lang="en-US" dirty="0"/>
          </a:p>
          <a:p>
            <a:pPr lvl="1"/>
            <a:r>
              <a:rPr lang="en-US" dirty="0" smtClean="0"/>
              <a:t>An advantage of using a separate payroll bank account is that reconciling the bank statements is simplified.</a:t>
            </a:r>
          </a:p>
          <a:p>
            <a:pPr lvl="1"/>
            <a:r>
              <a:rPr lang="en-US" dirty="0" smtClean="0"/>
              <a:t>In addition, a payroll bank account establishes control over payroll checks and, thus, prevents their theft or misuse.</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5527121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Computerized Payroll System</a:t>
            </a:r>
            <a:endParaRPr lang="en-US" dirty="0"/>
          </a:p>
        </p:txBody>
      </p:sp>
      <p:sp>
        <p:nvSpPr>
          <p:cNvPr id="3" name="Content Placeholder 2"/>
          <p:cNvSpPr>
            <a:spLocks noGrp="1"/>
          </p:cNvSpPr>
          <p:nvPr>
            <p:ph idx="1"/>
          </p:nvPr>
        </p:nvSpPr>
        <p:spPr/>
        <p:txBody>
          <a:bodyPr/>
          <a:lstStyle/>
          <a:p>
            <a:pPr fontAlgn="auto">
              <a:defRPr/>
            </a:pPr>
            <a:r>
              <a:rPr lang="en-US" dirty="0"/>
              <a:t>The inputs into a payroll system may be classified as:</a:t>
            </a:r>
          </a:p>
          <a:p>
            <a:pPr lvl="1" fontAlgn="auto">
              <a:defRPr/>
            </a:pPr>
            <a:r>
              <a:rPr lang="en-US" dirty="0" smtClean="0"/>
              <a:t>Constants: Data </a:t>
            </a:r>
            <a:r>
              <a:rPr lang="en-US" dirty="0"/>
              <a:t>that remain unchanged from payroll to payroll</a:t>
            </a:r>
            <a:r>
              <a:rPr lang="en-US" dirty="0" smtClean="0"/>
              <a:t>. Examples include:</a:t>
            </a:r>
            <a:endParaRPr lang="en-US" dirty="0"/>
          </a:p>
          <a:p>
            <a:pPr lvl="2" fontAlgn="auto">
              <a:defRPr/>
            </a:pPr>
            <a:r>
              <a:rPr lang="en-US" dirty="0"/>
              <a:t>Employee names</a:t>
            </a:r>
          </a:p>
          <a:p>
            <a:pPr lvl="2" fontAlgn="auto">
              <a:defRPr/>
            </a:pPr>
            <a:r>
              <a:rPr lang="en-US" dirty="0"/>
              <a:t>Social security </a:t>
            </a:r>
            <a:r>
              <a:rPr lang="en-US" dirty="0" smtClean="0"/>
              <a:t>numbers</a:t>
            </a:r>
          </a:p>
          <a:p>
            <a:pPr lvl="2" fontAlgn="auto">
              <a:defRPr/>
            </a:pPr>
            <a:r>
              <a:rPr lang="en-US" dirty="0" smtClean="0"/>
              <a:t>Marital status</a:t>
            </a:r>
          </a:p>
          <a:p>
            <a:pPr lvl="2" fontAlgn="auto">
              <a:defRPr/>
            </a:pPr>
            <a:r>
              <a:rPr lang="en-US" dirty="0" smtClean="0"/>
              <a:t>Rates of pay</a:t>
            </a:r>
          </a:p>
          <a:p>
            <a:pPr lvl="2" fontAlgn="auto">
              <a:defRPr/>
            </a:pPr>
            <a:r>
              <a:rPr lang="en-US" dirty="0" smtClean="0"/>
              <a:t>Tax rates</a:t>
            </a:r>
            <a:endParaRPr lang="en-US" dirty="0"/>
          </a:p>
          <a:p>
            <a:pPr lvl="1" fontAlgn="auto">
              <a:defRPr/>
            </a:pPr>
            <a:r>
              <a:rPr lang="en-US" dirty="0" smtClean="0"/>
              <a:t>Variables: Data </a:t>
            </a:r>
            <a:r>
              <a:rPr lang="en-US" dirty="0"/>
              <a:t>that change from payroll to payroll</a:t>
            </a:r>
            <a:r>
              <a:rPr lang="en-US" dirty="0" smtClean="0"/>
              <a:t>. Examples include:</a:t>
            </a:r>
            <a:endParaRPr lang="en-US" dirty="0"/>
          </a:p>
          <a:p>
            <a:pPr lvl="2" fontAlgn="auto">
              <a:defRPr/>
            </a:pPr>
            <a:r>
              <a:rPr lang="en-US" dirty="0"/>
              <a:t>Number of hours or days </a:t>
            </a:r>
            <a:r>
              <a:rPr lang="en-US" dirty="0" smtClean="0"/>
              <a:t>worked for each employee</a:t>
            </a:r>
            <a:endParaRPr lang="en-US" dirty="0"/>
          </a:p>
          <a:p>
            <a:pPr lvl="2" fontAlgn="auto">
              <a:defRPr/>
            </a:pPr>
            <a:r>
              <a:rPr lang="en-US" dirty="0"/>
              <a:t>Accrued </a:t>
            </a:r>
            <a:r>
              <a:rPr lang="en-US" dirty="0" smtClean="0"/>
              <a:t>days of sick leave</a:t>
            </a:r>
          </a:p>
          <a:p>
            <a:pPr lvl="2" fontAlgn="auto">
              <a:defRPr/>
            </a:pPr>
            <a:r>
              <a:rPr lang="en-US" dirty="0" smtClean="0"/>
              <a:t>Total earnings to date</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588441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Controls for Payroll Systems</a:t>
            </a:r>
            <a:endParaRPr lang="en-US" sz="1800" dirty="0"/>
          </a:p>
        </p:txBody>
      </p:sp>
      <p:sp>
        <p:nvSpPr>
          <p:cNvPr id="3" name="Content Placeholder 2"/>
          <p:cNvSpPr>
            <a:spLocks noGrp="1"/>
          </p:cNvSpPr>
          <p:nvPr>
            <p:ph idx="1"/>
          </p:nvPr>
        </p:nvSpPr>
        <p:spPr/>
        <p:txBody>
          <a:bodyPr/>
          <a:lstStyle/>
          <a:p>
            <a:pPr marL="285750" indent="-285750"/>
            <a:r>
              <a:rPr lang="en-US" sz="2400" dirty="0" smtClean="0"/>
              <a:t>Some examples of payroll controls include the following:</a:t>
            </a:r>
          </a:p>
          <a:p>
            <a:pPr lvl="1"/>
            <a:r>
              <a:rPr lang="en-US" sz="2000" dirty="0" smtClean="0"/>
              <a:t>If a check-signing machine is used, blank payroll checks and access to the machine should be restricted to prevent their theft or misuse.</a:t>
            </a:r>
          </a:p>
          <a:p>
            <a:pPr lvl="1"/>
            <a:r>
              <a:rPr lang="en-US" sz="2000" dirty="0" smtClean="0"/>
              <a:t>The hiring and firing of employees should be properly authorized and approved in writing.</a:t>
            </a:r>
          </a:p>
          <a:p>
            <a:pPr lvl="1"/>
            <a:r>
              <a:rPr lang="en-US" sz="2000" dirty="0"/>
              <a:t>All changes in pay rates should be properly authorized and approved in writing</a:t>
            </a:r>
            <a:r>
              <a:rPr lang="en-US" sz="2000" dirty="0" smtClean="0"/>
              <a:t>.</a:t>
            </a:r>
          </a:p>
          <a:p>
            <a:pPr lvl="1" fontAlgn="auto">
              <a:defRPr/>
            </a:pPr>
            <a:r>
              <a:rPr lang="en-US" sz="2000" dirty="0"/>
              <a:t>Employees should be observed when arriving for work to verify that employees are “checking in” for work only once and only for themselves</a:t>
            </a:r>
            <a:r>
              <a:rPr lang="en-US" sz="2000" dirty="0" smtClean="0"/>
              <a:t>. Employees may “check in” for work by using a time card or by swiping their employee ID card.</a:t>
            </a:r>
            <a:endParaRPr lang="en-US" sz="2000" dirty="0"/>
          </a:p>
          <a:p>
            <a:pPr lvl="1" fontAlgn="auto">
              <a:defRPr/>
            </a:pPr>
            <a:r>
              <a:rPr lang="en-US" sz="2000" dirty="0"/>
              <a:t>Payroll checks should be distributed by someone other than employee supervisors.</a:t>
            </a:r>
          </a:p>
          <a:p>
            <a:pPr lvl="1" fontAlgn="auto">
              <a:defRPr/>
            </a:pPr>
            <a:r>
              <a:rPr lang="en-US" sz="2000" dirty="0"/>
              <a:t>A special payroll bank account should be used</a:t>
            </a:r>
            <a:r>
              <a:rPr lang="en-US" sz="2000" dirty="0" smtClean="0"/>
              <a:t>.</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4142761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Employees’ Fringe Benefits</a:t>
            </a:r>
            <a:endParaRPr lang="en-US" dirty="0"/>
          </a:p>
        </p:txBody>
      </p:sp>
      <p:sp>
        <p:nvSpPr>
          <p:cNvPr id="3" name="Content Placeholder 2"/>
          <p:cNvSpPr>
            <a:spLocks noGrp="1"/>
          </p:cNvSpPr>
          <p:nvPr>
            <p:ph idx="1"/>
          </p:nvPr>
        </p:nvSpPr>
        <p:spPr/>
        <p:txBody>
          <a:bodyPr/>
          <a:lstStyle/>
          <a:p>
            <a:r>
              <a:rPr lang="en-US" dirty="0" smtClean="0"/>
              <a:t>Many companies provide their employees benefits in addition to salary and wages earned. Such </a:t>
            </a:r>
            <a:r>
              <a:rPr lang="en-US" b="1" dirty="0" smtClean="0">
                <a:solidFill>
                  <a:srgbClr val="3A8B94"/>
                </a:solidFill>
              </a:rPr>
              <a:t>fringe benefits</a:t>
            </a:r>
            <a:r>
              <a:rPr lang="en-US" dirty="0" smtClean="0"/>
              <a:t> may include:</a:t>
            </a:r>
          </a:p>
          <a:p>
            <a:pPr lvl="1"/>
            <a:r>
              <a:rPr lang="en-US" dirty="0" smtClean="0"/>
              <a:t>Vacation pay </a:t>
            </a:r>
          </a:p>
          <a:p>
            <a:pPr lvl="1"/>
            <a:r>
              <a:rPr lang="en-US" dirty="0" smtClean="0"/>
              <a:t>Medical benefits</a:t>
            </a:r>
          </a:p>
          <a:p>
            <a:pPr lvl="1"/>
            <a:r>
              <a:rPr lang="en-US" dirty="0" smtClean="0"/>
              <a:t>Retirement benefits</a:t>
            </a:r>
          </a:p>
          <a:p>
            <a:r>
              <a:rPr lang="en-US" dirty="0" smtClean="0"/>
              <a:t>The cost of employee fringe benefits is recorded as an expense by the employer.</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252935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Vacation </a:t>
            </a:r>
            <a:r>
              <a:rPr lang="en-US" dirty="0" smtClean="0"/>
              <a:t>Pay</a:t>
            </a:r>
            <a:endParaRPr lang="en-US" sz="1800" dirty="0"/>
          </a:p>
        </p:txBody>
      </p:sp>
      <p:sp>
        <p:nvSpPr>
          <p:cNvPr id="3" name="Content Placeholder 2"/>
          <p:cNvSpPr>
            <a:spLocks noGrp="1"/>
          </p:cNvSpPr>
          <p:nvPr>
            <p:ph idx="1"/>
          </p:nvPr>
        </p:nvSpPr>
        <p:spPr/>
        <p:txBody>
          <a:bodyPr/>
          <a:lstStyle/>
          <a:p>
            <a:r>
              <a:rPr lang="en-US" sz="2000" dirty="0" smtClean="0"/>
              <a:t>The liability to pay for employee vacations could be accrued as a liability at the end of each pay period. However, many companies wait and record an adjusting entry for accrued vacation at the end of the year</a:t>
            </a:r>
            <a:r>
              <a:rPr lang="en-US" sz="2000" dirty="0" smtClean="0"/>
              <a:t>.</a:t>
            </a:r>
          </a:p>
          <a:p>
            <a:r>
              <a:rPr lang="en-US" sz="2000" dirty="0"/>
              <a:t>If employees are required to take all their vacation time within one year, the vacation pay payable is reported as a current liability on the balance sheet.</a:t>
            </a:r>
          </a:p>
          <a:p>
            <a:r>
              <a:rPr lang="en-US" sz="2000" dirty="0"/>
              <a:t>If employees are allowed to accumulate their vacation pay, the estimated vacation pay payable that will not be taken within a year is reported as a long-term liability</a:t>
            </a:r>
            <a:r>
              <a:rPr lang="en-US" sz="2400" dirty="0" smtClean="0"/>
              <a:t>.</a:t>
            </a:r>
          </a:p>
          <a:p>
            <a:r>
              <a:rPr lang="en-US" sz="2000" dirty="0"/>
              <a:t>When employees take vacation, the liability for vacation pay is decreased by debiting Vacation Pay Payable. Salaries or Wages Payable and the other related payroll accounts for taxes and withholdings are credited</a:t>
            </a:r>
            <a:r>
              <a:rPr lang="en-US" sz="2000" dirty="0" smtClean="0"/>
              <a:t>.</a:t>
            </a:r>
            <a:endParaRPr lang="en-US" sz="2000"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105368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Accounts Payable</a:t>
            </a:r>
            <a:endParaRPr lang="en-US" sz="1800" dirty="0"/>
          </a:p>
        </p:txBody>
      </p:sp>
      <p:sp>
        <p:nvSpPr>
          <p:cNvPr id="3" name="Content Placeholder 2"/>
          <p:cNvSpPr>
            <a:spLocks noGrp="1"/>
          </p:cNvSpPr>
          <p:nvPr>
            <p:ph idx="1"/>
          </p:nvPr>
        </p:nvSpPr>
        <p:spPr/>
        <p:txBody>
          <a:bodyPr/>
          <a:lstStyle/>
          <a:p>
            <a:pPr>
              <a:defRPr/>
            </a:pPr>
            <a:r>
              <a:rPr lang="en-US" dirty="0"/>
              <a:t>Accounts payable transactions </a:t>
            </a:r>
            <a:r>
              <a:rPr lang="en-US" dirty="0" smtClean="0"/>
              <a:t>involve a variety of purchases on account, including the purchase of merchandise and supplies.</a:t>
            </a:r>
          </a:p>
          <a:p>
            <a:pPr>
              <a:defRPr/>
            </a:pPr>
            <a:r>
              <a:rPr lang="en-US" dirty="0" smtClean="0"/>
              <a:t>For most companies, accounts payable is the largest current liability.</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40665444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Pensions</a:t>
            </a:r>
            <a:endParaRPr lang="en-US" sz="1800" dirty="0"/>
          </a:p>
        </p:txBody>
      </p:sp>
      <p:sp>
        <p:nvSpPr>
          <p:cNvPr id="3" name="Content Placeholder 2"/>
          <p:cNvSpPr>
            <a:spLocks noGrp="1"/>
          </p:cNvSpPr>
          <p:nvPr>
            <p:ph idx="1"/>
          </p:nvPr>
        </p:nvSpPr>
        <p:spPr/>
        <p:txBody>
          <a:bodyPr/>
          <a:lstStyle/>
          <a:p>
            <a:r>
              <a:rPr lang="en-US" dirty="0" smtClean="0"/>
              <a:t>A </a:t>
            </a:r>
            <a:r>
              <a:rPr lang="en-US" b="1" dirty="0" smtClean="0">
                <a:solidFill>
                  <a:srgbClr val="3A8B94"/>
                </a:solidFill>
              </a:rPr>
              <a:t>pension</a:t>
            </a:r>
            <a:r>
              <a:rPr lang="en-US" dirty="0" smtClean="0"/>
              <a:t> is a cash payment to retired employees. </a:t>
            </a:r>
          </a:p>
          <a:p>
            <a:r>
              <a:rPr lang="en-US" dirty="0" smtClean="0"/>
              <a:t>Pension rights are accrued by employees as they work, based on the employer’s pension plan.  </a:t>
            </a:r>
          </a:p>
          <a:p>
            <a:r>
              <a:rPr lang="en-US" dirty="0" smtClean="0"/>
              <a:t>Two basic types of pension plans are:	</a:t>
            </a:r>
          </a:p>
          <a:p>
            <a:pPr lvl="1"/>
            <a:r>
              <a:rPr lang="en-US" dirty="0" smtClean="0"/>
              <a:t>Defined contribution plan</a:t>
            </a:r>
          </a:p>
          <a:p>
            <a:pPr lvl="1"/>
            <a:r>
              <a:rPr lang="en-US" dirty="0" smtClean="0"/>
              <a:t>Defined benefit plan</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1383729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Defined Contribution Plans</a:t>
            </a:r>
            <a:br>
              <a:rPr lang="en-US" dirty="0" smtClean="0"/>
            </a:br>
            <a:r>
              <a:rPr lang="en-US" sz="1800" dirty="0" smtClean="0"/>
              <a:t>(slide 1 </a:t>
            </a:r>
            <a:r>
              <a:rPr lang="en-US" sz="1800" dirty="0" smtClean="0"/>
              <a:t>of 2)</a:t>
            </a:r>
            <a:endParaRPr lang="en-US" sz="1800" dirty="0"/>
          </a:p>
        </p:txBody>
      </p:sp>
      <p:sp>
        <p:nvSpPr>
          <p:cNvPr id="3" name="Content Placeholder 2"/>
          <p:cNvSpPr>
            <a:spLocks noGrp="1"/>
          </p:cNvSpPr>
          <p:nvPr>
            <p:ph idx="1"/>
          </p:nvPr>
        </p:nvSpPr>
        <p:spPr/>
        <p:txBody>
          <a:bodyPr/>
          <a:lstStyle/>
          <a:p>
            <a:pPr marL="349250" indent="-349250" fontAlgn="auto">
              <a:defRPr/>
            </a:pPr>
            <a:r>
              <a:rPr lang="en-US" dirty="0" smtClean="0"/>
              <a:t>In a </a:t>
            </a:r>
            <a:r>
              <a:rPr lang="en-US" b="1" dirty="0" smtClean="0">
                <a:solidFill>
                  <a:srgbClr val="3A8B94"/>
                </a:solidFill>
              </a:rPr>
              <a:t>defined contribution plan</a:t>
            </a:r>
            <a:r>
              <a:rPr lang="en-US" dirty="0" smtClean="0"/>
              <a:t>, the company invests contributions on behalf of the employee during the employee’s working years.</a:t>
            </a:r>
          </a:p>
          <a:p>
            <a:pPr lvl="1" fontAlgn="auto">
              <a:defRPr/>
            </a:pPr>
            <a:r>
              <a:rPr lang="en-US" dirty="0" smtClean="0"/>
              <a:t>Normally, the employee and employer contribute to the plan.</a:t>
            </a:r>
          </a:p>
          <a:p>
            <a:pPr lvl="1" fontAlgn="auto">
              <a:defRPr/>
            </a:pPr>
            <a:r>
              <a:rPr lang="en-US" dirty="0" smtClean="0"/>
              <a:t>The employee’s pension depends on the total contributions and the investment returns earned on those contributions.</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6268912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Defined Contribution Plans</a:t>
            </a:r>
            <a:br>
              <a:rPr lang="en-US" dirty="0" smtClean="0"/>
            </a:br>
            <a:r>
              <a:rPr lang="en-US" sz="1800" dirty="0" smtClean="0"/>
              <a:t>(slide 2 of </a:t>
            </a:r>
            <a:r>
              <a:rPr lang="en-US" sz="1800" dirty="0"/>
              <a:t>2</a:t>
            </a:r>
            <a:r>
              <a:rPr lang="en-US" sz="1800" dirty="0" smtClean="0"/>
              <a:t>)</a:t>
            </a:r>
            <a:endParaRPr lang="en-US" sz="1800" dirty="0"/>
          </a:p>
        </p:txBody>
      </p:sp>
      <p:sp>
        <p:nvSpPr>
          <p:cNvPr id="3" name="Content Placeholder 2"/>
          <p:cNvSpPr>
            <a:spLocks noGrp="1"/>
          </p:cNvSpPr>
          <p:nvPr>
            <p:ph idx="1"/>
          </p:nvPr>
        </p:nvSpPr>
        <p:spPr/>
        <p:txBody>
          <a:bodyPr/>
          <a:lstStyle/>
          <a:p>
            <a:pPr marL="349250" indent="-349250" fontAlgn="auto">
              <a:defRPr/>
            </a:pPr>
            <a:r>
              <a:rPr lang="en-US" dirty="0" smtClean="0"/>
              <a:t>One of the more popular defined contribution plans is the 401K plan. </a:t>
            </a:r>
          </a:p>
          <a:p>
            <a:pPr marL="746125" lvl="1" indent="-288925" fontAlgn="auto">
              <a:defRPr/>
            </a:pPr>
            <a:r>
              <a:rPr lang="en-US" dirty="0" smtClean="0"/>
              <a:t>Under this plan, employees contribute a portion of their gross pay before taxes to investments.  </a:t>
            </a:r>
          </a:p>
          <a:p>
            <a:pPr marL="746125" lvl="1" indent="-288925" fontAlgn="auto">
              <a:defRPr/>
            </a:pPr>
            <a:r>
              <a:rPr lang="en-US" dirty="0" smtClean="0"/>
              <a:t>A 401k plan offers employees two advantages:</a:t>
            </a:r>
          </a:p>
          <a:p>
            <a:pPr lvl="2" fontAlgn="auto">
              <a:defRPr/>
            </a:pPr>
            <a:r>
              <a:rPr lang="en-US" dirty="0" smtClean="0"/>
              <a:t>The employee contribution is deducted before taxes.</a:t>
            </a:r>
          </a:p>
          <a:p>
            <a:pPr lvl="2" fontAlgn="auto">
              <a:defRPr/>
            </a:pPr>
            <a:r>
              <a:rPr lang="en-US" dirty="0" smtClean="0"/>
              <a:t>The contributions and related earnings are not taxed until withdrawn at retirement</a:t>
            </a:r>
            <a:r>
              <a:rPr lang="en-US" dirty="0" smtClean="0"/>
              <a:t>.</a:t>
            </a:r>
          </a:p>
          <a:p>
            <a:pPr marL="349250" indent="-349250" fontAlgn="auto">
              <a:defRPr/>
            </a:pPr>
            <a:r>
              <a:rPr lang="en-US" dirty="0"/>
              <a:t>In most cases, the employer matches some portion of the employee’s contribution.</a:t>
            </a:r>
          </a:p>
          <a:p>
            <a:pPr marL="349250" indent="-349250" fontAlgn="auto">
              <a:defRPr/>
            </a:pPr>
            <a:r>
              <a:rPr lang="en-US" dirty="0"/>
              <a:t>The employer’s cost is debited to Pension Expense.</a:t>
            </a:r>
          </a:p>
          <a:p>
            <a:pPr lvl="2" fontAlgn="auto">
              <a:defRPr/>
            </a:pPr>
            <a:endParaRPr lang="en-US" dirty="0" smtClean="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732461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Defined Benefit Plans</a:t>
            </a:r>
            <a:br>
              <a:rPr lang="en-US" dirty="0" smtClean="0"/>
            </a:br>
            <a:r>
              <a:rPr lang="en-US" sz="1800" dirty="0" smtClean="0"/>
              <a:t>(slide 1 of </a:t>
            </a:r>
            <a:r>
              <a:rPr lang="en-US" sz="1800" dirty="0" smtClean="0"/>
              <a:t>2)</a:t>
            </a:r>
            <a:endParaRPr lang="en-US" sz="1800" dirty="0"/>
          </a:p>
        </p:txBody>
      </p:sp>
      <p:sp>
        <p:nvSpPr>
          <p:cNvPr id="3" name="Content Placeholder 2"/>
          <p:cNvSpPr>
            <a:spLocks noGrp="1"/>
          </p:cNvSpPr>
          <p:nvPr>
            <p:ph idx="1"/>
          </p:nvPr>
        </p:nvSpPr>
        <p:spPr/>
        <p:txBody>
          <a:bodyPr/>
          <a:lstStyle/>
          <a:p>
            <a:pPr fontAlgn="auto">
              <a:defRPr/>
            </a:pPr>
            <a:r>
              <a:rPr lang="en-US" dirty="0"/>
              <a:t>In a </a:t>
            </a:r>
            <a:r>
              <a:rPr lang="en-US" b="1" dirty="0">
                <a:solidFill>
                  <a:srgbClr val="3A8B94"/>
                </a:solidFill>
              </a:rPr>
              <a:t>defined benefit plan</a:t>
            </a:r>
            <a:r>
              <a:rPr lang="en-US" dirty="0"/>
              <a:t>, the </a:t>
            </a:r>
            <a:r>
              <a:rPr lang="en-US" dirty="0" smtClean="0"/>
              <a:t>company pays the employee a fixed annual pension based on a formula. The formula is normally based on such factors as the employee’s years of service, age, and past salary.</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41531183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Defined Benefit Plans</a:t>
            </a:r>
            <a:br>
              <a:rPr lang="en-US" dirty="0" smtClean="0"/>
            </a:br>
            <a:r>
              <a:rPr lang="en-US" sz="1800" dirty="0" smtClean="0"/>
              <a:t>(slide 2 of </a:t>
            </a:r>
            <a:r>
              <a:rPr lang="en-US" sz="1800" dirty="0" smtClean="0"/>
              <a:t>2)</a:t>
            </a:r>
            <a:endParaRPr lang="en-US" sz="1800" dirty="0"/>
          </a:p>
        </p:txBody>
      </p:sp>
      <p:sp>
        <p:nvSpPr>
          <p:cNvPr id="3" name="Content Placeholder 2"/>
          <p:cNvSpPr>
            <a:spLocks noGrp="1"/>
          </p:cNvSpPr>
          <p:nvPr>
            <p:ph idx="1"/>
          </p:nvPr>
        </p:nvSpPr>
        <p:spPr/>
        <p:txBody>
          <a:bodyPr/>
          <a:lstStyle/>
          <a:p>
            <a:pPr fontAlgn="auto">
              <a:defRPr/>
            </a:pPr>
            <a:r>
              <a:rPr lang="en-US" sz="2400" dirty="0" smtClean="0"/>
              <a:t>In a defined benefit plan, the employer is obligated to pay for (fund) the employee’s future pension benefits.</a:t>
            </a:r>
          </a:p>
          <a:p>
            <a:pPr fontAlgn="auto">
              <a:defRPr/>
            </a:pPr>
            <a:r>
              <a:rPr lang="en-US" sz="2400" dirty="0" smtClean="0"/>
              <a:t>The pension cost of a defined benefit plan is debited </a:t>
            </a:r>
            <a:r>
              <a:rPr lang="en-US" sz="2400" dirty="0"/>
              <a:t>to Pension Expense. </a:t>
            </a:r>
            <a:r>
              <a:rPr lang="en-US" sz="2400" dirty="0" smtClean="0"/>
              <a:t>Cash </a:t>
            </a:r>
            <a:r>
              <a:rPr lang="en-US" sz="2400" dirty="0"/>
              <a:t>is credited for the amount </a:t>
            </a:r>
            <a:r>
              <a:rPr lang="en-US" sz="2400" dirty="0" smtClean="0"/>
              <a:t>contributed (funded) by the employer, and any </a:t>
            </a:r>
            <a:r>
              <a:rPr lang="en-US" sz="2400" dirty="0"/>
              <a:t>unfunded amount is credited to Unfunded Pension Liability</a:t>
            </a:r>
            <a:r>
              <a:rPr lang="en-US" sz="2400" dirty="0" smtClean="0"/>
              <a:t>.</a:t>
            </a:r>
          </a:p>
          <a:p>
            <a:pPr fontAlgn="auto">
              <a:defRPr/>
            </a:pPr>
            <a:r>
              <a:rPr lang="en-US" sz="2400" dirty="0"/>
              <a:t>If the unfunded pension liability is to be paid within one year, it is reported as a current liability on the balance sheet.</a:t>
            </a:r>
          </a:p>
          <a:p>
            <a:pPr fontAlgn="auto">
              <a:defRPr/>
            </a:pPr>
            <a:r>
              <a:rPr lang="en-US" sz="2400" dirty="0"/>
              <a:t>Any portion of the unfunded pension liability that will be paid beyond one year is a long-term liability</a:t>
            </a:r>
            <a:r>
              <a:rPr lang="en-US" sz="2400" dirty="0" smtClean="0"/>
              <a:t>.</a:t>
            </a:r>
            <a:endParaRPr lang="en-US" sz="2400"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984334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Postretirement Benefits Other than Pensions</a:t>
            </a:r>
            <a:br>
              <a:rPr lang="en-US" dirty="0" smtClean="0"/>
            </a:br>
            <a:r>
              <a:rPr lang="en-US" sz="1800" dirty="0" smtClean="0"/>
              <a:t>(slide 1 of 3)</a:t>
            </a:r>
            <a:endParaRPr lang="en-US" sz="1800" dirty="0"/>
          </a:p>
        </p:txBody>
      </p:sp>
      <p:sp>
        <p:nvSpPr>
          <p:cNvPr id="3" name="Content Placeholder 2"/>
          <p:cNvSpPr>
            <a:spLocks noGrp="1"/>
          </p:cNvSpPr>
          <p:nvPr>
            <p:ph idx="1"/>
          </p:nvPr>
        </p:nvSpPr>
        <p:spPr/>
        <p:txBody>
          <a:bodyPr/>
          <a:lstStyle/>
          <a:p>
            <a:r>
              <a:rPr lang="en-US" dirty="0"/>
              <a:t>Employees may earn rights to other postretirement </a:t>
            </a:r>
            <a:r>
              <a:rPr lang="en-US" dirty="0" smtClean="0"/>
              <a:t>benefits from their employer. Such benefits may include the following:</a:t>
            </a:r>
          </a:p>
          <a:p>
            <a:pPr lvl="1"/>
            <a:r>
              <a:rPr lang="en-US" dirty="0" smtClean="0"/>
              <a:t>Dental care</a:t>
            </a:r>
          </a:p>
          <a:p>
            <a:pPr lvl="1"/>
            <a:r>
              <a:rPr lang="en-US" dirty="0"/>
              <a:t>E</a:t>
            </a:r>
            <a:r>
              <a:rPr lang="en-US" dirty="0" smtClean="0"/>
              <a:t>ye care</a:t>
            </a:r>
          </a:p>
          <a:p>
            <a:pPr lvl="1"/>
            <a:r>
              <a:rPr lang="en-US" dirty="0" smtClean="0"/>
              <a:t>Medical care</a:t>
            </a:r>
          </a:p>
          <a:p>
            <a:pPr lvl="1"/>
            <a:r>
              <a:rPr lang="en-US" dirty="0"/>
              <a:t>L</a:t>
            </a:r>
            <a:r>
              <a:rPr lang="en-US" dirty="0" smtClean="0"/>
              <a:t>ife insurance</a:t>
            </a:r>
          </a:p>
          <a:p>
            <a:pPr lvl="1"/>
            <a:r>
              <a:rPr lang="en-US" dirty="0" smtClean="0"/>
              <a:t>Tuition assistance</a:t>
            </a:r>
          </a:p>
          <a:p>
            <a:pPr lvl="1"/>
            <a:r>
              <a:rPr lang="en-US" dirty="0" smtClean="0"/>
              <a:t>Tax services</a:t>
            </a:r>
          </a:p>
          <a:p>
            <a:pPr lvl="1"/>
            <a:r>
              <a:rPr lang="en-US" dirty="0" smtClean="0"/>
              <a:t>Legal services</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8902451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Postretirement Benefits Other than Pensions</a:t>
            </a:r>
            <a:br>
              <a:rPr lang="en-US" dirty="0" smtClean="0"/>
            </a:br>
            <a:r>
              <a:rPr lang="en-US" sz="1800" dirty="0" smtClean="0"/>
              <a:t>(slide 2 of 3)</a:t>
            </a:r>
            <a:endParaRPr lang="en-US" sz="1800" dirty="0"/>
          </a:p>
        </p:txBody>
      </p:sp>
      <p:sp>
        <p:nvSpPr>
          <p:cNvPr id="3" name="Content Placeholder 2"/>
          <p:cNvSpPr>
            <a:spLocks noGrp="1"/>
          </p:cNvSpPr>
          <p:nvPr>
            <p:ph idx="1"/>
          </p:nvPr>
        </p:nvSpPr>
        <p:spPr/>
        <p:txBody>
          <a:bodyPr/>
          <a:lstStyle/>
          <a:p>
            <a:r>
              <a:rPr lang="en-US" dirty="0" smtClean="0"/>
              <a:t>The estimate of the annual benefits expense is recorded by debiting</a:t>
            </a:r>
            <a:r>
              <a:rPr lang="en-US" dirty="0"/>
              <a:t> Postretirement Benefits </a:t>
            </a:r>
            <a:r>
              <a:rPr lang="en-US" dirty="0" smtClean="0"/>
              <a:t>Expense. If the benefits are fully funded, Cash is credited for the same amount. If the benefits are not fully funded, a postretirement benefits plan liability account is also credited.</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8286183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Postretirement Benefits Other than Pensions</a:t>
            </a:r>
            <a:br>
              <a:rPr lang="en-US" dirty="0" smtClean="0"/>
            </a:br>
            <a:r>
              <a:rPr lang="en-US" sz="1800" dirty="0" smtClean="0"/>
              <a:t>(slide 3 of 3)</a:t>
            </a:r>
            <a:endParaRPr lang="en-US" sz="1800" dirty="0"/>
          </a:p>
        </p:txBody>
      </p:sp>
      <p:sp>
        <p:nvSpPr>
          <p:cNvPr id="3" name="Content Placeholder 2"/>
          <p:cNvSpPr>
            <a:spLocks noGrp="1"/>
          </p:cNvSpPr>
          <p:nvPr>
            <p:ph idx="1"/>
          </p:nvPr>
        </p:nvSpPr>
        <p:spPr/>
        <p:txBody>
          <a:bodyPr/>
          <a:lstStyle/>
          <a:p>
            <a:r>
              <a:rPr lang="en-US" dirty="0" smtClean="0"/>
              <a:t>The nature of postretirement benefit liabilities should be disclosed on the financial statements. These disclosures are usually included as notes to the financial statements.</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98461092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Contingent Liabilities</a:t>
            </a:r>
            <a:endParaRPr lang="en-US" sz="1800" dirty="0"/>
          </a:p>
        </p:txBody>
      </p:sp>
      <p:sp>
        <p:nvSpPr>
          <p:cNvPr id="3" name="Content Placeholder 2"/>
          <p:cNvSpPr>
            <a:spLocks noGrp="1"/>
          </p:cNvSpPr>
          <p:nvPr>
            <p:ph idx="1"/>
          </p:nvPr>
        </p:nvSpPr>
        <p:spPr/>
        <p:txBody>
          <a:bodyPr/>
          <a:lstStyle/>
          <a:p>
            <a:pPr marL="349250" indent="-349250"/>
            <a:r>
              <a:rPr lang="en-US" dirty="0" smtClean="0"/>
              <a:t>Some liabilities may arise from past transactions only if certain events occur in the future. These potential obligations are called </a:t>
            </a:r>
            <a:r>
              <a:rPr lang="en-US" b="1" dirty="0">
                <a:solidFill>
                  <a:srgbClr val="3A8B94"/>
                </a:solidFill>
              </a:rPr>
              <a:t>contingent liabilities</a:t>
            </a:r>
            <a:r>
              <a:rPr lang="en-US" dirty="0" smtClean="0"/>
              <a:t>. </a:t>
            </a:r>
          </a:p>
          <a:p>
            <a:pPr marL="349250" indent="-349250"/>
            <a:r>
              <a:rPr lang="en-US" dirty="0" smtClean="0"/>
              <a:t>The accounting for contingent liabilities depends on the following two factors:</a:t>
            </a:r>
          </a:p>
          <a:p>
            <a:pPr lvl="1"/>
            <a:r>
              <a:rPr lang="en-US" dirty="0" smtClean="0"/>
              <a:t>Likelihood of occurring</a:t>
            </a:r>
          </a:p>
          <a:p>
            <a:pPr lvl="2"/>
            <a:r>
              <a:rPr lang="en-US" dirty="0"/>
              <a:t>The likelihood that the event creating the liability occurring is classified as probable, reasonably possible, or remote. </a:t>
            </a:r>
          </a:p>
          <a:p>
            <a:pPr lvl="1"/>
            <a:r>
              <a:rPr lang="en-US" dirty="0" smtClean="0"/>
              <a:t>Measurement</a:t>
            </a:r>
          </a:p>
          <a:p>
            <a:pPr lvl="2"/>
            <a:r>
              <a:rPr lang="en-US" dirty="0" smtClean="0"/>
              <a:t>The ability to estimate the potential liability is classified as estimable or not estimable.</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7224254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Probable and </a:t>
            </a:r>
            <a:r>
              <a:rPr lang="en-US" dirty="0" smtClean="0"/>
              <a:t>Estimable</a:t>
            </a:r>
            <a:endParaRPr lang="en-US" sz="1800" dirty="0"/>
          </a:p>
        </p:txBody>
      </p:sp>
      <p:sp>
        <p:nvSpPr>
          <p:cNvPr id="3" name="Content Placeholder 2"/>
          <p:cNvSpPr>
            <a:spLocks noGrp="1"/>
          </p:cNvSpPr>
          <p:nvPr>
            <p:ph idx="1"/>
          </p:nvPr>
        </p:nvSpPr>
        <p:spPr/>
        <p:txBody>
          <a:bodyPr/>
          <a:lstStyle/>
          <a:p>
            <a:pPr marL="349250" indent="-349250" fontAlgn="auto">
              <a:defRPr/>
            </a:pPr>
            <a:r>
              <a:rPr lang="en-US" dirty="0" smtClean="0"/>
              <a:t>If a contingent liability is probable and the amount of the liability can be reasonably estimated, it is recorded and disclosed.</a:t>
            </a:r>
          </a:p>
          <a:p>
            <a:pPr marL="349250" indent="-349250" fontAlgn="auto">
              <a:defRPr/>
            </a:pPr>
            <a:r>
              <a:rPr lang="en-US" dirty="0" smtClean="0"/>
              <a:t>The liability is recorded by debiting an expense and crediting a liability</a:t>
            </a:r>
            <a:r>
              <a:rPr lang="en-US" dirty="0" smtClean="0"/>
              <a:t>.</a:t>
            </a:r>
          </a:p>
          <a:p>
            <a:pPr marL="349250" indent="-349250" fontAlgn="auto">
              <a:defRPr/>
            </a:pPr>
            <a:r>
              <a:rPr lang="en-US" dirty="0"/>
              <a:t>If the product is repaired under warranty, the repair costs are recorded by debiting Product Warranty Payable and crediting Cash, Supplies, Wages Payable, or other accounts</a:t>
            </a:r>
            <a:r>
              <a:rPr lang="en-US" dirty="0" smtClean="0"/>
              <a:t>.</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625844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Portion of Long-Term Debt</a:t>
            </a:r>
            <a:endParaRPr lang="en-US" dirty="0"/>
          </a:p>
        </p:txBody>
      </p:sp>
      <p:sp>
        <p:nvSpPr>
          <p:cNvPr id="814087" name="Rectangle 7"/>
          <p:cNvSpPr>
            <a:spLocks noGrp="1" noChangeArrowheads="1"/>
          </p:cNvSpPr>
          <p:nvPr>
            <p:ph idx="1"/>
          </p:nvPr>
        </p:nvSpPr>
        <p:spPr/>
        <p:txBody>
          <a:bodyPr/>
          <a:lstStyle/>
          <a:p>
            <a:pPr fontAlgn="auto">
              <a:defRPr/>
            </a:pPr>
            <a:r>
              <a:rPr lang="en-US" dirty="0"/>
              <a:t>Long-term liabilities are often paid back in periodic payments, called installments.  </a:t>
            </a:r>
          </a:p>
          <a:p>
            <a:pPr lvl="1" fontAlgn="auto">
              <a:defRPr/>
            </a:pPr>
            <a:r>
              <a:rPr lang="en-US" dirty="0"/>
              <a:t>Such installments that are due within the coming year are classified as a current liability. </a:t>
            </a:r>
          </a:p>
          <a:p>
            <a:pPr lvl="1" fontAlgn="auto">
              <a:defRPr/>
            </a:pPr>
            <a:r>
              <a:rPr lang="en-US" dirty="0"/>
              <a:t>The installments due after the coming year are classified as a long-term liability. </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42443193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Probable and Not Estimable</a:t>
            </a:r>
            <a:endParaRPr lang="en-US" sz="1800" dirty="0"/>
          </a:p>
        </p:txBody>
      </p:sp>
      <p:sp>
        <p:nvSpPr>
          <p:cNvPr id="3" name="Content Placeholder 2"/>
          <p:cNvSpPr>
            <a:spLocks noGrp="1"/>
          </p:cNvSpPr>
          <p:nvPr>
            <p:ph idx="1"/>
          </p:nvPr>
        </p:nvSpPr>
        <p:spPr/>
        <p:txBody>
          <a:bodyPr/>
          <a:lstStyle/>
          <a:p>
            <a:pPr fontAlgn="auto">
              <a:defRPr/>
            </a:pPr>
            <a:r>
              <a:rPr lang="en-US" dirty="0" smtClean="0"/>
              <a:t>A contingent liability whose occurrence is probable but not estimable is disclosed in the notes to the financial statements.</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3611441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Reasonably Possible</a:t>
            </a:r>
            <a:endParaRPr lang="en-US" sz="1800" dirty="0"/>
          </a:p>
        </p:txBody>
      </p:sp>
      <p:sp>
        <p:nvSpPr>
          <p:cNvPr id="3" name="Content Placeholder 2"/>
          <p:cNvSpPr>
            <a:spLocks noGrp="1"/>
          </p:cNvSpPr>
          <p:nvPr>
            <p:ph idx="1"/>
          </p:nvPr>
        </p:nvSpPr>
        <p:spPr/>
        <p:txBody>
          <a:bodyPr/>
          <a:lstStyle/>
          <a:p>
            <a:pPr fontAlgn="auto">
              <a:defRPr/>
            </a:pPr>
            <a:r>
              <a:rPr lang="en-US" dirty="0" smtClean="0"/>
              <a:t>A contingent liability whose occurrence is reasonably possible is disclosed in the notes to the financial statements.</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5769247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Remote</a:t>
            </a:r>
            <a:endParaRPr lang="en-US" sz="1800" dirty="0"/>
          </a:p>
        </p:txBody>
      </p:sp>
      <p:sp>
        <p:nvSpPr>
          <p:cNvPr id="3" name="Content Placeholder 2"/>
          <p:cNvSpPr>
            <a:spLocks noGrp="1"/>
          </p:cNvSpPr>
          <p:nvPr>
            <p:ph idx="1"/>
          </p:nvPr>
        </p:nvSpPr>
        <p:spPr/>
        <p:txBody>
          <a:bodyPr/>
          <a:lstStyle/>
          <a:p>
            <a:pPr fontAlgn="auto">
              <a:defRPr/>
            </a:pPr>
            <a:r>
              <a:rPr lang="en-US" dirty="0" smtClean="0"/>
              <a:t>No disclosure needs to be made in the notes to the financial statements for a contingent liability whose occurrence is remote.</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15453594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Analysis and Interpretation: </a:t>
            </a:r>
            <a:br>
              <a:rPr lang="en-US" dirty="0" smtClean="0"/>
            </a:br>
            <a:r>
              <a:rPr lang="en-US" dirty="0" smtClean="0"/>
              <a:t>Quick Ratio </a:t>
            </a:r>
            <a:r>
              <a:rPr lang="en-US" sz="1800" dirty="0" smtClean="0"/>
              <a:t>(slide 1 of </a:t>
            </a:r>
            <a:r>
              <a:rPr lang="en-US" sz="1800" dirty="0" smtClean="0"/>
              <a:t>3)</a:t>
            </a:r>
            <a:endParaRPr lang="en-US" sz="1800" dirty="0"/>
          </a:p>
        </p:txBody>
      </p:sp>
      <p:sp>
        <p:nvSpPr>
          <p:cNvPr id="3" name="Content Placeholder 2"/>
          <p:cNvSpPr>
            <a:spLocks noGrp="1"/>
          </p:cNvSpPr>
          <p:nvPr>
            <p:ph idx="1"/>
          </p:nvPr>
        </p:nvSpPr>
        <p:spPr/>
        <p:txBody>
          <a:bodyPr/>
          <a:lstStyle/>
          <a:p>
            <a:r>
              <a:rPr lang="en-US" b="1" dirty="0">
                <a:solidFill>
                  <a:srgbClr val="3A8B94"/>
                </a:solidFill>
              </a:rPr>
              <a:t>Current position analysis </a:t>
            </a:r>
            <a:r>
              <a:rPr lang="en-US" dirty="0" smtClean="0"/>
              <a:t>helps creditors evaluate a company’s ability to pay its current liabilities. This analysis is based on:	</a:t>
            </a:r>
          </a:p>
          <a:p>
            <a:pPr lvl="1"/>
            <a:r>
              <a:rPr lang="en-US" dirty="0" smtClean="0"/>
              <a:t>Working capital</a:t>
            </a:r>
          </a:p>
          <a:p>
            <a:pPr lvl="1"/>
            <a:r>
              <a:rPr lang="en-US" dirty="0" smtClean="0"/>
              <a:t>Current ratio</a:t>
            </a:r>
          </a:p>
          <a:p>
            <a:pPr lvl="1"/>
            <a:r>
              <a:rPr lang="en-US" dirty="0" smtClean="0"/>
              <a:t>Quick ratio</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16919945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Analysis and Interpretation: </a:t>
            </a:r>
            <a:br>
              <a:rPr lang="en-US" dirty="0" smtClean="0"/>
            </a:br>
            <a:r>
              <a:rPr lang="en-US" dirty="0" smtClean="0"/>
              <a:t>Quick Ratio </a:t>
            </a:r>
            <a:r>
              <a:rPr lang="en-US" sz="1800" dirty="0" smtClean="0"/>
              <a:t>(slide 2 of </a:t>
            </a:r>
            <a:r>
              <a:rPr lang="en-US" sz="1800" dirty="0" smtClean="0"/>
              <a:t>3)</a:t>
            </a:r>
            <a:endParaRPr lang="en-US" sz="1800" dirty="0"/>
          </a:p>
        </p:txBody>
      </p:sp>
      <p:sp>
        <p:nvSpPr>
          <p:cNvPr id="3" name="Content Placeholder 2"/>
          <p:cNvSpPr>
            <a:spLocks noGrp="1"/>
          </p:cNvSpPr>
          <p:nvPr>
            <p:ph idx="1"/>
          </p:nvPr>
        </p:nvSpPr>
        <p:spPr/>
        <p:txBody>
          <a:bodyPr/>
          <a:lstStyle/>
          <a:p>
            <a:r>
              <a:rPr lang="en-US" dirty="0"/>
              <a:t>Working capital is computed </a:t>
            </a:r>
            <a:r>
              <a:rPr lang="en-US" dirty="0" smtClean="0"/>
              <a:t>as follows:</a:t>
            </a:r>
          </a:p>
          <a:p>
            <a:endParaRPr lang="en-US" dirty="0" smtClean="0"/>
          </a:p>
          <a:p>
            <a:r>
              <a:rPr lang="en-US" dirty="0" smtClean="0"/>
              <a:t>The current ratio is computed as follows:</a:t>
            </a:r>
          </a:p>
          <a:p>
            <a:pPr>
              <a:spcBef>
                <a:spcPts val="3000"/>
              </a:spcBef>
            </a:pPr>
            <a:endParaRPr lang="en-US" dirty="0" smtClean="0"/>
          </a:p>
          <a:p>
            <a:r>
              <a:rPr lang="en-US" dirty="0" smtClean="0"/>
              <a:t>While these two measures can be used to a company’s ability to pay its current liabilities, they do not provide insight into the company’s ability to pay these liabilities within a short period of time.</a:t>
            </a:r>
          </a:p>
          <a:p>
            <a:pPr lvl="1"/>
            <a:r>
              <a:rPr lang="en-US" dirty="0" smtClean="0"/>
              <a:t>This is because some current assets cannot be converted into cash as quickly as other current assets.</a:t>
            </a:r>
          </a:p>
        </p:txBody>
      </p:sp>
      <p:grpSp>
        <p:nvGrpSpPr>
          <p:cNvPr id="6" name="Group 13" descr="The formula for computing the current ratio is given: Current Assets divided by Current Liabilities. The formula is shown in fraction form, with Current Assets as the numerator and Current Liabilities as the denominator." title="Financial Analysis and Interpretation: Quick Ratio – Current Ratio Formula"/>
          <p:cNvGrpSpPr>
            <a:grpSpLocks/>
          </p:cNvGrpSpPr>
          <p:nvPr/>
        </p:nvGrpSpPr>
        <p:grpSpPr bwMode="auto">
          <a:xfrm>
            <a:off x="2684412" y="2700137"/>
            <a:ext cx="4079975" cy="836613"/>
            <a:chOff x="909" y="2469"/>
            <a:chExt cx="3182" cy="527"/>
          </a:xfrm>
        </p:grpSpPr>
        <p:sp>
          <p:nvSpPr>
            <p:cNvPr id="7" name="Text Box 4"/>
            <p:cNvSpPr txBox="1">
              <a:spLocks noChangeArrowheads="1"/>
            </p:cNvSpPr>
            <p:nvPr/>
          </p:nvSpPr>
          <p:spPr bwMode="auto">
            <a:xfrm>
              <a:off x="909" y="2597"/>
              <a:ext cx="1504" cy="271"/>
            </a:xfrm>
            <a:prstGeom prst="rect">
              <a:avLst/>
            </a:prstGeom>
            <a:noFill/>
            <a:ln>
              <a:noFill/>
            </a:ln>
            <a:effectLst/>
            <a:extLst/>
          </p:spPr>
          <p:txBody>
            <a:bodyPr wrap="square">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eaLnBrk="0" fontAlgn="base" hangingPunct="0">
                <a:spcBef>
                  <a:spcPct val="0"/>
                </a:spcBef>
                <a:spcAft>
                  <a:spcPct val="0"/>
                </a:spcAft>
                <a:defRPr sz="2400" b="1">
                  <a:solidFill>
                    <a:schemeClr val="tx1"/>
                  </a:solidFill>
                  <a:latin typeface="Arial" charset="0"/>
                </a:defRPr>
              </a:lvl6pPr>
              <a:lvl7pPr marL="2971800" indent="-228600" eaLnBrk="0" fontAlgn="base" hangingPunct="0">
                <a:spcBef>
                  <a:spcPct val="0"/>
                </a:spcBef>
                <a:spcAft>
                  <a:spcPct val="0"/>
                </a:spcAft>
                <a:defRPr sz="2400" b="1">
                  <a:solidFill>
                    <a:schemeClr val="tx1"/>
                  </a:solidFill>
                  <a:latin typeface="Arial" charset="0"/>
                </a:defRPr>
              </a:lvl7pPr>
              <a:lvl8pPr marL="3429000" indent="-228600" eaLnBrk="0" fontAlgn="base" hangingPunct="0">
                <a:spcBef>
                  <a:spcPct val="0"/>
                </a:spcBef>
                <a:spcAft>
                  <a:spcPct val="0"/>
                </a:spcAft>
                <a:defRPr sz="2400" b="1">
                  <a:solidFill>
                    <a:schemeClr val="tx1"/>
                  </a:solidFill>
                  <a:latin typeface="Arial" charset="0"/>
                </a:defRPr>
              </a:lvl8pPr>
              <a:lvl9pPr marL="3886200" indent="-228600" eaLnBrk="0" fontAlgn="base" hangingPunct="0">
                <a:spcBef>
                  <a:spcPct val="0"/>
                </a:spcBef>
                <a:spcAft>
                  <a:spcPct val="0"/>
                </a:spcAft>
                <a:defRPr sz="2400" b="1">
                  <a:solidFill>
                    <a:schemeClr val="tx1"/>
                  </a:solidFill>
                  <a:latin typeface="Arial" charset="0"/>
                </a:defRPr>
              </a:lvl9pPr>
            </a:lstStyle>
            <a:p>
              <a:pPr algn="ctr">
                <a:spcBef>
                  <a:spcPct val="50000"/>
                </a:spcBef>
                <a:defRPr/>
              </a:pPr>
              <a:r>
                <a:rPr lang="en-US" sz="2200" b="0" dirty="0" smtClean="0">
                  <a:solidFill>
                    <a:schemeClr val="tx2"/>
                  </a:solidFill>
                  <a:latin typeface="Tw Cen MT" panose="020B0602020104020603" pitchFamily="34" charset="0"/>
                </a:rPr>
                <a:t>Current Ratio =</a:t>
              </a:r>
            </a:p>
          </p:txBody>
        </p:sp>
        <p:sp>
          <p:nvSpPr>
            <p:cNvPr id="8" name="Text Box 5"/>
            <p:cNvSpPr txBox="1">
              <a:spLocks noChangeArrowheads="1"/>
            </p:cNvSpPr>
            <p:nvPr/>
          </p:nvSpPr>
          <p:spPr bwMode="auto">
            <a:xfrm>
              <a:off x="2271" y="2469"/>
              <a:ext cx="1820" cy="527"/>
            </a:xfrm>
            <a:prstGeom prst="rect">
              <a:avLst/>
            </a:prstGeom>
            <a:noFill/>
            <a:ln>
              <a:noFill/>
            </a:ln>
            <a:effectLst/>
            <a:extLst/>
          </p:spPr>
          <p:txBody>
            <a:bodyPr wrap="square">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eaLnBrk="0" fontAlgn="base" hangingPunct="0">
                <a:spcBef>
                  <a:spcPct val="0"/>
                </a:spcBef>
                <a:spcAft>
                  <a:spcPct val="0"/>
                </a:spcAft>
                <a:defRPr sz="2400" b="1">
                  <a:solidFill>
                    <a:schemeClr val="tx1"/>
                  </a:solidFill>
                  <a:latin typeface="Arial" charset="0"/>
                </a:defRPr>
              </a:lvl6pPr>
              <a:lvl7pPr marL="2971800" indent="-228600" eaLnBrk="0" fontAlgn="base" hangingPunct="0">
                <a:spcBef>
                  <a:spcPct val="0"/>
                </a:spcBef>
                <a:spcAft>
                  <a:spcPct val="0"/>
                </a:spcAft>
                <a:defRPr sz="2400" b="1">
                  <a:solidFill>
                    <a:schemeClr val="tx1"/>
                  </a:solidFill>
                  <a:latin typeface="Arial" charset="0"/>
                </a:defRPr>
              </a:lvl7pPr>
              <a:lvl8pPr marL="3429000" indent="-228600" eaLnBrk="0" fontAlgn="base" hangingPunct="0">
                <a:spcBef>
                  <a:spcPct val="0"/>
                </a:spcBef>
                <a:spcAft>
                  <a:spcPct val="0"/>
                </a:spcAft>
                <a:defRPr sz="2400" b="1">
                  <a:solidFill>
                    <a:schemeClr val="tx1"/>
                  </a:solidFill>
                  <a:latin typeface="Arial" charset="0"/>
                </a:defRPr>
              </a:lvl8pPr>
              <a:lvl9pPr marL="3886200" indent="-228600" eaLnBrk="0" fontAlgn="base" hangingPunct="0">
                <a:spcBef>
                  <a:spcPct val="0"/>
                </a:spcBef>
                <a:spcAft>
                  <a:spcPct val="0"/>
                </a:spcAft>
                <a:defRPr sz="2400" b="1">
                  <a:solidFill>
                    <a:schemeClr val="tx1"/>
                  </a:solidFill>
                  <a:latin typeface="Arial" charset="0"/>
                </a:defRPr>
              </a:lvl9pPr>
            </a:lstStyle>
            <a:p>
              <a:pPr algn="ctr">
                <a:spcBef>
                  <a:spcPct val="20000"/>
                </a:spcBef>
                <a:defRPr/>
              </a:pPr>
              <a:r>
                <a:rPr lang="en-US" sz="2200" b="0" dirty="0" smtClean="0">
                  <a:solidFill>
                    <a:schemeClr val="tx2"/>
                  </a:solidFill>
                  <a:latin typeface="Tw Cen MT" panose="020B0602020104020603" pitchFamily="34" charset="0"/>
                </a:rPr>
                <a:t>Current Assets</a:t>
              </a:r>
            </a:p>
            <a:p>
              <a:pPr algn="ctr">
                <a:spcBef>
                  <a:spcPct val="20000"/>
                </a:spcBef>
                <a:defRPr/>
              </a:pPr>
              <a:r>
                <a:rPr lang="en-US" sz="2200" b="0" dirty="0" smtClean="0">
                  <a:solidFill>
                    <a:schemeClr val="tx2"/>
                  </a:solidFill>
                  <a:latin typeface="Tw Cen MT" panose="020B0602020104020603" pitchFamily="34" charset="0"/>
                </a:rPr>
                <a:t>Current Liabilities</a:t>
              </a:r>
            </a:p>
          </p:txBody>
        </p:sp>
        <p:sp>
          <p:nvSpPr>
            <p:cNvPr id="9" name="Line 6"/>
            <p:cNvSpPr>
              <a:spLocks noChangeShapeType="1"/>
            </p:cNvSpPr>
            <p:nvPr/>
          </p:nvSpPr>
          <p:spPr bwMode="auto">
            <a:xfrm flipV="1">
              <a:off x="2422" y="2747"/>
              <a:ext cx="1541" cy="0"/>
            </a:xfrm>
            <a:prstGeom prst="line">
              <a:avLst/>
            </a:prstGeom>
            <a:noFill/>
            <a:ln w="22225">
              <a:solidFill>
                <a:schemeClr val="tx2"/>
              </a:solidFill>
              <a:round/>
              <a:headEnd/>
              <a:tailEnd/>
            </a:ln>
            <a:effectLst/>
            <a:extLst/>
          </p:spPr>
          <p:txBody>
            <a:bodyPr anchor="ctr"/>
            <a:lstStyle/>
            <a:p>
              <a:pPr algn="ctr">
                <a:defRPr/>
              </a:pPr>
              <a:endParaRPr lang="en-US" dirty="0">
                <a:solidFill>
                  <a:schemeClr val="accent6"/>
                </a:solidFill>
              </a:endParaRPr>
            </a:p>
          </p:txBody>
        </p:sp>
      </p:grpSp>
      <p:sp>
        <p:nvSpPr>
          <p:cNvPr id="11" name="Text Box 4" descr="The formula for computing working capital is given: Current Assets minus Current Liabilities." title="Financial Analysis and Interpretation: Quick Ratio – Working Capital Formula"/>
          <p:cNvSpPr txBox="1">
            <a:spLocks noChangeArrowheads="1"/>
          </p:cNvSpPr>
          <p:nvPr/>
        </p:nvSpPr>
        <p:spPr bwMode="auto">
          <a:xfrm>
            <a:off x="1295400" y="1735166"/>
            <a:ext cx="6858000" cy="430887"/>
          </a:xfrm>
          <a:prstGeom prst="rect">
            <a:avLst/>
          </a:prstGeom>
          <a:noFill/>
          <a:ln>
            <a:noFill/>
          </a:ln>
          <a:effectLst/>
          <a:extLst/>
        </p:spPr>
        <p:txBody>
          <a:bodyPr wrap="square">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eaLnBrk="0" fontAlgn="base" hangingPunct="0">
              <a:spcBef>
                <a:spcPct val="0"/>
              </a:spcBef>
              <a:spcAft>
                <a:spcPct val="0"/>
              </a:spcAft>
              <a:defRPr sz="2400" b="1">
                <a:solidFill>
                  <a:schemeClr val="tx1"/>
                </a:solidFill>
                <a:latin typeface="Arial" charset="0"/>
              </a:defRPr>
            </a:lvl6pPr>
            <a:lvl7pPr marL="2971800" indent="-228600" eaLnBrk="0" fontAlgn="base" hangingPunct="0">
              <a:spcBef>
                <a:spcPct val="0"/>
              </a:spcBef>
              <a:spcAft>
                <a:spcPct val="0"/>
              </a:spcAft>
              <a:defRPr sz="2400" b="1">
                <a:solidFill>
                  <a:schemeClr val="tx1"/>
                </a:solidFill>
                <a:latin typeface="Arial" charset="0"/>
              </a:defRPr>
            </a:lvl7pPr>
            <a:lvl8pPr marL="3429000" indent="-228600" eaLnBrk="0" fontAlgn="base" hangingPunct="0">
              <a:spcBef>
                <a:spcPct val="0"/>
              </a:spcBef>
              <a:spcAft>
                <a:spcPct val="0"/>
              </a:spcAft>
              <a:defRPr sz="2400" b="1">
                <a:solidFill>
                  <a:schemeClr val="tx1"/>
                </a:solidFill>
                <a:latin typeface="Arial" charset="0"/>
              </a:defRPr>
            </a:lvl8pPr>
            <a:lvl9pPr marL="3886200" indent="-228600" eaLnBrk="0" fontAlgn="base" hangingPunct="0">
              <a:spcBef>
                <a:spcPct val="0"/>
              </a:spcBef>
              <a:spcAft>
                <a:spcPct val="0"/>
              </a:spcAft>
              <a:defRPr sz="2400" b="1">
                <a:solidFill>
                  <a:schemeClr val="tx1"/>
                </a:solidFill>
                <a:latin typeface="Arial" charset="0"/>
              </a:defRPr>
            </a:lvl9pPr>
          </a:lstStyle>
          <a:p>
            <a:pPr algn="ctr">
              <a:spcBef>
                <a:spcPct val="50000"/>
              </a:spcBef>
              <a:defRPr/>
            </a:pPr>
            <a:r>
              <a:rPr lang="en-US" sz="2200" b="0" dirty="0" smtClean="0">
                <a:solidFill>
                  <a:schemeClr val="tx2"/>
                </a:solidFill>
                <a:latin typeface="Tw Cen MT" panose="020B0602020104020603" pitchFamily="34" charset="0"/>
              </a:rPr>
              <a:t>Working Capital = Current Assets – Current Liabilities</a:t>
            </a:r>
          </a:p>
        </p:txBody>
      </p:sp>
      <p:sp>
        <p:nvSpPr>
          <p:cNvPr id="10"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64836467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Analysis and Interpretation: </a:t>
            </a:r>
            <a:br>
              <a:rPr lang="en-US" dirty="0" smtClean="0"/>
            </a:br>
            <a:r>
              <a:rPr lang="en-US" dirty="0" smtClean="0"/>
              <a:t>Quick Ratio </a:t>
            </a:r>
            <a:r>
              <a:rPr lang="en-US" sz="1800" dirty="0" smtClean="0"/>
              <a:t>(slide 3 of </a:t>
            </a:r>
            <a:r>
              <a:rPr lang="en-US" sz="1800" dirty="0" smtClean="0"/>
              <a:t>3)</a:t>
            </a:r>
            <a:endParaRPr lang="en-US" sz="1800" dirty="0"/>
          </a:p>
        </p:txBody>
      </p:sp>
      <p:sp>
        <p:nvSpPr>
          <p:cNvPr id="3" name="Content Placeholder 2"/>
          <p:cNvSpPr>
            <a:spLocks noGrp="1"/>
          </p:cNvSpPr>
          <p:nvPr>
            <p:ph idx="1"/>
          </p:nvPr>
        </p:nvSpPr>
        <p:spPr/>
        <p:txBody>
          <a:bodyPr/>
          <a:lstStyle/>
          <a:p>
            <a:r>
              <a:rPr lang="en-US" dirty="0" smtClean="0"/>
              <a:t>The quick ratio overcomes this limitation by measuring the “instant” debt-paying ability of a company.</a:t>
            </a:r>
          </a:p>
          <a:p>
            <a:r>
              <a:rPr lang="en-US" dirty="0" smtClean="0"/>
              <a:t>It is computed as follows:</a:t>
            </a:r>
          </a:p>
          <a:p>
            <a:pPr>
              <a:spcBef>
                <a:spcPts val="3000"/>
              </a:spcBef>
            </a:pPr>
            <a:endParaRPr lang="en-US" dirty="0" smtClean="0"/>
          </a:p>
          <a:p>
            <a:r>
              <a:rPr lang="en-US" b="1" dirty="0">
                <a:solidFill>
                  <a:srgbClr val="3A8B94"/>
                </a:solidFill>
              </a:rPr>
              <a:t>Quick assets </a:t>
            </a:r>
            <a:r>
              <a:rPr lang="en-US" dirty="0" smtClean="0"/>
              <a:t>are cash and other current assets that can be easily be converted to cash.</a:t>
            </a:r>
          </a:p>
          <a:p>
            <a:r>
              <a:rPr lang="en-US" dirty="0" smtClean="0"/>
              <a:t>A quick ratio below 1.0 indicates that the company does not have enough quick assets to cover its current liabilities.</a:t>
            </a:r>
          </a:p>
        </p:txBody>
      </p:sp>
      <p:grpSp>
        <p:nvGrpSpPr>
          <p:cNvPr id="6" name="Group 13" descr="The formula for computing the quick ratio is given: Quick Assets divided by Current Liabilities. The formula is shown in fraction form, with Quick Assets as the numerator and Current Liabilities as the denominator." title="Financial Analysis and Interpretation: Quick Ratio "/>
          <p:cNvGrpSpPr>
            <a:grpSpLocks/>
          </p:cNvGrpSpPr>
          <p:nvPr/>
        </p:nvGrpSpPr>
        <p:grpSpPr bwMode="auto">
          <a:xfrm>
            <a:off x="2532012" y="2590800"/>
            <a:ext cx="4079975" cy="836613"/>
            <a:chOff x="909" y="2469"/>
            <a:chExt cx="3182" cy="527"/>
          </a:xfrm>
        </p:grpSpPr>
        <p:sp>
          <p:nvSpPr>
            <p:cNvPr id="7" name="Text Box 4"/>
            <p:cNvSpPr txBox="1">
              <a:spLocks noChangeArrowheads="1"/>
            </p:cNvSpPr>
            <p:nvPr/>
          </p:nvSpPr>
          <p:spPr bwMode="auto">
            <a:xfrm>
              <a:off x="909" y="2597"/>
              <a:ext cx="1504" cy="271"/>
            </a:xfrm>
            <a:prstGeom prst="rect">
              <a:avLst/>
            </a:prstGeom>
            <a:noFill/>
            <a:ln>
              <a:noFill/>
            </a:ln>
            <a:effectLst/>
            <a:extLst/>
          </p:spPr>
          <p:txBody>
            <a:bodyPr wrap="square">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eaLnBrk="0" fontAlgn="base" hangingPunct="0">
                <a:spcBef>
                  <a:spcPct val="0"/>
                </a:spcBef>
                <a:spcAft>
                  <a:spcPct val="0"/>
                </a:spcAft>
                <a:defRPr sz="2400" b="1">
                  <a:solidFill>
                    <a:schemeClr val="tx1"/>
                  </a:solidFill>
                  <a:latin typeface="Arial" charset="0"/>
                </a:defRPr>
              </a:lvl6pPr>
              <a:lvl7pPr marL="2971800" indent="-228600" eaLnBrk="0" fontAlgn="base" hangingPunct="0">
                <a:spcBef>
                  <a:spcPct val="0"/>
                </a:spcBef>
                <a:spcAft>
                  <a:spcPct val="0"/>
                </a:spcAft>
                <a:defRPr sz="2400" b="1">
                  <a:solidFill>
                    <a:schemeClr val="tx1"/>
                  </a:solidFill>
                  <a:latin typeface="Arial" charset="0"/>
                </a:defRPr>
              </a:lvl7pPr>
              <a:lvl8pPr marL="3429000" indent="-228600" eaLnBrk="0" fontAlgn="base" hangingPunct="0">
                <a:spcBef>
                  <a:spcPct val="0"/>
                </a:spcBef>
                <a:spcAft>
                  <a:spcPct val="0"/>
                </a:spcAft>
                <a:defRPr sz="2400" b="1">
                  <a:solidFill>
                    <a:schemeClr val="tx1"/>
                  </a:solidFill>
                  <a:latin typeface="Arial" charset="0"/>
                </a:defRPr>
              </a:lvl8pPr>
              <a:lvl9pPr marL="3886200" indent="-228600" eaLnBrk="0" fontAlgn="base" hangingPunct="0">
                <a:spcBef>
                  <a:spcPct val="0"/>
                </a:spcBef>
                <a:spcAft>
                  <a:spcPct val="0"/>
                </a:spcAft>
                <a:defRPr sz="2400" b="1">
                  <a:solidFill>
                    <a:schemeClr val="tx1"/>
                  </a:solidFill>
                  <a:latin typeface="Arial" charset="0"/>
                </a:defRPr>
              </a:lvl9pPr>
            </a:lstStyle>
            <a:p>
              <a:pPr algn="ctr">
                <a:spcBef>
                  <a:spcPct val="50000"/>
                </a:spcBef>
                <a:defRPr/>
              </a:pPr>
              <a:r>
                <a:rPr lang="en-US" sz="2200" b="0" dirty="0" smtClean="0">
                  <a:solidFill>
                    <a:schemeClr val="tx2"/>
                  </a:solidFill>
                  <a:latin typeface="Tw Cen MT" panose="020B0602020104020603" pitchFamily="34" charset="0"/>
                </a:rPr>
                <a:t>Quick Ratio =</a:t>
              </a:r>
            </a:p>
          </p:txBody>
        </p:sp>
        <p:sp>
          <p:nvSpPr>
            <p:cNvPr id="8" name="Text Box 5"/>
            <p:cNvSpPr txBox="1">
              <a:spLocks noChangeArrowheads="1"/>
            </p:cNvSpPr>
            <p:nvPr/>
          </p:nvSpPr>
          <p:spPr bwMode="auto">
            <a:xfrm>
              <a:off x="2271" y="2469"/>
              <a:ext cx="1820" cy="527"/>
            </a:xfrm>
            <a:prstGeom prst="rect">
              <a:avLst/>
            </a:prstGeom>
            <a:noFill/>
            <a:ln>
              <a:noFill/>
            </a:ln>
            <a:effectLst/>
            <a:extLst/>
          </p:spPr>
          <p:txBody>
            <a:bodyPr wrap="square">
              <a:spAutoFit/>
            </a:bodyPr>
            <a:lstStyle>
              <a:lvl1pPr>
                <a:defRPr sz="2400" b="1">
                  <a:solidFill>
                    <a:schemeClr val="tx1"/>
                  </a:solidFill>
                  <a:latin typeface="Arial" charset="0"/>
                </a:defRPr>
              </a:lvl1pPr>
              <a:lvl2pPr marL="742950" indent="-285750">
                <a:defRPr sz="2400" b="1">
                  <a:solidFill>
                    <a:schemeClr val="tx1"/>
                  </a:solidFill>
                  <a:latin typeface="Arial" charset="0"/>
                </a:defRPr>
              </a:lvl2pPr>
              <a:lvl3pPr marL="1143000" indent="-228600">
                <a:defRPr sz="2400" b="1">
                  <a:solidFill>
                    <a:schemeClr val="tx1"/>
                  </a:solidFill>
                  <a:latin typeface="Arial" charset="0"/>
                </a:defRPr>
              </a:lvl3pPr>
              <a:lvl4pPr marL="1600200" indent="-228600">
                <a:defRPr sz="2400" b="1">
                  <a:solidFill>
                    <a:schemeClr val="tx1"/>
                  </a:solidFill>
                  <a:latin typeface="Arial" charset="0"/>
                </a:defRPr>
              </a:lvl4pPr>
              <a:lvl5pPr marL="2057400" indent="-228600">
                <a:defRPr sz="2400" b="1">
                  <a:solidFill>
                    <a:schemeClr val="tx1"/>
                  </a:solidFill>
                  <a:latin typeface="Arial" charset="0"/>
                </a:defRPr>
              </a:lvl5pPr>
              <a:lvl6pPr marL="2514600" indent="-228600" eaLnBrk="0" fontAlgn="base" hangingPunct="0">
                <a:spcBef>
                  <a:spcPct val="0"/>
                </a:spcBef>
                <a:spcAft>
                  <a:spcPct val="0"/>
                </a:spcAft>
                <a:defRPr sz="2400" b="1">
                  <a:solidFill>
                    <a:schemeClr val="tx1"/>
                  </a:solidFill>
                  <a:latin typeface="Arial" charset="0"/>
                </a:defRPr>
              </a:lvl6pPr>
              <a:lvl7pPr marL="2971800" indent="-228600" eaLnBrk="0" fontAlgn="base" hangingPunct="0">
                <a:spcBef>
                  <a:spcPct val="0"/>
                </a:spcBef>
                <a:spcAft>
                  <a:spcPct val="0"/>
                </a:spcAft>
                <a:defRPr sz="2400" b="1">
                  <a:solidFill>
                    <a:schemeClr val="tx1"/>
                  </a:solidFill>
                  <a:latin typeface="Arial" charset="0"/>
                </a:defRPr>
              </a:lvl7pPr>
              <a:lvl8pPr marL="3429000" indent="-228600" eaLnBrk="0" fontAlgn="base" hangingPunct="0">
                <a:spcBef>
                  <a:spcPct val="0"/>
                </a:spcBef>
                <a:spcAft>
                  <a:spcPct val="0"/>
                </a:spcAft>
                <a:defRPr sz="2400" b="1">
                  <a:solidFill>
                    <a:schemeClr val="tx1"/>
                  </a:solidFill>
                  <a:latin typeface="Arial" charset="0"/>
                </a:defRPr>
              </a:lvl8pPr>
              <a:lvl9pPr marL="3886200" indent="-228600" eaLnBrk="0" fontAlgn="base" hangingPunct="0">
                <a:spcBef>
                  <a:spcPct val="0"/>
                </a:spcBef>
                <a:spcAft>
                  <a:spcPct val="0"/>
                </a:spcAft>
                <a:defRPr sz="2400" b="1">
                  <a:solidFill>
                    <a:schemeClr val="tx1"/>
                  </a:solidFill>
                  <a:latin typeface="Arial" charset="0"/>
                </a:defRPr>
              </a:lvl9pPr>
            </a:lstStyle>
            <a:p>
              <a:pPr algn="ctr">
                <a:spcBef>
                  <a:spcPct val="20000"/>
                </a:spcBef>
                <a:defRPr/>
              </a:pPr>
              <a:r>
                <a:rPr lang="en-US" sz="2200" b="0" dirty="0" smtClean="0">
                  <a:solidFill>
                    <a:schemeClr val="tx2"/>
                  </a:solidFill>
                  <a:latin typeface="Tw Cen MT" panose="020B0602020104020603" pitchFamily="34" charset="0"/>
                </a:rPr>
                <a:t>Quick Assets</a:t>
              </a:r>
            </a:p>
            <a:p>
              <a:pPr algn="ctr">
                <a:spcBef>
                  <a:spcPct val="20000"/>
                </a:spcBef>
                <a:defRPr/>
              </a:pPr>
              <a:r>
                <a:rPr lang="en-US" sz="2200" b="0" dirty="0" smtClean="0">
                  <a:solidFill>
                    <a:schemeClr val="tx2"/>
                  </a:solidFill>
                  <a:latin typeface="Tw Cen MT" panose="020B0602020104020603" pitchFamily="34" charset="0"/>
                </a:rPr>
                <a:t>Current Liabilities</a:t>
              </a:r>
            </a:p>
          </p:txBody>
        </p:sp>
        <p:sp>
          <p:nvSpPr>
            <p:cNvPr id="9" name="Line 6"/>
            <p:cNvSpPr>
              <a:spLocks noChangeShapeType="1"/>
            </p:cNvSpPr>
            <p:nvPr/>
          </p:nvSpPr>
          <p:spPr bwMode="auto">
            <a:xfrm flipV="1">
              <a:off x="2422" y="2747"/>
              <a:ext cx="1541" cy="0"/>
            </a:xfrm>
            <a:prstGeom prst="line">
              <a:avLst/>
            </a:prstGeom>
            <a:noFill/>
            <a:ln w="22225">
              <a:solidFill>
                <a:schemeClr val="tx2"/>
              </a:solidFill>
              <a:round/>
              <a:headEnd/>
              <a:tailEnd/>
            </a:ln>
            <a:effectLst/>
            <a:extLst/>
          </p:spPr>
          <p:txBody>
            <a:bodyPr anchor="ctr"/>
            <a:lstStyle/>
            <a:p>
              <a:pPr algn="ctr">
                <a:defRPr/>
              </a:pPr>
              <a:endParaRPr lang="en-US" dirty="0">
                <a:solidFill>
                  <a:schemeClr val="accent6"/>
                </a:solidFill>
              </a:endParaRPr>
            </a:p>
          </p:txBody>
        </p:sp>
      </p:grpSp>
      <p:sp>
        <p:nvSpPr>
          <p:cNvPr id="10"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4147443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Short-Term Notes Payable</a:t>
            </a:r>
            <a:br>
              <a:rPr lang="en-US" dirty="0" smtClean="0"/>
            </a:br>
            <a:r>
              <a:rPr lang="en-US" sz="1800" dirty="0" smtClean="0"/>
              <a:t>(slide 1 of </a:t>
            </a:r>
            <a:r>
              <a:rPr lang="en-US" sz="1800" dirty="0" smtClean="0"/>
              <a:t>2)</a:t>
            </a:r>
            <a:endParaRPr lang="en-US" sz="1800" dirty="0"/>
          </a:p>
        </p:txBody>
      </p:sp>
      <p:sp>
        <p:nvSpPr>
          <p:cNvPr id="814087" name="Rectangle 7"/>
          <p:cNvSpPr>
            <a:spLocks noGrp="1" noChangeArrowheads="1"/>
          </p:cNvSpPr>
          <p:nvPr>
            <p:ph idx="1"/>
          </p:nvPr>
        </p:nvSpPr>
        <p:spPr/>
        <p:txBody>
          <a:bodyPr/>
          <a:lstStyle/>
          <a:p>
            <a:pPr fontAlgn="auto">
              <a:defRPr/>
            </a:pPr>
            <a:r>
              <a:rPr lang="en-US" dirty="0" smtClean="0"/>
              <a:t>Notes may be issued to purchase merchandise or other assets. Notes may also be issued to creditors to satisfy an account payable created </a:t>
            </a:r>
            <a:r>
              <a:rPr lang="en-US" dirty="0" smtClean="0"/>
              <a:t>earlier.</a:t>
            </a:r>
          </a:p>
          <a:p>
            <a:pPr lvl="1" fontAlgn="auto">
              <a:defRPr/>
            </a:pPr>
            <a:r>
              <a:rPr lang="en-US" dirty="0" smtClean="0"/>
              <a:t>The </a:t>
            </a:r>
            <a:r>
              <a:rPr lang="en-US" dirty="0"/>
              <a:t>entry to record the issuance of the note debits Accounts Payable and credits Notes Payable.</a:t>
            </a:r>
          </a:p>
          <a:p>
            <a:pPr fontAlgn="auto">
              <a:defRPr/>
            </a:pPr>
            <a:endParaRPr lang="en-US" dirty="0" smtClean="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318982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Short-Term Notes Payable</a:t>
            </a:r>
            <a:r>
              <a:rPr lang="en-US" sz="2400" dirty="0" smtClean="0"/>
              <a:t/>
            </a:r>
            <a:br>
              <a:rPr lang="en-US" sz="2400" dirty="0" smtClean="0"/>
            </a:br>
            <a:r>
              <a:rPr lang="en-US" sz="1800" dirty="0" smtClean="0"/>
              <a:t>(slide </a:t>
            </a:r>
            <a:r>
              <a:rPr lang="en-US" sz="1800" dirty="0" smtClean="0"/>
              <a:t>2 of 2)</a:t>
            </a:r>
            <a:endParaRPr lang="en-US" sz="1800" dirty="0"/>
          </a:p>
        </p:txBody>
      </p:sp>
      <p:sp>
        <p:nvSpPr>
          <p:cNvPr id="814087" name="Rectangle 7"/>
          <p:cNvSpPr>
            <a:spLocks noGrp="1" noChangeArrowheads="1"/>
          </p:cNvSpPr>
          <p:nvPr>
            <p:ph idx="1"/>
          </p:nvPr>
        </p:nvSpPr>
        <p:spPr>
          <a:xfrm>
            <a:off x="457200" y="1143000"/>
            <a:ext cx="8229600" cy="5105400"/>
          </a:xfrm>
        </p:spPr>
        <p:txBody>
          <a:bodyPr/>
          <a:lstStyle/>
          <a:p>
            <a:pPr fontAlgn="auto">
              <a:defRPr/>
            </a:pPr>
            <a:r>
              <a:rPr lang="en-US" sz="2400" dirty="0" smtClean="0"/>
              <a:t>A company may also borrow from a bank by issuing a note</a:t>
            </a:r>
            <a:r>
              <a:rPr lang="en-US" sz="2400" dirty="0" smtClean="0"/>
              <a:t>.</a:t>
            </a:r>
          </a:p>
          <a:p>
            <a:pPr fontAlgn="auto">
              <a:defRPr/>
            </a:pPr>
            <a:r>
              <a:rPr lang="en-US" sz="2400" dirty="0"/>
              <a:t>In some cases, a discounted note may be issued rather than an interest-bearing note.</a:t>
            </a:r>
          </a:p>
          <a:p>
            <a:pPr fontAlgn="auto">
              <a:defRPr/>
            </a:pPr>
            <a:r>
              <a:rPr lang="en-US" sz="2400" dirty="0"/>
              <a:t>A discounted note has the following characteristics:</a:t>
            </a:r>
          </a:p>
          <a:p>
            <a:pPr lvl="1" fontAlgn="auto">
              <a:defRPr/>
            </a:pPr>
            <a:r>
              <a:rPr lang="en-US" sz="2000" dirty="0"/>
              <a:t>The interest rate on the note is called the discount rate.</a:t>
            </a:r>
          </a:p>
          <a:p>
            <a:pPr lvl="1" fontAlgn="auto">
              <a:defRPr/>
            </a:pPr>
            <a:r>
              <a:rPr lang="en-US" sz="2000" dirty="0"/>
              <a:t>The amount of interest on the note, called the discount, is computed by multiplying the discount rate times the face amount of the note.</a:t>
            </a:r>
          </a:p>
          <a:p>
            <a:pPr lvl="1" fontAlgn="auto">
              <a:defRPr/>
            </a:pPr>
            <a:r>
              <a:rPr lang="en-US" sz="2000" dirty="0"/>
              <a:t>The debtor (borrower) receives the face amount of the note less the discount, called the proceeds.</a:t>
            </a:r>
          </a:p>
          <a:p>
            <a:pPr lvl="1" fontAlgn="auto">
              <a:defRPr/>
            </a:pPr>
            <a:r>
              <a:rPr lang="en-US" sz="2000" dirty="0"/>
              <a:t>The debtor must repay the face amount of the note on the due date.</a:t>
            </a:r>
          </a:p>
          <a:p>
            <a:pPr fontAlgn="auto">
              <a:defRPr/>
            </a:pPr>
            <a:endParaRPr lang="en-US" dirty="0" smtClean="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949748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Payroll and Payroll Taxes</a:t>
            </a:r>
            <a:endParaRPr lang="en-US" sz="1800" dirty="0"/>
          </a:p>
        </p:txBody>
      </p:sp>
      <p:sp>
        <p:nvSpPr>
          <p:cNvPr id="814087" name="Rectangle 7"/>
          <p:cNvSpPr>
            <a:spLocks noGrp="1" noChangeArrowheads="1"/>
          </p:cNvSpPr>
          <p:nvPr>
            <p:ph idx="1"/>
          </p:nvPr>
        </p:nvSpPr>
        <p:spPr/>
        <p:txBody>
          <a:bodyPr/>
          <a:lstStyle/>
          <a:p>
            <a:pPr fontAlgn="auto">
              <a:defRPr/>
            </a:pPr>
            <a:r>
              <a:rPr lang="en-US" dirty="0"/>
              <a:t>In accounting, </a:t>
            </a:r>
            <a:r>
              <a:rPr lang="en-US" b="1" dirty="0">
                <a:solidFill>
                  <a:srgbClr val="3A8B94"/>
                </a:solidFill>
              </a:rPr>
              <a:t>payroll</a:t>
            </a:r>
            <a:r>
              <a:rPr lang="en-US" dirty="0">
                <a:solidFill>
                  <a:srgbClr val="3A8B94"/>
                </a:solidFill>
              </a:rPr>
              <a:t> </a:t>
            </a:r>
            <a:r>
              <a:rPr lang="en-US" dirty="0"/>
              <a:t>refers to the amount paid to employees for services they provided during the period. </a:t>
            </a:r>
            <a:endParaRPr lang="en-US" dirty="0" smtClean="0"/>
          </a:p>
          <a:p>
            <a:pPr fontAlgn="auto">
              <a:defRPr/>
            </a:pPr>
            <a:r>
              <a:rPr lang="en-US" dirty="0" smtClean="0"/>
              <a:t>A </a:t>
            </a:r>
            <a:r>
              <a:rPr lang="en-US" dirty="0"/>
              <a:t>company’s payroll is important for the following reasons:</a:t>
            </a:r>
          </a:p>
          <a:p>
            <a:pPr lvl="1">
              <a:defRPr/>
            </a:pPr>
            <a:r>
              <a:rPr lang="en-US" dirty="0"/>
              <a:t>Payroll and related payroll taxes significantly affect the net income of most companies.</a:t>
            </a:r>
          </a:p>
          <a:p>
            <a:pPr lvl="1">
              <a:defRPr/>
            </a:pPr>
            <a:r>
              <a:rPr lang="en-US" dirty="0"/>
              <a:t>Payroll is subject to federal and state regulations.</a:t>
            </a:r>
          </a:p>
          <a:p>
            <a:pPr lvl="1">
              <a:defRPr/>
            </a:pPr>
            <a:r>
              <a:rPr lang="en-US" dirty="0"/>
              <a:t>Good employee morale requires payroll to be paid timely and accurately.</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934842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Liability for Employee Earnings</a:t>
            </a:r>
            <a:br>
              <a:rPr lang="en-US" dirty="0" smtClean="0"/>
            </a:br>
            <a:r>
              <a:rPr lang="en-US" sz="1800" dirty="0" smtClean="0"/>
              <a:t>(slide 1 of </a:t>
            </a:r>
            <a:r>
              <a:rPr lang="en-US" sz="1800" dirty="0" smtClean="0"/>
              <a:t>2)</a:t>
            </a:r>
            <a:endParaRPr lang="en-US" sz="1800" dirty="0"/>
          </a:p>
        </p:txBody>
      </p:sp>
      <p:sp>
        <p:nvSpPr>
          <p:cNvPr id="814087" name="Rectangle 7"/>
          <p:cNvSpPr>
            <a:spLocks noGrp="1" noChangeArrowheads="1"/>
          </p:cNvSpPr>
          <p:nvPr>
            <p:ph idx="1"/>
          </p:nvPr>
        </p:nvSpPr>
        <p:spPr/>
        <p:txBody>
          <a:bodyPr/>
          <a:lstStyle/>
          <a:p>
            <a:pPr marL="349250" indent="-349250" fontAlgn="auto">
              <a:defRPr/>
            </a:pPr>
            <a:r>
              <a:rPr lang="en-US" dirty="0"/>
              <a:t>Salary usually refers to payment for managerial and administrative services. </a:t>
            </a:r>
            <a:endParaRPr lang="en-US" dirty="0" smtClean="0"/>
          </a:p>
          <a:p>
            <a:pPr marL="746125" lvl="1" indent="-288925" fontAlgn="auto">
              <a:defRPr/>
            </a:pPr>
            <a:r>
              <a:rPr lang="en-US" dirty="0" smtClean="0"/>
              <a:t>Salary </a:t>
            </a:r>
            <a:r>
              <a:rPr lang="en-US" dirty="0"/>
              <a:t>is normally expressed in terms of a month or a </a:t>
            </a:r>
            <a:r>
              <a:rPr lang="en-US" dirty="0" smtClean="0"/>
              <a:t>year.</a:t>
            </a:r>
          </a:p>
          <a:p>
            <a:pPr marL="349250" indent="-349250" fontAlgn="auto">
              <a:defRPr/>
            </a:pPr>
            <a:r>
              <a:rPr lang="en-US" dirty="0"/>
              <a:t>Wages usually refers to payment for employee manual labor. </a:t>
            </a:r>
            <a:endParaRPr lang="en-US" dirty="0" smtClean="0"/>
          </a:p>
          <a:p>
            <a:pPr marL="746125" lvl="1" indent="-288925" fontAlgn="auto">
              <a:defRPr/>
            </a:pPr>
            <a:r>
              <a:rPr lang="en-US" dirty="0" smtClean="0"/>
              <a:t>The </a:t>
            </a:r>
            <a:r>
              <a:rPr lang="en-US" dirty="0"/>
              <a:t>rate of wages is normally stated on an hourly or weekly </a:t>
            </a:r>
            <a:r>
              <a:rPr lang="en-US" dirty="0" smtClean="0"/>
              <a:t>basis.</a:t>
            </a:r>
          </a:p>
          <a:p>
            <a:pPr marL="349250" indent="-349250" fontAlgn="auto">
              <a:defRPr/>
            </a:pPr>
            <a:r>
              <a:rPr lang="en-US" dirty="0" smtClean="0"/>
              <a:t>The salary or wage of an employee may be increased by bonuses, commissions, profit sharing, or cost-of-living adjustments.</a:t>
            </a:r>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16999506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Liability for Employee Earnings</a:t>
            </a:r>
            <a:br>
              <a:rPr lang="en-US" dirty="0" smtClean="0"/>
            </a:br>
            <a:r>
              <a:rPr lang="en-US" sz="1800" dirty="0" smtClean="0"/>
              <a:t>(slide 2 of </a:t>
            </a:r>
            <a:r>
              <a:rPr lang="en-US" sz="1800" dirty="0" smtClean="0"/>
              <a:t>2)</a:t>
            </a:r>
            <a:endParaRPr lang="en-US" sz="1800" dirty="0"/>
          </a:p>
        </p:txBody>
      </p:sp>
      <p:sp>
        <p:nvSpPr>
          <p:cNvPr id="814087" name="Rectangle 7"/>
          <p:cNvSpPr>
            <a:spLocks noGrp="1" noChangeArrowheads="1"/>
          </p:cNvSpPr>
          <p:nvPr>
            <p:ph idx="1"/>
          </p:nvPr>
        </p:nvSpPr>
        <p:spPr/>
        <p:txBody>
          <a:bodyPr/>
          <a:lstStyle/>
          <a:p>
            <a:pPr marL="349250" indent="-349250" fontAlgn="auto">
              <a:defRPr/>
            </a:pPr>
            <a:r>
              <a:rPr lang="en-US" dirty="0" smtClean="0"/>
              <a:t>Companies engaged in interstate commerce must follow the Fair Labor Standards Act. This act, sometimes called the Federal Wage and Hour Law, requires employers to pay a minimum rate of 1½ times the regular rate for all hours worked in excess of 40 hours per week.</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611126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WRD 27e_SE PPT">
  <a:themeElements>
    <a:clrScheme name="Custom 2">
      <a:dk1>
        <a:srgbClr val="275CAE"/>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WRD 26e_IE PPT</Template>
  <TotalTime>11145</TotalTime>
  <Words>4171</Words>
  <Application>Microsoft Macintosh PowerPoint</Application>
  <PresentationFormat>On-screen Show (4:3)</PresentationFormat>
  <Paragraphs>300</Paragraphs>
  <Slides>45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Calibri</vt:lpstr>
      <vt:lpstr>Courier New</vt:lpstr>
      <vt:lpstr>ＭＳ Ｐゴシック</vt:lpstr>
      <vt:lpstr>Times New Roman</vt:lpstr>
      <vt:lpstr>Tw Cen MT</vt:lpstr>
      <vt:lpstr>Wingdings</vt:lpstr>
      <vt:lpstr>Arial</vt:lpstr>
      <vt:lpstr>WRD 27e_SE PPT</vt:lpstr>
      <vt:lpstr>PowerPoint Presentation</vt:lpstr>
      <vt:lpstr>Current Liabilities</vt:lpstr>
      <vt:lpstr>Accounts Payable</vt:lpstr>
      <vt:lpstr>Current Portion of Long-Term Debt</vt:lpstr>
      <vt:lpstr>Short-Term Notes Payable (slide 1 of 2)</vt:lpstr>
      <vt:lpstr>Short-Term Notes Payable (slide 2 of 2)</vt:lpstr>
      <vt:lpstr>Payroll and Payroll Taxes</vt:lpstr>
      <vt:lpstr>Liability for Employee Earnings (slide 1 of 2)</vt:lpstr>
      <vt:lpstr>Liability for Employee Earnings (slide 2 of 2)</vt:lpstr>
      <vt:lpstr>Deductions from Employee Earnings</vt:lpstr>
      <vt:lpstr>Income Taxes (slide 1 of 4)</vt:lpstr>
      <vt:lpstr>Income Taxes (slide 2 of 4)</vt:lpstr>
      <vt:lpstr>Income Taxes (slide 3 of 4)</vt:lpstr>
      <vt:lpstr>Income Taxes (slide 4 of 4)</vt:lpstr>
      <vt:lpstr>FICA Tax (slide 1 of 2)</vt:lpstr>
      <vt:lpstr>FICA Tax (slide 2 of 2)</vt:lpstr>
      <vt:lpstr>Other Deductions</vt:lpstr>
      <vt:lpstr>Computing Employee Net Pay</vt:lpstr>
      <vt:lpstr>Liability for Employer’s Payroll Taxes</vt:lpstr>
      <vt:lpstr>Accounting Systems for  Payroll and Payroll Taxes (slide 1 of 2)</vt:lpstr>
      <vt:lpstr>Accounting Systems for  Payroll and Payroll Taxes (slide 2 of 2)</vt:lpstr>
      <vt:lpstr>Recording and Paying Payroll Taxes</vt:lpstr>
      <vt:lpstr>Employee’s Earnings Record</vt:lpstr>
      <vt:lpstr>Payroll Checks (slide 1 of 2)</vt:lpstr>
      <vt:lpstr>Payroll Checks (slide 2 of 2)</vt:lpstr>
      <vt:lpstr>Computerized Payroll System</vt:lpstr>
      <vt:lpstr>Internal Controls for Payroll Systems</vt:lpstr>
      <vt:lpstr>Employees’ Fringe Benefits</vt:lpstr>
      <vt:lpstr>Vacation Pay</vt:lpstr>
      <vt:lpstr>Pensions</vt:lpstr>
      <vt:lpstr>Defined Contribution Plans (slide 1 of 2)</vt:lpstr>
      <vt:lpstr>Defined Contribution Plans (slide 2 of 2)</vt:lpstr>
      <vt:lpstr>Defined Benefit Plans (slide 1 of 2)</vt:lpstr>
      <vt:lpstr>Defined Benefit Plans (slide 2 of 2)</vt:lpstr>
      <vt:lpstr>Postretirement Benefits Other than Pensions (slide 1 of 3)</vt:lpstr>
      <vt:lpstr>Postretirement Benefits Other than Pensions (slide 2 of 3)</vt:lpstr>
      <vt:lpstr>Postretirement Benefits Other than Pensions (slide 3 of 3)</vt:lpstr>
      <vt:lpstr>Contingent Liabilities</vt:lpstr>
      <vt:lpstr>Probable and Estimable</vt:lpstr>
      <vt:lpstr>Probable and Not Estimable</vt:lpstr>
      <vt:lpstr>Reasonably Possible</vt:lpstr>
      <vt:lpstr>Remote</vt:lpstr>
      <vt:lpstr>Financial Analysis and Interpretation:  Quick Ratio (slide 1 of 3)</vt:lpstr>
      <vt:lpstr>Financial Analysis and Interpretation:  Quick Ratio (slide 2 of 3)</vt:lpstr>
      <vt:lpstr>Financial Analysis and Interpretation:  Quick Ratio (slide 3 of 3)</vt:lpstr>
    </vt:vector>
  </TitlesOfParts>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Juli's Computer</dc:creator>
  <cp:lastModifiedBy>Tristann Jones</cp:lastModifiedBy>
  <cp:revision>153</cp:revision>
  <dcterms:created xsi:type="dcterms:W3CDTF">2014-08-19T01:05:51Z</dcterms:created>
  <dcterms:modified xsi:type="dcterms:W3CDTF">2017-02-17T23:14:08Z</dcterms:modified>
</cp:coreProperties>
</file>