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29"/>
  </p:notesMasterIdLst>
  <p:handoutMasterIdLst>
    <p:handoutMasterId r:id="rId30"/>
  </p:handoutMasterIdLst>
  <p:sldIdLst>
    <p:sldId id="372" r:id="rId2"/>
    <p:sldId id="493" r:id="rId3"/>
    <p:sldId id="494" r:id="rId4"/>
    <p:sldId id="524" r:id="rId5"/>
    <p:sldId id="495" r:id="rId6"/>
    <p:sldId id="527" r:id="rId7"/>
    <p:sldId id="528" r:id="rId8"/>
    <p:sldId id="600" r:id="rId9"/>
    <p:sldId id="599" r:id="rId10"/>
    <p:sldId id="549" r:id="rId11"/>
    <p:sldId id="603" r:id="rId12"/>
    <p:sldId id="562" r:id="rId13"/>
    <p:sldId id="567" r:id="rId14"/>
    <p:sldId id="568" r:id="rId15"/>
    <p:sldId id="569" r:id="rId16"/>
    <p:sldId id="570" r:id="rId17"/>
    <p:sldId id="571" r:id="rId18"/>
    <p:sldId id="613" r:id="rId19"/>
    <p:sldId id="576" r:id="rId20"/>
    <p:sldId id="578" r:id="rId21"/>
    <p:sldId id="579" r:id="rId22"/>
    <p:sldId id="580" r:id="rId23"/>
    <p:sldId id="584" r:id="rId24"/>
    <p:sldId id="586" r:id="rId25"/>
    <p:sldId id="588" r:id="rId26"/>
    <p:sldId id="589" r:id="rId27"/>
    <p:sldId id="591" r:id="rId28"/>
  </p:sldIdLst>
  <p:sldSz cx="9144000" cy="6858000" type="screen4x3"/>
  <p:notesSz cx="7010400" cy="9236075"/>
  <p:defaultTextStyle>
    <a:defPPr>
      <a:defRPr lang="en-US"/>
    </a:defPPr>
    <a:lvl1pPr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24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24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24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2400" kern="1200">
        <a:solidFill>
          <a:schemeClr val="tx1"/>
        </a:solidFill>
        <a:latin typeface="Arial" pitchFamily="34" charset="0"/>
        <a:ea typeface="ＭＳ Ｐゴシック" pitchFamily="34" charset="-128"/>
        <a:cs typeface="+mn-cs"/>
      </a:defRPr>
    </a:lvl9pPr>
  </p:defaultTextStyle>
  <p:extLst>
    <p:ext uri="{521415D9-36F7-43E2-AB2F-B90AF26B5E84}">
      <p14:sectionLst xmlns:p14="http://schemas.microsoft.com/office/powerpoint/2010/main">
        <p14:section name="Introduction" id="{22367F5F-2FD6-1C4C-A803-E9D98E9B390A}">
          <p14:sldIdLst>
            <p14:sldId id="372"/>
          </p14:sldIdLst>
        </p14:section>
        <p14:section name="Obj. 1" id="{EB565BAF-87A4-0F43-8E88-54AB11D4772E}">
          <p14:sldIdLst>
            <p14:sldId id="493"/>
            <p14:sldId id="494"/>
            <p14:sldId id="524"/>
            <p14:sldId id="495"/>
          </p14:sldIdLst>
        </p14:section>
        <p14:section name="Obj. 2" id="{C75C3B39-0F12-414B-87F8-6EC126C7D3A9}">
          <p14:sldIdLst>
            <p14:sldId id="527"/>
            <p14:sldId id="528"/>
          </p14:sldIdLst>
        </p14:section>
        <p14:section name="Obj. 3" id="{A5C0494E-6AC4-F14F-82DD-F983E6E0570D}">
          <p14:sldIdLst>
            <p14:sldId id="600"/>
            <p14:sldId id="599"/>
            <p14:sldId id="549"/>
          </p14:sldIdLst>
        </p14:section>
        <p14:section name="Obj. 4" id="{72D529AF-C5E4-744C-963F-10D4A5266C41}">
          <p14:sldIdLst>
            <p14:sldId id="603"/>
          </p14:sldIdLst>
        </p14:section>
        <p14:section name="Obj. 5" id="{96BA49AE-AB81-E147-9B53-313F2A1A3C6F}">
          <p14:sldIdLst>
            <p14:sldId id="562"/>
            <p14:sldId id="567"/>
            <p14:sldId id="568"/>
            <p14:sldId id="569"/>
          </p14:sldIdLst>
        </p14:section>
        <p14:section name="Obj. 6" id="{1BF2E6E6-5AE8-9047-88AC-270DBEC2F15B}">
          <p14:sldIdLst>
            <p14:sldId id="570"/>
            <p14:sldId id="571"/>
            <p14:sldId id="613"/>
            <p14:sldId id="576"/>
            <p14:sldId id="578"/>
            <p14:sldId id="579"/>
            <p14:sldId id="580"/>
          </p14:sldIdLst>
        </p14:section>
        <p14:section name="Obj. 7" id="{D09646EE-A376-6348-9771-109163CAB253}">
          <p14:sldIdLst>
            <p14:sldId id="584"/>
            <p14:sldId id="586"/>
            <p14:sldId id="588"/>
            <p14:sldId id="589"/>
            <p14:sldId id="59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L User" initials="CU" lastIdx="7" clrIdx="0"/>
  <p:cmAuthor id="1" name="Shay Carpenter" initials="SC"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8B94"/>
    <a:srgbClr val="005A65"/>
    <a:srgbClr val="FFF3BB"/>
    <a:srgbClr val="B05D5A"/>
    <a:srgbClr val="CC6600"/>
    <a:srgbClr val="BE6011"/>
    <a:srgbClr val="C96011"/>
    <a:srgbClr val="D67000"/>
    <a:srgbClr val="EA7B00"/>
    <a:srgbClr val="52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86" autoAdjust="0"/>
    <p:restoredTop sz="94631" autoAdjust="0"/>
  </p:normalViewPr>
  <p:slideViewPr>
    <p:cSldViewPr>
      <p:cViewPr varScale="1">
        <p:scale>
          <a:sx n="103" d="100"/>
          <a:sy n="103" d="100"/>
        </p:scale>
        <p:origin x="952"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56"/>
    </p:cViewPr>
  </p:sorterViewPr>
  <p:notesViewPr>
    <p:cSldViewPr>
      <p:cViewPr varScale="1">
        <p:scale>
          <a:sx n="66" d="100"/>
          <a:sy n="66" d="100"/>
        </p:scale>
        <p:origin x="-1308" y="-114"/>
      </p:cViewPr>
      <p:guideLst>
        <p:guide orient="horz" pos="2909"/>
        <p:guide pos="2208"/>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handoutMaster" Target="handoutMasters/handoutMaster1.xml"/><Relationship Id="rId31" Type="http://schemas.openxmlformats.org/officeDocument/2006/relationships/commentAuthors" Target="commentAuthors.xml"/><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1440" tIns="45720" rIns="91440" bIns="45720" rtlCol="0"/>
          <a:lstStyle>
            <a:lvl1pPr algn="l">
              <a:defRPr sz="1200">
                <a:latin typeface="Arial" charset="0"/>
                <a:ea typeface="ＭＳ Ｐゴシック" charset="0"/>
                <a:cs typeface="ＭＳ Ｐゴシック" charset="0"/>
              </a:defRPr>
            </a:lvl1pPr>
          </a:lstStyle>
          <a:p>
            <a:pPr>
              <a:defRPr/>
            </a:pPr>
            <a:endParaRPr lang="en-US" dirty="0"/>
          </a:p>
        </p:txBody>
      </p:sp>
      <p:sp>
        <p:nvSpPr>
          <p:cNvPr id="3" name="Date Placeholder 2"/>
          <p:cNvSpPr>
            <a:spLocks noGrp="1"/>
          </p:cNvSpPr>
          <p:nvPr>
            <p:ph type="dt" sz="quarter" idx="1"/>
          </p:nvPr>
        </p:nvSpPr>
        <p:spPr>
          <a:xfrm>
            <a:off x="3970938" y="0"/>
            <a:ext cx="3037840" cy="461804"/>
          </a:xfrm>
          <a:prstGeom prst="rect">
            <a:avLst/>
          </a:prstGeom>
        </p:spPr>
        <p:txBody>
          <a:bodyPr vert="horz" wrap="square" lIns="91440" tIns="45720" rIns="91440" bIns="45720" numCol="1" anchor="t" anchorCtr="0" compatLnSpc="1">
            <a:prstTxWarp prst="textNoShape">
              <a:avLst/>
            </a:prstTxWarp>
          </a:bodyPr>
          <a:lstStyle>
            <a:lvl1pPr algn="r">
              <a:defRPr sz="1200" smtClean="0"/>
            </a:lvl1pPr>
          </a:lstStyle>
          <a:p>
            <a:pPr>
              <a:defRPr/>
            </a:pPr>
            <a:fld id="{8F9C5217-901E-439E-94D4-18A3801E4B01}" type="datetimeFigureOut">
              <a:rPr lang="en-US"/>
              <a:pPr>
                <a:defRPr/>
              </a:pPr>
              <a:t>2/14/17</a:t>
            </a:fld>
            <a:endParaRPr lang="en-US" dirty="0"/>
          </a:p>
        </p:txBody>
      </p:sp>
      <p:sp>
        <p:nvSpPr>
          <p:cNvPr id="4" name="Footer Placeholder 3"/>
          <p:cNvSpPr>
            <a:spLocks noGrp="1"/>
          </p:cNvSpPr>
          <p:nvPr>
            <p:ph type="ftr" sz="quarter" idx="2"/>
          </p:nvPr>
        </p:nvSpPr>
        <p:spPr>
          <a:xfrm>
            <a:off x="0" y="8772669"/>
            <a:ext cx="3037840" cy="461804"/>
          </a:xfrm>
          <a:prstGeom prst="rect">
            <a:avLst/>
          </a:prstGeom>
        </p:spPr>
        <p:txBody>
          <a:bodyPr vert="horz" lIns="91440" tIns="45720" rIns="91440" bIns="45720" rtlCol="0" anchor="b"/>
          <a:lstStyle>
            <a:lvl1pPr algn="l">
              <a:defRPr sz="1200">
                <a:latin typeface="Arial" charset="0"/>
                <a:ea typeface="ＭＳ Ｐゴシック" charset="0"/>
                <a:cs typeface="ＭＳ Ｐゴシック" charset="0"/>
              </a:defRPr>
            </a:lvl1pPr>
          </a:lstStyle>
          <a:p>
            <a:pPr>
              <a:defRPr/>
            </a:pPr>
            <a:endParaRPr lang="en-US" dirty="0"/>
          </a:p>
        </p:txBody>
      </p:sp>
      <p:sp>
        <p:nvSpPr>
          <p:cNvPr id="5" name="Slide Number Placeholder 4"/>
          <p:cNvSpPr>
            <a:spLocks noGrp="1"/>
          </p:cNvSpPr>
          <p:nvPr>
            <p:ph type="sldNum" sz="quarter" idx="3"/>
          </p:nvPr>
        </p:nvSpPr>
        <p:spPr>
          <a:xfrm>
            <a:off x="3970938" y="8772669"/>
            <a:ext cx="3037840" cy="461804"/>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6410C2EA-1E99-4CF4-A4BF-104914A2FD5A}" type="slidenum">
              <a:rPr lang="en-US"/>
              <a:pPr>
                <a:defRPr/>
              </a:pPr>
              <a:t>‹#›</a:t>
            </a:fld>
            <a:endParaRPr lang="en-US" dirty="0"/>
          </a:p>
        </p:txBody>
      </p:sp>
    </p:spTree>
    <p:extLst>
      <p:ext uri="{BB962C8B-B14F-4D97-AF65-F5344CB8AC3E}">
        <p14:creationId xmlns:p14="http://schemas.microsoft.com/office/powerpoint/2010/main" val="421032290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1440" tIns="45720" rIns="91440" bIns="45720" rtlCol="0"/>
          <a:lstStyle>
            <a:lvl1pPr algn="l">
              <a:defRPr sz="1200">
                <a:latin typeface="Arial" charset="0"/>
                <a:ea typeface="ＭＳ Ｐゴシック" charset="0"/>
                <a:cs typeface="ＭＳ Ｐゴシック" charset="0"/>
              </a:defRPr>
            </a:lvl1pPr>
          </a:lstStyle>
          <a:p>
            <a:pPr>
              <a:defRPr/>
            </a:pPr>
            <a:endParaRPr lang="en-US" dirty="0"/>
          </a:p>
        </p:txBody>
      </p:sp>
      <p:sp>
        <p:nvSpPr>
          <p:cNvPr id="3" name="Date Placeholder 2"/>
          <p:cNvSpPr>
            <a:spLocks noGrp="1"/>
          </p:cNvSpPr>
          <p:nvPr>
            <p:ph type="dt" idx="1"/>
          </p:nvPr>
        </p:nvSpPr>
        <p:spPr>
          <a:xfrm>
            <a:off x="3970938" y="0"/>
            <a:ext cx="3037840" cy="461804"/>
          </a:xfrm>
          <a:prstGeom prst="rect">
            <a:avLst/>
          </a:prstGeom>
        </p:spPr>
        <p:txBody>
          <a:bodyPr vert="horz" wrap="square" lIns="91440" tIns="45720" rIns="91440" bIns="45720" numCol="1" anchor="t" anchorCtr="0" compatLnSpc="1">
            <a:prstTxWarp prst="textNoShape">
              <a:avLst/>
            </a:prstTxWarp>
          </a:bodyPr>
          <a:lstStyle>
            <a:lvl1pPr algn="r">
              <a:defRPr sz="1200" smtClean="0"/>
            </a:lvl1pPr>
          </a:lstStyle>
          <a:p>
            <a:pPr>
              <a:defRPr/>
            </a:pPr>
            <a:fld id="{49780422-009E-4542-8E90-149E66F8A486}" type="datetimeFigureOut">
              <a:rPr lang="en-US"/>
              <a:pPr>
                <a:defRPr/>
              </a:pPr>
              <a:t>2/14/17</a:t>
            </a:fld>
            <a:endParaRPr lang="en-US" dirty="0"/>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772669"/>
            <a:ext cx="3037840" cy="461804"/>
          </a:xfrm>
          <a:prstGeom prst="rect">
            <a:avLst/>
          </a:prstGeom>
        </p:spPr>
        <p:txBody>
          <a:bodyPr vert="horz" lIns="91440" tIns="45720" rIns="91440" bIns="45720" rtlCol="0" anchor="b"/>
          <a:lstStyle>
            <a:lvl1pPr algn="l">
              <a:defRPr sz="1200">
                <a:latin typeface="Arial" charset="0"/>
                <a:ea typeface="ＭＳ Ｐゴシック" charset="0"/>
                <a:cs typeface="ＭＳ Ｐゴシック" charset="0"/>
              </a:defRPr>
            </a:lvl1pPr>
          </a:lstStyle>
          <a:p>
            <a:pPr>
              <a:defRPr/>
            </a:pPr>
            <a:endParaRPr lang="en-US" dirty="0"/>
          </a:p>
        </p:txBody>
      </p:sp>
      <p:sp>
        <p:nvSpPr>
          <p:cNvPr id="7" name="Slide Number Placeholder 6"/>
          <p:cNvSpPr>
            <a:spLocks noGrp="1"/>
          </p:cNvSpPr>
          <p:nvPr>
            <p:ph type="sldNum" sz="quarter" idx="5"/>
          </p:nvPr>
        </p:nvSpPr>
        <p:spPr>
          <a:xfrm>
            <a:off x="3970938" y="8772669"/>
            <a:ext cx="3037840" cy="461804"/>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78E7EC14-B398-4E45-ACDB-BBC54F73C775}" type="slidenum">
              <a:rPr lang="en-US"/>
              <a:pPr>
                <a:defRPr/>
              </a:pPr>
              <a:t>‹#›</a:t>
            </a:fld>
            <a:endParaRPr lang="en-US" dirty="0"/>
          </a:p>
        </p:txBody>
      </p:sp>
    </p:spTree>
    <p:extLst>
      <p:ext uri="{BB962C8B-B14F-4D97-AF65-F5344CB8AC3E}">
        <p14:creationId xmlns:p14="http://schemas.microsoft.com/office/powerpoint/2010/main" val="1624865377"/>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a:prstGeom prst="rect">
            <a:avLst/>
          </a:prstGeom>
        </p:spPr>
        <p:txBody>
          <a:bodyPr anchor="ct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143000"/>
            <a:ext cx="8229600" cy="5105400"/>
          </a:xfrm>
        </p:spPr>
        <p:txBody>
          <a:bodyPr/>
          <a:lstStyle>
            <a:lvl1pPr marL="342900" indent="-342900">
              <a:buClr>
                <a:srgbClr val="005A65"/>
              </a:buClr>
              <a:buSzPct val="125000"/>
              <a:buFont typeface="Arial" panose="020B0604020202020204" pitchFamily="34" charset="0"/>
              <a:buChar char="•"/>
              <a:defRPr sz="2800">
                <a:solidFill>
                  <a:schemeClr val="tx2"/>
                </a:solidFill>
                <a:latin typeface="Tw Cen MT"/>
                <a:cs typeface="Tw Cen MT"/>
              </a:defRPr>
            </a:lvl1pPr>
            <a:lvl2pPr marL="742950" indent="-285750">
              <a:buClr>
                <a:srgbClr val="005A65"/>
              </a:buClr>
              <a:buSzPct val="75000"/>
              <a:buFont typeface="Courier New" panose="02070309020205020404" pitchFamily="49" charset="0"/>
              <a:buChar char="o"/>
              <a:defRPr sz="2400">
                <a:solidFill>
                  <a:schemeClr val="tx2"/>
                </a:solidFill>
                <a:latin typeface="Tw Cen MT"/>
                <a:cs typeface="Tw Cen MT"/>
              </a:defRPr>
            </a:lvl2pPr>
            <a:lvl3pPr marL="1143000" indent="-228600">
              <a:buClr>
                <a:srgbClr val="005A65"/>
              </a:buClr>
              <a:buFont typeface="Wingdings" charset="2"/>
              <a:buChar char="§"/>
              <a:defRPr sz="2000">
                <a:solidFill>
                  <a:schemeClr val="tx2"/>
                </a:solidFill>
                <a:latin typeface="Tw Cen MT"/>
                <a:cs typeface="Tw Cen MT"/>
              </a:defRPr>
            </a:lvl3pPr>
            <a:lvl4pPr>
              <a:buClr>
                <a:srgbClr val="005A65"/>
              </a:buClr>
              <a:defRPr sz="1800">
                <a:solidFill>
                  <a:schemeClr val="tx2"/>
                </a:solidFill>
                <a:latin typeface="Tw Cen MT"/>
                <a:cs typeface="Tw Cen MT"/>
              </a:defRPr>
            </a:lvl4pPr>
            <a:lvl5pPr marL="2057400" indent="-228600">
              <a:buClr>
                <a:srgbClr val="005A65"/>
              </a:buClr>
              <a:buFont typeface="Wingdings" panose="05000000000000000000" pitchFamily="2" charset="2"/>
              <a:buChar char="§"/>
              <a:defRPr sz="1800">
                <a:solidFill>
                  <a:schemeClr val="tx2"/>
                </a:solidFill>
                <a:latin typeface="Tw Cen MT"/>
                <a:cs typeface="Tw Cen M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97321445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505200"/>
            <a:ext cx="7772400" cy="2263775"/>
          </a:xfrm>
          <a:prstGeom prst="rect">
            <a:avLst/>
          </a:prstGeo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685800" y="1676400"/>
            <a:ext cx="7772400" cy="1663700"/>
          </a:xfrm>
        </p:spPr>
        <p:txBody>
          <a:bodyPr anchor="b"/>
          <a:lstStyle>
            <a:lvl1pPr marL="0" indent="0">
              <a:buNone/>
              <a:defRPr sz="2000">
                <a:solidFill>
                  <a:srgbClr val="000000"/>
                </a:solidFill>
                <a:latin typeface="Tw Cen MT"/>
                <a:cs typeface="Tw Cen MT"/>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6"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302410940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Content Placeholder 2"/>
          <p:cNvSpPr>
            <a:spLocks noGrp="1"/>
          </p:cNvSpPr>
          <p:nvPr>
            <p:ph idx="12"/>
          </p:nvPr>
        </p:nvSpPr>
        <p:spPr>
          <a:xfrm>
            <a:off x="457200" y="1219200"/>
            <a:ext cx="4038600" cy="5029200"/>
          </a:xfrm>
          <a:prstGeom prst="rect">
            <a:avLst/>
          </a:prstGeom>
        </p:spPr>
        <p:txBody>
          <a:bodyPr/>
          <a:lstStyle>
            <a:lvl1pPr marL="342900" indent="-342900">
              <a:buClr>
                <a:srgbClr val="005A65"/>
              </a:buClr>
              <a:buSzPct val="125000"/>
              <a:buFont typeface="Arial" panose="020B0604020202020204" pitchFamily="34" charset="0"/>
              <a:buChar char="•"/>
              <a:defRPr sz="2800">
                <a:solidFill>
                  <a:schemeClr val="tx2"/>
                </a:solidFill>
                <a:latin typeface="Tw Cen MT"/>
                <a:cs typeface="Tw Cen MT"/>
              </a:defRPr>
            </a:lvl1pPr>
            <a:lvl2pPr marL="742950" indent="-285750">
              <a:buClr>
                <a:srgbClr val="005A65"/>
              </a:buClr>
              <a:buSzPct val="75000"/>
              <a:buFont typeface="Courier New" panose="02070309020205020404" pitchFamily="49" charset="0"/>
              <a:buChar char="o"/>
              <a:defRPr sz="2400">
                <a:solidFill>
                  <a:schemeClr val="tx2"/>
                </a:solidFill>
                <a:latin typeface="Tw Cen MT"/>
                <a:cs typeface="Tw Cen MT"/>
              </a:defRPr>
            </a:lvl2pPr>
            <a:lvl3pPr marL="1143000" indent="-228600">
              <a:buClr>
                <a:srgbClr val="005A65"/>
              </a:buClr>
              <a:buFont typeface="Wingdings" charset="2"/>
              <a:buChar char="§"/>
              <a:defRPr sz="2000">
                <a:solidFill>
                  <a:schemeClr val="tx2"/>
                </a:solidFill>
                <a:latin typeface="Tw Cen MT"/>
                <a:cs typeface="Tw Cen MT"/>
              </a:defRPr>
            </a:lvl3pPr>
            <a:lvl4pPr>
              <a:buClr>
                <a:srgbClr val="005A65"/>
              </a:buClr>
              <a:defRPr sz="1800">
                <a:solidFill>
                  <a:schemeClr val="tx2"/>
                </a:solidFill>
                <a:latin typeface="Tw Cen MT"/>
                <a:cs typeface="Tw Cen MT"/>
              </a:defRPr>
            </a:lvl4pPr>
            <a:lvl5pPr marL="2057400" indent="-228600">
              <a:buClr>
                <a:srgbClr val="005A65"/>
              </a:buClr>
              <a:buFont typeface="Wingdings" panose="05000000000000000000" pitchFamily="2" charset="2"/>
              <a:buChar char="§"/>
              <a:defRPr sz="1800">
                <a:solidFill>
                  <a:schemeClr val="tx2"/>
                </a:solidFill>
                <a:latin typeface="Tw Cen MT"/>
                <a:cs typeface="Tw Cen M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Content Placeholder 2"/>
          <p:cNvSpPr>
            <a:spLocks noGrp="1"/>
          </p:cNvSpPr>
          <p:nvPr>
            <p:ph idx="13"/>
          </p:nvPr>
        </p:nvSpPr>
        <p:spPr>
          <a:xfrm>
            <a:off x="4648200" y="1219200"/>
            <a:ext cx="4038600" cy="5029200"/>
          </a:xfrm>
          <a:prstGeom prst="rect">
            <a:avLst/>
          </a:prstGeom>
        </p:spPr>
        <p:txBody>
          <a:bodyPr/>
          <a:lstStyle>
            <a:lvl1pPr marL="342900" indent="-342900">
              <a:buClr>
                <a:srgbClr val="005A65"/>
              </a:buClr>
              <a:buSzPct val="125000"/>
              <a:buFont typeface="Arial" panose="020B0604020202020204" pitchFamily="34" charset="0"/>
              <a:buChar char="•"/>
              <a:defRPr sz="2800">
                <a:solidFill>
                  <a:schemeClr val="tx2"/>
                </a:solidFill>
                <a:latin typeface="Tw Cen MT"/>
                <a:cs typeface="Tw Cen MT"/>
              </a:defRPr>
            </a:lvl1pPr>
            <a:lvl2pPr marL="742950" indent="-285750">
              <a:buClr>
                <a:srgbClr val="005A65"/>
              </a:buClr>
              <a:buSzPct val="75000"/>
              <a:buFont typeface="Courier New" panose="02070309020205020404" pitchFamily="49" charset="0"/>
              <a:buChar char="o"/>
              <a:defRPr sz="2400">
                <a:solidFill>
                  <a:schemeClr val="tx2"/>
                </a:solidFill>
                <a:latin typeface="Tw Cen MT"/>
                <a:cs typeface="Tw Cen MT"/>
              </a:defRPr>
            </a:lvl2pPr>
            <a:lvl3pPr marL="1143000" indent="-228600">
              <a:buClr>
                <a:srgbClr val="005A65"/>
              </a:buClr>
              <a:buFont typeface="Wingdings" charset="2"/>
              <a:buChar char="§"/>
              <a:defRPr sz="2000">
                <a:solidFill>
                  <a:schemeClr val="tx2"/>
                </a:solidFill>
                <a:latin typeface="Tw Cen MT"/>
                <a:cs typeface="Tw Cen MT"/>
              </a:defRPr>
            </a:lvl3pPr>
            <a:lvl4pPr>
              <a:buClr>
                <a:srgbClr val="005A65"/>
              </a:buClr>
              <a:defRPr sz="1800">
                <a:solidFill>
                  <a:schemeClr val="tx2"/>
                </a:solidFill>
                <a:latin typeface="Tw Cen MT"/>
                <a:cs typeface="Tw Cen MT"/>
              </a:defRPr>
            </a:lvl4pPr>
            <a:lvl5pPr marL="2057400" indent="-228600">
              <a:buClr>
                <a:srgbClr val="005A65"/>
              </a:buClr>
              <a:buFont typeface="Wingdings" panose="05000000000000000000" pitchFamily="2" charset="2"/>
              <a:buChar char="§"/>
              <a:defRPr sz="1800">
                <a:solidFill>
                  <a:schemeClr val="tx2"/>
                </a:solidFill>
                <a:latin typeface="Tw Cen MT"/>
                <a:cs typeface="Tw Cen M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1"/>
          <p:cNvSpPr>
            <a:spLocks noGrp="1"/>
          </p:cNvSpPr>
          <p:nvPr>
            <p:ph type="title"/>
          </p:nvPr>
        </p:nvSpPr>
        <p:spPr>
          <a:xfrm>
            <a:off x="457200" y="0"/>
            <a:ext cx="8229600" cy="914400"/>
          </a:xfrm>
          <a:prstGeom prst="rect">
            <a:avLst/>
          </a:prstGeom>
        </p:spPr>
        <p:txBody>
          <a:bodyPr anchor="ctr"/>
          <a:lstStyle>
            <a:lvl1pPr>
              <a:defRPr>
                <a:solidFill>
                  <a:schemeClr val="bg1"/>
                </a:solidFill>
              </a:defRPr>
            </a:lvl1pPr>
          </a:lstStyle>
          <a:p>
            <a:r>
              <a:rPr lang="en-US" smtClean="0"/>
              <a:t>Click to edit Master title style</a:t>
            </a:r>
            <a:endParaRPr lang="en-US" dirty="0"/>
          </a:p>
        </p:txBody>
      </p:sp>
      <p:sp>
        <p:nvSpPr>
          <p:cNvPr id="10"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16638560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219200"/>
            <a:ext cx="4040188" cy="639762"/>
          </a:xfrm>
          <a:solidFill>
            <a:srgbClr val="3A8B94"/>
          </a:solidFill>
        </p:spPr>
        <p:txBody>
          <a:bodyPr anchor="b"/>
          <a:lstStyle>
            <a:lvl1pPr marL="0" indent="0">
              <a:buNone/>
              <a:defRPr sz="2400" b="1">
                <a:solidFill>
                  <a:schemeClr val="bg1"/>
                </a:solidFill>
                <a:latin typeface="Tw Cen MT"/>
                <a:cs typeface="Tw Cen M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5025" y="1219200"/>
            <a:ext cx="4041775" cy="639762"/>
          </a:xfrm>
          <a:solidFill>
            <a:srgbClr val="3A8B94"/>
          </a:solidFill>
        </p:spPr>
        <p:txBody>
          <a:bodyPr anchor="b"/>
          <a:lstStyle>
            <a:lvl1pPr marL="0" indent="0">
              <a:buNone/>
              <a:defRPr sz="2400" b="1">
                <a:solidFill>
                  <a:schemeClr val="bg1"/>
                </a:solidFill>
                <a:latin typeface="Tw Cen MT"/>
                <a:cs typeface="Tw Cen M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9" name="Content Placeholder 2"/>
          <p:cNvSpPr>
            <a:spLocks noGrp="1"/>
          </p:cNvSpPr>
          <p:nvPr>
            <p:ph idx="12"/>
          </p:nvPr>
        </p:nvSpPr>
        <p:spPr>
          <a:xfrm>
            <a:off x="457200" y="1981200"/>
            <a:ext cx="4038600" cy="4267200"/>
          </a:xfrm>
          <a:prstGeom prst="rect">
            <a:avLst/>
          </a:prstGeom>
        </p:spPr>
        <p:txBody>
          <a:bodyPr/>
          <a:lstStyle>
            <a:lvl1pPr marL="342900" indent="-342900">
              <a:buClr>
                <a:srgbClr val="005A65"/>
              </a:buClr>
              <a:buSzPct val="125000"/>
              <a:buFont typeface="Arial" panose="020B0604020202020204" pitchFamily="34" charset="0"/>
              <a:buChar char="•"/>
              <a:defRPr sz="2800">
                <a:solidFill>
                  <a:schemeClr val="tx2"/>
                </a:solidFill>
                <a:latin typeface="Tw Cen MT"/>
                <a:cs typeface="Tw Cen MT"/>
              </a:defRPr>
            </a:lvl1pPr>
            <a:lvl2pPr marL="742950" indent="-285750">
              <a:buClr>
                <a:srgbClr val="005A65"/>
              </a:buClr>
              <a:buSzPct val="75000"/>
              <a:buFont typeface="Courier New" panose="02070309020205020404" pitchFamily="49" charset="0"/>
              <a:buChar char="o"/>
              <a:defRPr sz="2400">
                <a:solidFill>
                  <a:schemeClr val="tx2"/>
                </a:solidFill>
                <a:latin typeface="Tw Cen MT"/>
                <a:cs typeface="Tw Cen MT"/>
              </a:defRPr>
            </a:lvl2pPr>
            <a:lvl3pPr marL="1143000" indent="-228600">
              <a:buClr>
                <a:srgbClr val="005A65"/>
              </a:buClr>
              <a:buFont typeface="Wingdings" charset="2"/>
              <a:buChar char="§"/>
              <a:defRPr sz="2000">
                <a:solidFill>
                  <a:schemeClr val="tx2"/>
                </a:solidFill>
                <a:latin typeface="Tw Cen MT"/>
                <a:cs typeface="Tw Cen MT"/>
              </a:defRPr>
            </a:lvl3pPr>
            <a:lvl4pPr>
              <a:buClr>
                <a:srgbClr val="005A65"/>
              </a:buClr>
              <a:defRPr sz="1800">
                <a:solidFill>
                  <a:schemeClr val="tx2"/>
                </a:solidFill>
                <a:latin typeface="Tw Cen MT"/>
                <a:cs typeface="Tw Cen MT"/>
              </a:defRPr>
            </a:lvl4pPr>
            <a:lvl5pPr marL="2057400" indent="-228600">
              <a:buClr>
                <a:srgbClr val="005A65"/>
              </a:buClr>
              <a:buFont typeface="Wingdings" panose="05000000000000000000" pitchFamily="2" charset="2"/>
              <a:buChar char="§"/>
              <a:defRPr sz="1800">
                <a:solidFill>
                  <a:schemeClr val="tx2"/>
                </a:solidFill>
                <a:latin typeface="Tw Cen MT"/>
                <a:cs typeface="Tw Cen M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2"/>
          <p:cNvSpPr>
            <a:spLocks noGrp="1"/>
          </p:cNvSpPr>
          <p:nvPr>
            <p:ph idx="13"/>
          </p:nvPr>
        </p:nvSpPr>
        <p:spPr>
          <a:xfrm>
            <a:off x="4648200" y="1981200"/>
            <a:ext cx="4038600" cy="4267200"/>
          </a:xfrm>
          <a:prstGeom prst="rect">
            <a:avLst/>
          </a:prstGeom>
        </p:spPr>
        <p:txBody>
          <a:bodyPr/>
          <a:lstStyle>
            <a:lvl1pPr marL="342900" indent="-342900">
              <a:buClr>
                <a:srgbClr val="005A65"/>
              </a:buClr>
              <a:buSzPct val="125000"/>
              <a:buFont typeface="Arial" panose="020B0604020202020204" pitchFamily="34" charset="0"/>
              <a:buChar char="•"/>
              <a:defRPr sz="2800">
                <a:solidFill>
                  <a:schemeClr val="tx2"/>
                </a:solidFill>
                <a:latin typeface="Tw Cen MT"/>
                <a:cs typeface="Tw Cen MT"/>
              </a:defRPr>
            </a:lvl1pPr>
            <a:lvl2pPr marL="742950" indent="-285750">
              <a:buClr>
                <a:srgbClr val="005A65"/>
              </a:buClr>
              <a:buSzPct val="75000"/>
              <a:buFont typeface="Courier New" panose="02070309020205020404" pitchFamily="49" charset="0"/>
              <a:buChar char="o"/>
              <a:defRPr sz="2400">
                <a:solidFill>
                  <a:schemeClr val="tx2"/>
                </a:solidFill>
                <a:latin typeface="Tw Cen MT"/>
                <a:cs typeface="Tw Cen MT"/>
              </a:defRPr>
            </a:lvl2pPr>
            <a:lvl3pPr marL="1143000" indent="-228600">
              <a:buClr>
                <a:srgbClr val="005A65"/>
              </a:buClr>
              <a:buFont typeface="Wingdings" charset="2"/>
              <a:buChar char="§"/>
              <a:defRPr sz="2000">
                <a:solidFill>
                  <a:schemeClr val="tx2"/>
                </a:solidFill>
                <a:latin typeface="Tw Cen MT"/>
                <a:cs typeface="Tw Cen MT"/>
              </a:defRPr>
            </a:lvl3pPr>
            <a:lvl4pPr>
              <a:buClr>
                <a:srgbClr val="005A65"/>
              </a:buClr>
              <a:defRPr sz="1800">
                <a:solidFill>
                  <a:schemeClr val="tx2"/>
                </a:solidFill>
                <a:latin typeface="Tw Cen MT"/>
                <a:cs typeface="Tw Cen MT"/>
              </a:defRPr>
            </a:lvl4pPr>
            <a:lvl5pPr marL="2057400" indent="-228600">
              <a:buClr>
                <a:srgbClr val="005A65"/>
              </a:buClr>
              <a:buFont typeface="Wingdings" panose="05000000000000000000" pitchFamily="2" charset="2"/>
              <a:buChar char="§"/>
              <a:defRPr sz="1800">
                <a:solidFill>
                  <a:schemeClr val="tx2"/>
                </a:solidFill>
                <a:latin typeface="Tw Cen MT"/>
                <a:cs typeface="Tw Cen M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itle 1"/>
          <p:cNvSpPr>
            <a:spLocks noGrp="1"/>
          </p:cNvSpPr>
          <p:nvPr>
            <p:ph type="title"/>
          </p:nvPr>
        </p:nvSpPr>
        <p:spPr>
          <a:xfrm>
            <a:off x="457200" y="0"/>
            <a:ext cx="8229600" cy="914400"/>
          </a:xfrm>
          <a:prstGeom prst="rect">
            <a:avLst/>
          </a:prstGeom>
        </p:spPr>
        <p:txBody>
          <a:bodyPr anchor="ctr"/>
          <a:lstStyle>
            <a:lvl1pPr>
              <a:defRPr>
                <a:solidFill>
                  <a:schemeClr val="bg1"/>
                </a:solidFill>
              </a:defRPr>
            </a:lvl1pPr>
          </a:lstStyle>
          <a:p>
            <a:r>
              <a:rPr lang="en-US" smtClean="0"/>
              <a:t>Click to edit Master title style</a:t>
            </a:r>
            <a:endParaRPr lang="en-US" dirty="0"/>
          </a:p>
        </p:txBody>
      </p:sp>
      <p:sp>
        <p:nvSpPr>
          <p:cNvPr id="13" name="Rectangle 6"/>
          <p:cNvSpPr>
            <a:spLocks noGrp="1" noChangeArrowheads="1"/>
          </p:cNvSpPr>
          <p:nvPr>
            <p:ph type="ftr" sz="quarter" idx="15"/>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365489712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p:cNvSpPr>
            <a:spLocks noGrp="1"/>
          </p:cNvSpPr>
          <p:nvPr>
            <p:ph type="title"/>
          </p:nvPr>
        </p:nvSpPr>
        <p:spPr>
          <a:xfrm>
            <a:off x="457200" y="0"/>
            <a:ext cx="8229600" cy="914400"/>
          </a:xfrm>
          <a:prstGeom prst="rect">
            <a:avLst/>
          </a:prstGeom>
        </p:spPr>
        <p:txBody>
          <a:bodyPr anchor="ctr"/>
          <a:lstStyle>
            <a:lvl1pPr>
              <a:defRPr>
                <a:solidFill>
                  <a:schemeClr val="bg1"/>
                </a:solidFill>
              </a:defRPr>
            </a:lvl1pPr>
          </a:lstStyle>
          <a:p>
            <a:r>
              <a:rPr lang="en-US" smtClean="0"/>
              <a:t>Click to edit Master title style</a:t>
            </a:r>
            <a:endParaRPr lang="en-US" dirty="0"/>
          </a:p>
        </p:txBody>
      </p:sp>
      <p:sp>
        <p:nvSpPr>
          <p:cNvPr id="5"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60353553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360397538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457200" y="1143000"/>
            <a:ext cx="3008313" cy="5105400"/>
          </a:xfrm>
        </p:spPr>
        <p:txBody>
          <a:bodyPr/>
          <a:lstStyle>
            <a:lvl1pPr marL="0" indent="0">
              <a:buNone/>
              <a:defRPr sz="1400">
                <a:solidFill>
                  <a:srgbClr val="000000"/>
                </a:solidFill>
                <a:latin typeface="Tw Cen MT"/>
                <a:cs typeface="Tw Cen M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7" name="Content Placeholder 2"/>
          <p:cNvSpPr>
            <a:spLocks noGrp="1"/>
          </p:cNvSpPr>
          <p:nvPr>
            <p:ph idx="12"/>
          </p:nvPr>
        </p:nvSpPr>
        <p:spPr>
          <a:xfrm>
            <a:off x="3581400" y="1143000"/>
            <a:ext cx="5105400" cy="5105400"/>
          </a:xfrm>
          <a:prstGeom prst="rect">
            <a:avLst/>
          </a:prstGeom>
        </p:spPr>
        <p:txBody>
          <a:bodyPr/>
          <a:lstStyle>
            <a:lvl1pPr marL="342900" indent="-342900">
              <a:buClr>
                <a:srgbClr val="005A65"/>
              </a:buClr>
              <a:buSzPct val="125000"/>
              <a:buFont typeface="Arial" panose="020B0604020202020204" pitchFamily="34" charset="0"/>
              <a:buChar char="•"/>
              <a:defRPr sz="2800">
                <a:solidFill>
                  <a:schemeClr val="tx2"/>
                </a:solidFill>
                <a:latin typeface="Tw Cen MT"/>
                <a:cs typeface="Tw Cen MT"/>
              </a:defRPr>
            </a:lvl1pPr>
            <a:lvl2pPr marL="742950" indent="-285750">
              <a:buClr>
                <a:srgbClr val="005A65"/>
              </a:buClr>
              <a:buSzPct val="75000"/>
              <a:buFont typeface="Courier New" panose="02070309020205020404" pitchFamily="49" charset="0"/>
              <a:buChar char="o"/>
              <a:defRPr sz="2400">
                <a:solidFill>
                  <a:schemeClr val="tx2"/>
                </a:solidFill>
                <a:latin typeface="Tw Cen MT"/>
                <a:cs typeface="Tw Cen MT"/>
              </a:defRPr>
            </a:lvl2pPr>
            <a:lvl3pPr marL="1143000" indent="-228600">
              <a:buClr>
                <a:srgbClr val="005A65"/>
              </a:buClr>
              <a:buFont typeface="Wingdings" charset="2"/>
              <a:buChar char="§"/>
              <a:defRPr sz="2000">
                <a:solidFill>
                  <a:schemeClr val="tx2"/>
                </a:solidFill>
                <a:latin typeface="Tw Cen MT"/>
                <a:cs typeface="Tw Cen MT"/>
              </a:defRPr>
            </a:lvl3pPr>
            <a:lvl4pPr>
              <a:buClr>
                <a:srgbClr val="005A65"/>
              </a:buClr>
              <a:defRPr sz="1800">
                <a:solidFill>
                  <a:schemeClr val="tx2"/>
                </a:solidFill>
                <a:latin typeface="Tw Cen MT"/>
                <a:cs typeface="Tw Cen MT"/>
              </a:defRPr>
            </a:lvl4pPr>
            <a:lvl5pPr marL="2057400" indent="-228600">
              <a:buClr>
                <a:srgbClr val="005A65"/>
              </a:buClr>
              <a:buFont typeface="Wingdings" panose="05000000000000000000" pitchFamily="2" charset="2"/>
              <a:buChar char="§"/>
              <a:defRPr sz="1800">
                <a:solidFill>
                  <a:schemeClr val="tx2"/>
                </a:solidFill>
                <a:latin typeface="Tw Cen MT"/>
                <a:cs typeface="Tw Cen M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1"/>
          <p:cNvSpPr>
            <a:spLocks noGrp="1"/>
          </p:cNvSpPr>
          <p:nvPr>
            <p:ph type="title"/>
          </p:nvPr>
        </p:nvSpPr>
        <p:spPr>
          <a:xfrm>
            <a:off x="457200" y="0"/>
            <a:ext cx="8229600" cy="914400"/>
          </a:xfrm>
          <a:prstGeom prst="rect">
            <a:avLst/>
          </a:prstGeom>
        </p:spPr>
        <p:txBody>
          <a:bodyPr anchor="ctr"/>
          <a:lstStyle>
            <a:lvl1pPr>
              <a:defRPr>
                <a:solidFill>
                  <a:schemeClr val="bg1"/>
                </a:solidFill>
              </a:defRPr>
            </a:lvl1pPr>
          </a:lstStyle>
          <a:p>
            <a:r>
              <a:rPr lang="en-US" smtClean="0"/>
              <a:t>Click to edit Master title style</a:t>
            </a:r>
            <a:endParaRPr lang="en-US" dirty="0"/>
          </a:p>
        </p:txBody>
      </p:sp>
      <p:sp>
        <p:nvSpPr>
          <p:cNvPr id="9"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6501920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62000" y="1219200"/>
            <a:ext cx="7696200" cy="5029200"/>
          </a:xfrm>
        </p:spPr>
        <p:txBody>
          <a:bodyPr/>
          <a:lstStyle>
            <a:lvl1pPr marL="0" indent="0">
              <a:buNone/>
              <a:defRPr sz="3200">
                <a:solidFill>
                  <a:srgbClr val="000000"/>
                </a:solidFill>
                <a:latin typeface="Tw Cen MT"/>
                <a:cs typeface="Tw Cen M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p>
        </p:txBody>
      </p:sp>
      <p:sp>
        <p:nvSpPr>
          <p:cNvPr id="4"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264746690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4"/>
          <p:cNvSpPr>
            <a:spLocks noGrp="1" noChangeArrowheads="1"/>
          </p:cNvSpPr>
          <p:nvPr>
            <p:ph type="body" idx="1"/>
          </p:nvPr>
        </p:nvSpPr>
        <p:spPr bwMode="auto">
          <a:xfrm>
            <a:off x="762000" y="1752600"/>
            <a:ext cx="76962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109574"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
        <p:nvSpPr>
          <p:cNvPr id="7" name="Rectangle 2"/>
          <p:cNvSpPr>
            <a:spLocks noChangeArrowheads="1"/>
          </p:cNvSpPr>
          <p:nvPr userDrawn="1"/>
        </p:nvSpPr>
        <p:spPr bwMode="auto">
          <a:xfrm>
            <a:off x="0" y="-76200"/>
            <a:ext cx="9144000" cy="1143000"/>
          </a:xfrm>
          <a:prstGeom prst="rect">
            <a:avLst/>
          </a:prstGeom>
          <a:solidFill>
            <a:srgbClr val="005A65"/>
          </a:solidFill>
          <a:ln w="9525">
            <a:solidFill>
              <a:srgbClr val="528000"/>
            </a:solidFill>
            <a:round/>
            <a:headEnd/>
            <a:tailEnd/>
          </a:ln>
        </p:spPr>
        <p:txBody>
          <a:bodyPr>
            <a:spAutoFit/>
          </a:bodyPr>
          <a:lstStyle/>
          <a:p>
            <a:pPr>
              <a:defRPr/>
            </a:pPr>
            <a:endParaRPr lang="en-US" sz="1800" dirty="0">
              <a:cs typeface="Arial" pitchFamily="34" charset="0"/>
            </a:endParaRPr>
          </a:p>
        </p:txBody>
      </p:sp>
    </p:spTree>
  </p:cSld>
  <p:clrMap bg1="lt1" tx1="dk1" bg2="lt2" tx2="dk2" accent1="accent1" accent2="accent2" accent3="accent3" accent4="accent4" accent5="accent5" accent6="accent6" hlink="hlink" folHlink="folHlink"/>
  <p:sldLayoutIdLst>
    <p:sldLayoutId id="2147485153" r:id="rId1"/>
    <p:sldLayoutId id="2147485154" r:id="rId2"/>
    <p:sldLayoutId id="2147485155" r:id="rId3"/>
    <p:sldLayoutId id="2147485156" r:id="rId4"/>
    <p:sldLayoutId id="2147485157" r:id="rId5"/>
    <p:sldLayoutId id="2147485158" r:id="rId6"/>
    <p:sldLayoutId id="2147485159" r:id="rId7"/>
    <p:sldLayoutId id="2147485160" r:id="rId8"/>
  </p:sldLayoutIdLst>
  <p:timing>
    <p:tnLst>
      <p:par>
        <p:cTn id="1" dur="indefinite" restart="never" nodeType="tmRoot"/>
      </p:par>
    </p:tnLst>
  </p:timing>
  <p:hf sldNum="0" hdr="0" dt="0"/>
  <p:txStyles>
    <p:titleStyle>
      <a:lvl1pPr algn="l" rtl="0" eaLnBrk="1" fontAlgn="base" hangingPunct="1">
        <a:spcBef>
          <a:spcPct val="0"/>
        </a:spcBef>
        <a:spcAft>
          <a:spcPct val="0"/>
        </a:spcAft>
        <a:defRPr sz="2800" b="1">
          <a:solidFill>
            <a:schemeClr val="bg1"/>
          </a:solidFill>
          <a:latin typeface="+mj-lt"/>
          <a:ea typeface="+mj-ea"/>
          <a:cs typeface="+mj-cs"/>
        </a:defRPr>
      </a:lvl1pPr>
      <a:lvl2pPr algn="l" rtl="0" eaLnBrk="1" fontAlgn="base" hangingPunct="1">
        <a:spcBef>
          <a:spcPct val="0"/>
        </a:spcBef>
        <a:spcAft>
          <a:spcPct val="0"/>
        </a:spcAft>
        <a:defRPr sz="2800" b="1">
          <a:solidFill>
            <a:schemeClr val="bg1"/>
          </a:solidFill>
          <a:latin typeface="Arial" charset="0"/>
          <a:ea typeface="ＭＳ Ｐゴシック" charset="0"/>
          <a:cs typeface="Times New Roman" charset="0"/>
        </a:defRPr>
      </a:lvl2pPr>
      <a:lvl3pPr algn="l" rtl="0" eaLnBrk="1" fontAlgn="base" hangingPunct="1">
        <a:spcBef>
          <a:spcPct val="0"/>
        </a:spcBef>
        <a:spcAft>
          <a:spcPct val="0"/>
        </a:spcAft>
        <a:defRPr sz="2800" b="1">
          <a:solidFill>
            <a:schemeClr val="bg1"/>
          </a:solidFill>
          <a:latin typeface="Arial" charset="0"/>
          <a:ea typeface="ＭＳ Ｐゴシック" charset="0"/>
          <a:cs typeface="Times New Roman" charset="0"/>
        </a:defRPr>
      </a:lvl3pPr>
      <a:lvl4pPr algn="l" rtl="0" eaLnBrk="1" fontAlgn="base" hangingPunct="1">
        <a:spcBef>
          <a:spcPct val="0"/>
        </a:spcBef>
        <a:spcAft>
          <a:spcPct val="0"/>
        </a:spcAft>
        <a:defRPr sz="2800" b="1">
          <a:solidFill>
            <a:schemeClr val="bg1"/>
          </a:solidFill>
          <a:latin typeface="Arial" charset="0"/>
          <a:ea typeface="ＭＳ Ｐゴシック" charset="0"/>
          <a:cs typeface="Times New Roman" charset="0"/>
        </a:defRPr>
      </a:lvl4pPr>
      <a:lvl5pPr algn="l" rtl="0" eaLnBrk="1" fontAlgn="base" hangingPunct="1">
        <a:spcBef>
          <a:spcPct val="0"/>
        </a:spcBef>
        <a:spcAft>
          <a:spcPct val="0"/>
        </a:spcAft>
        <a:defRPr sz="2800" b="1">
          <a:solidFill>
            <a:schemeClr val="bg1"/>
          </a:solidFill>
          <a:latin typeface="Arial" charset="0"/>
          <a:ea typeface="ＭＳ Ｐゴシック" charset="0"/>
          <a:cs typeface="Times New Roman" charset="0"/>
        </a:defRPr>
      </a:lvl5pPr>
      <a:lvl6pPr marL="457200" algn="l" rtl="0" eaLnBrk="1" fontAlgn="base" hangingPunct="1">
        <a:spcBef>
          <a:spcPct val="0"/>
        </a:spcBef>
        <a:spcAft>
          <a:spcPct val="0"/>
        </a:spcAft>
        <a:defRPr sz="2800" b="1">
          <a:solidFill>
            <a:schemeClr val="bg1"/>
          </a:solidFill>
          <a:latin typeface="Arial" charset="0"/>
          <a:ea typeface="ＭＳ Ｐゴシック" charset="0"/>
          <a:cs typeface="Times New Roman" charset="0"/>
        </a:defRPr>
      </a:lvl6pPr>
      <a:lvl7pPr marL="914400" algn="l" rtl="0" eaLnBrk="1" fontAlgn="base" hangingPunct="1">
        <a:spcBef>
          <a:spcPct val="0"/>
        </a:spcBef>
        <a:spcAft>
          <a:spcPct val="0"/>
        </a:spcAft>
        <a:defRPr sz="2800" b="1">
          <a:solidFill>
            <a:schemeClr val="bg1"/>
          </a:solidFill>
          <a:latin typeface="Arial" charset="0"/>
          <a:ea typeface="ＭＳ Ｐゴシック" charset="0"/>
          <a:cs typeface="Times New Roman" charset="0"/>
        </a:defRPr>
      </a:lvl7pPr>
      <a:lvl8pPr marL="1371600" algn="l" rtl="0" eaLnBrk="1" fontAlgn="base" hangingPunct="1">
        <a:spcBef>
          <a:spcPct val="0"/>
        </a:spcBef>
        <a:spcAft>
          <a:spcPct val="0"/>
        </a:spcAft>
        <a:defRPr sz="2800" b="1">
          <a:solidFill>
            <a:schemeClr val="bg1"/>
          </a:solidFill>
          <a:latin typeface="Arial" charset="0"/>
          <a:ea typeface="ＭＳ Ｐゴシック" charset="0"/>
          <a:cs typeface="Times New Roman" charset="0"/>
        </a:defRPr>
      </a:lvl8pPr>
      <a:lvl9pPr marL="1828800" algn="l" rtl="0" eaLnBrk="1" fontAlgn="base" hangingPunct="1">
        <a:spcBef>
          <a:spcPct val="0"/>
        </a:spcBef>
        <a:spcAft>
          <a:spcPct val="0"/>
        </a:spcAft>
        <a:defRPr sz="2800" b="1">
          <a:solidFill>
            <a:schemeClr val="bg1"/>
          </a:solidFill>
          <a:latin typeface="Arial" charset="0"/>
          <a:ea typeface="ＭＳ Ｐゴシック" charset="0"/>
          <a:cs typeface="Times New Roman" charset="0"/>
        </a:defRPr>
      </a:lvl9pPr>
    </p:titleStyle>
    <p:bodyStyle>
      <a:lvl1pPr marL="342900" indent="-342900" algn="l" rtl="0" eaLnBrk="1" fontAlgn="base" hangingPunct="1">
        <a:spcBef>
          <a:spcPct val="20000"/>
        </a:spcBef>
        <a:spcAft>
          <a:spcPct val="0"/>
        </a:spcAft>
        <a:buClr>
          <a:srgbClr val="005A65"/>
        </a:buClr>
        <a:buChar char="•"/>
        <a:defRPr sz="3200">
          <a:solidFill>
            <a:srgbClr val="005A65"/>
          </a:solidFill>
          <a:latin typeface="+mn-lt"/>
          <a:ea typeface="+mn-ea"/>
          <a:cs typeface="+mn-cs"/>
        </a:defRPr>
      </a:lvl1pPr>
      <a:lvl2pPr marL="742950" indent="-285750" algn="l" rtl="0" eaLnBrk="1" fontAlgn="base" hangingPunct="1">
        <a:spcBef>
          <a:spcPct val="20000"/>
        </a:spcBef>
        <a:spcAft>
          <a:spcPct val="0"/>
        </a:spcAft>
        <a:buClr>
          <a:srgbClr val="005A65"/>
        </a:buClr>
        <a:buChar char="–"/>
        <a:defRPr sz="2800">
          <a:solidFill>
            <a:srgbClr val="005A65"/>
          </a:solidFill>
          <a:latin typeface="+mn-lt"/>
          <a:ea typeface="Times New Roman" charset="0"/>
          <a:cs typeface="+mn-cs"/>
        </a:defRPr>
      </a:lvl2pPr>
      <a:lvl3pPr marL="1143000" indent="-228600" algn="l" rtl="0" eaLnBrk="1" fontAlgn="base" hangingPunct="1">
        <a:spcBef>
          <a:spcPct val="20000"/>
        </a:spcBef>
        <a:spcAft>
          <a:spcPct val="0"/>
        </a:spcAft>
        <a:buClr>
          <a:srgbClr val="005A65"/>
        </a:buClr>
        <a:buChar char="•"/>
        <a:defRPr sz="2400">
          <a:solidFill>
            <a:srgbClr val="005A65"/>
          </a:solidFill>
          <a:latin typeface="+mn-lt"/>
          <a:ea typeface="Times New Roman" charset="0"/>
          <a:cs typeface="+mn-cs"/>
        </a:defRPr>
      </a:lvl3pPr>
      <a:lvl4pPr marL="1600200" indent="-228600" algn="l" rtl="0" eaLnBrk="1" fontAlgn="base" hangingPunct="1">
        <a:spcBef>
          <a:spcPct val="20000"/>
        </a:spcBef>
        <a:spcAft>
          <a:spcPct val="0"/>
        </a:spcAft>
        <a:buClr>
          <a:srgbClr val="005A65"/>
        </a:buClr>
        <a:buChar char="–"/>
        <a:defRPr sz="2000">
          <a:solidFill>
            <a:srgbClr val="005A65"/>
          </a:solidFill>
          <a:latin typeface="+mn-lt"/>
          <a:ea typeface="Times New Roman" charset="0"/>
          <a:cs typeface="+mn-cs"/>
        </a:defRPr>
      </a:lvl4pPr>
      <a:lvl5pPr marL="2057400" indent="-228600" algn="l" rtl="0" eaLnBrk="1" fontAlgn="base" hangingPunct="1">
        <a:spcBef>
          <a:spcPct val="20000"/>
        </a:spcBef>
        <a:spcAft>
          <a:spcPct val="0"/>
        </a:spcAft>
        <a:buClr>
          <a:srgbClr val="005A65"/>
        </a:buClr>
        <a:buChar char="»"/>
        <a:defRPr sz="2000">
          <a:solidFill>
            <a:srgbClr val="005A65"/>
          </a:solidFill>
          <a:latin typeface="+mn-lt"/>
          <a:ea typeface="Times New Roman" charset="0"/>
          <a:cs typeface="+mn-cs"/>
        </a:defRPr>
      </a:lvl5pPr>
      <a:lvl6pPr marL="2514600" indent="-228600" algn="l" rtl="0" eaLnBrk="1" fontAlgn="base" hangingPunct="1">
        <a:spcBef>
          <a:spcPct val="20000"/>
        </a:spcBef>
        <a:spcAft>
          <a:spcPct val="0"/>
        </a:spcAft>
        <a:buChar char="»"/>
        <a:defRPr sz="2000">
          <a:solidFill>
            <a:schemeClr val="tx1"/>
          </a:solidFill>
          <a:latin typeface="+mn-lt"/>
          <a:ea typeface="Times New Roman" charset="0"/>
          <a:cs typeface="+mn-cs"/>
        </a:defRPr>
      </a:lvl6pPr>
      <a:lvl7pPr marL="2971800" indent="-228600" algn="l" rtl="0" eaLnBrk="1" fontAlgn="base" hangingPunct="1">
        <a:spcBef>
          <a:spcPct val="20000"/>
        </a:spcBef>
        <a:spcAft>
          <a:spcPct val="0"/>
        </a:spcAft>
        <a:buChar char="»"/>
        <a:defRPr sz="2000">
          <a:solidFill>
            <a:schemeClr val="tx1"/>
          </a:solidFill>
          <a:latin typeface="+mn-lt"/>
          <a:ea typeface="Times New Roman" charset="0"/>
          <a:cs typeface="+mn-cs"/>
        </a:defRPr>
      </a:lvl7pPr>
      <a:lvl8pPr marL="3429000" indent="-228600" algn="l" rtl="0" eaLnBrk="1" fontAlgn="base" hangingPunct="1">
        <a:spcBef>
          <a:spcPct val="20000"/>
        </a:spcBef>
        <a:spcAft>
          <a:spcPct val="0"/>
        </a:spcAft>
        <a:buChar char="»"/>
        <a:defRPr sz="2000">
          <a:solidFill>
            <a:schemeClr val="tx1"/>
          </a:solidFill>
          <a:latin typeface="+mn-lt"/>
          <a:ea typeface="Times New Roman" charset="0"/>
          <a:cs typeface="+mn-cs"/>
        </a:defRPr>
      </a:lvl8pPr>
      <a:lvl9pPr marL="3886200" indent="-228600" algn="l" rtl="0" eaLnBrk="1" fontAlgn="base" hangingPunct="1">
        <a:spcBef>
          <a:spcPct val="20000"/>
        </a:spcBef>
        <a:spcAft>
          <a:spcPct val="0"/>
        </a:spcAft>
        <a:buChar char="»"/>
        <a:defRPr sz="2000">
          <a:solidFill>
            <a:schemeClr val="tx1"/>
          </a:solidFill>
          <a:latin typeface="+mn-lt"/>
          <a:ea typeface="Times New Roman"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6" descr="A rectangle groups the chapter number, book title, and author names together."/>
          <p:cNvSpPr>
            <a:spLocks noChangeArrowheads="1"/>
          </p:cNvSpPr>
          <p:nvPr/>
        </p:nvSpPr>
        <p:spPr bwMode="auto">
          <a:xfrm>
            <a:off x="0" y="0"/>
            <a:ext cx="2209800" cy="6858000"/>
          </a:xfrm>
          <a:prstGeom prst="rect">
            <a:avLst/>
          </a:prstGeom>
          <a:solidFill>
            <a:srgbClr val="005A65"/>
          </a:solidFill>
          <a:ln w="9525">
            <a:noFill/>
            <a:round/>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tLang="en-US" sz="1800" dirty="0">
              <a:cs typeface="Arial" pitchFamily="34" charset="0"/>
            </a:endParaRPr>
          </a:p>
        </p:txBody>
      </p:sp>
      <p:pic>
        <p:nvPicPr>
          <p:cNvPr id="44036" name="Picture 3" descr="The opening slide shows the chapter number and title: Chapter 7, Inventories. The name of the book is shown, Accounting 27e, as well as the authors’ names, Warren, Reeve, and Duchac. A colorful generic image shows parts of a pie chart, bar graph, and numbers chart, with a red ink pen laying across them." title="Opening Slid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2249487"/>
            <a:ext cx="6934200" cy="460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TextBox 14"/>
          <p:cNvSpPr txBox="1">
            <a:spLocks noChangeArrowheads="1"/>
          </p:cNvSpPr>
          <p:nvPr/>
        </p:nvSpPr>
        <p:spPr bwMode="auto">
          <a:xfrm>
            <a:off x="228600" y="54102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ltLang="en-US" sz="1600" b="1" dirty="0" smtClean="0">
                <a:solidFill>
                  <a:srgbClr val="FFF3BB"/>
                </a:solidFill>
              </a:rPr>
              <a:t>Warren</a:t>
            </a:r>
            <a:endParaRPr lang="en-US" altLang="en-US" sz="1600" b="1" dirty="0">
              <a:solidFill>
                <a:srgbClr val="FFF3BB"/>
              </a:solidFill>
            </a:endParaRPr>
          </a:p>
          <a:p>
            <a:pPr eaLnBrk="1" hangingPunct="1"/>
            <a:r>
              <a:rPr lang="en-US" altLang="en-US" sz="1600" b="1" dirty="0" smtClean="0">
                <a:solidFill>
                  <a:srgbClr val="FFF3BB"/>
                </a:solidFill>
              </a:rPr>
              <a:t>Reeve</a:t>
            </a:r>
            <a:endParaRPr lang="en-US" altLang="en-US" sz="1600" b="1" dirty="0">
              <a:solidFill>
                <a:srgbClr val="FFF3BB"/>
              </a:solidFill>
            </a:endParaRPr>
          </a:p>
          <a:p>
            <a:pPr eaLnBrk="1" hangingPunct="1"/>
            <a:r>
              <a:rPr lang="en-US" altLang="en-US" sz="1600" b="1" dirty="0" smtClean="0">
                <a:solidFill>
                  <a:srgbClr val="FFF3BB"/>
                </a:solidFill>
              </a:rPr>
              <a:t>Duchac</a:t>
            </a:r>
            <a:endParaRPr lang="en-US" altLang="en-US" sz="1600" b="1" dirty="0">
              <a:solidFill>
                <a:srgbClr val="FFF3BB"/>
              </a:solidFill>
            </a:endParaRPr>
          </a:p>
        </p:txBody>
      </p:sp>
      <p:sp>
        <p:nvSpPr>
          <p:cNvPr id="44038" name="TextBox 13"/>
          <p:cNvSpPr txBox="1">
            <a:spLocks noChangeArrowheads="1"/>
          </p:cNvSpPr>
          <p:nvPr/>
        </p:nvSpPr>
        <p:spPr bwMode="auto">
          <a:xfrm>
            <a:off x="152400" y="3657600"/>
            <a:ext cx="1905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ltLang="en-US" sz="2000" b="1" dirty="0" smtClean="0">
                <a:solidFill>
                  <a:schemeClr val="bg1"/>
                </a:solidFill>
              </a:rPr>
              <a:t>Accounting</a:t>
            </a:r>
            <a:endParaRPr lang="en-US" altLang="en-US" sz="2000" b="1" dirty="0">
              <a:solidFill>
                <a:schemeClr val="bg1"/>
              </a:solidFill>
            </a:endParaRPr>
          </a:p>
          <a:p>
            <a:pPr eaLnBrk="1" hangingPunct="1"/>
            <a:r>
              <a:rPr lang="en-US" altLang="en-US" sz="2000" b="1" dirty="0" smtClean="0">
                <a:solidFill>
                  <a:schemeClr val="bg1"/>
                </a:solidFill>
              </a:rPr>
              <a:t>27e</a:t>
            </a:r>
            <a:endParaRPr lang="en-US" altLang="en-US" sz="2000" b="1" dirty="0">
              <a:solidFill>
                <a:schemeClr val="bg1"/>
              </a:solidFill>
            </a:endParaRPr>
          </a:p>
          <a:p>
            <a:pPr eaLnBrk="1" hangingPunct="1"/>
            <a:endParaRPr lang="en-US" altLang="en-US" dirty="0">
              <a:solidFill>
                <a:schemeClr val="bg1"/>
              </a:solidFill>
            </a:endParaRPr>
          </a:p>
        </p:txBody>
      </p:sp>
      <p:sp>
        <p:nvSpPr>
          <p:cNvPr id="44039" name="Rectangle 5" descr="The opening slide shows the chapter title: Chapter 7, Inventories."/>
          <p:cNvSpPr>
            <a:spLocks noChangeArrowheads="1"/>
          </p:cNvSpPr>
          <p:nvPr/>
        </p:nvSpPr>
        <p:spPr bwMode="auto">
          <a:xfrm>
            <a:off x="0" y="838200"/>
            <a:ext cx="9144000" cy="1905000"/>
          </a:xfrm>
          <a:prstGeom prst="rect">
            <a:avLst/>
          </a:prstGeom>
          <a:solidFill>
            <a:schemeClr val="bg1"/>
          </a:solidFill>
          <a:ln w="9525">
            <a:solidFill>
              <a:schemeClr val="bg1"/>
            </a:solidFill>
            <a:round/>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endParaRPr lang="en-US" altLang="en-US" sz="1800" dirty="0">
              <a:cs typeface="Arial" pitchFamily="34" charset="0"/>
            </a:endParaRPr>
          </a:p>
        </p:txBody>
      </p:sp>
      <p:sp>
        <p:nvSpPr>
          <p:cNvPr id="44040" name="TextBox 11"/>
          <p:cNvSpPr txBox="1">
            <a:spLocks noChangeArrowheads="1"/>
          </p:cNvSpPr>
          <p:nvPr/>
        </p:nvSpPr>
        <p:spPr bwMode="auto">
          <a:xfrm>
            <a:off x="2514600" y="1371600"/>
            <a:ext cx="6248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ltLang="en-US" sz="4000" dirty="0" smtClean="0">
                <a:solidFill>
                  <a:schemeClr val="tx2"/>
                </a:solidFill>
              </a:rPr>
              <a:t>Inventories</a:t>
            </a:r>
            <a:endParaRPr lang="en-US" altLang="en-US" sz="4000" dirty="0">
              <a:solidFill>
                <a:schemeClr val="tx2"/>
              </a:solidFill>
            </a:endParaRPr>
          </a:p>
        </p:txBody>
      </p:sp>
      <p:sp>
        <p:nvSpPr>
          <p:cNvPr id="8" name="TextBox 7"/>
          <p:cNvSpPr txBox="1"/>
          <p:nvPr/>
        </p:nvSpPr>
        <p:spPr>
          <a:xfrm>
            <a:off x="228600" y="914400"/>
            <a:ext cx="1828800" cy="1784350"/>
          </a:xfrm>
          <a:prstGeom prst="rect">
            <a:avLst/>
          </a:prstGeom>
        </p:spPr>
        <p:style>
          <a:lnRef idx="2">
            <a:schemeClr val="accent3"/>
          </a:lnRef>
          <a:fillRef idx="1">
            <a:schemeClr val="lt1"/>
          </a:fillRef>
          <a:effectRef idx="0">
            <a:schemeClr val="accent3"/>
          </a:effectRef>
          <a:fontRef idx="minor">
            <a:schemeClr val="dk1"/>
          </a:fontRef>
        </p:style>
        <p:txBody>
          <a:bodyPr>
            <a:spAutoFit/>
          </a:bodyPr>
          <a:lstStyle/>
          <a:p>
            <a:pPr algn="ctr">
              <a:defRPr/>
            </a:pPr>
            <a:r>
              <a:rPr lang="en-US" sz="11000" noProof="1" smtClean="0">
                <a:solidFill>
                  <a:schemeClr val="tx2"/>
                </a:solidFill>
                <a:latin typeface="+mj-lt"/>
              </a:rPr>
              <a:t>7</a:t>
            </a:r>
            <a:endParaRPr lang="en-US" sz="11000" noProof="1">
              <a:solidFill>
                <a:schemeClr val="tx2"/>
              </a:solidFill>
              <a:latin typeface="+mj-lt"/>
            </a:endParaRPr>
          </a:p>
        </p:txBody>
      </p:sp>
      <p:sp>
        <p:nvSpPr>
          <p:cNvPr id="44042" name="TextBox 8"/>
          <p:cNvSpPr txBox="1">
            <a:spLocks noChangeArrowheads="1"/>
          </p:cNvSpPr>
          <p:nvPr/>
        </p:nvSpPr>
        <p:spPr bwMode="auto">
          <a:xfrm>
            <a:off x="228600" y="990600"/>
            <a:ext cx="1828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600" b="1" dirty="0">
                <a:solidFill>
                  <a:srgbClr val="3A8B94"/>
                </a:solidFill>
              </a:rPr>
              <a:t>C H A P T E R</a:t>
            </a:r>
          </a:p>
        </p:txBody>
      </p:sp>
      <p:sp>
        <p:nvSpPr>
          <p:cNvPr id="11" name="TextBox 10"/>
          <p:cNvSpPr txBox="1"/>
          <p:nvPr/>
        </p:nvSpPr>
        <p:spPr>
          <a:xfrm rot="16200000">
            <a:off x="8101484" y="5828184"/>
            <a:ext cx="1828800" cy="230832"/>
          </a:xfrm>
          <a:prstGeom prst="rect">
            <a:avLst/>
          </a:prstGeom>
          <a:noFill/>
        </p:spPr>
        <p:txBody>
          <a:bodyPr wrap="square" rtlCol="0">
            <a:spAutoFit/>
          </a:bodyPr>
          <a:lstStyle/>
          <a:p>
            <a:r>
              <a:rPr lang="en-US" sz="900" dirty="0">
                <a:solidFill>
                  <a:schemeClr val="tx2"/>
                </a:solidFill>
              </a:rPr>
              <a:t>human/iStock/360/Getty Images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Weighted Average Cost Method</a:t>
            </a:r>
            <a:endParaRPr lang="en-US" dirty="0"/>
          </a:p>
        </p:txBody>
      </p:sp>
      <p:sp>
        <p:nvSpPr>
          <p:cNvPr id="3" name="Content Placeholder 2"/>
          <p:cNvSpPr>
            <a:spLocks noGrp="1"/>
          </p:cNvSpPr>
          <p:nvPr>
            <p:ph idx="1"/>
          </p:nvPr>
        </p:nvSpPr>
        <p:spPr/>
        <p:txBody>
          <a:bodyPr/>
          <a:lstStyle/>
          <a:p>
            <a:r>
              <a:rPr lang="en-US" dirty="0"/>
              <a:t>When the weighted average cost method is used in a perpetual </a:t>
            </a:r>
            <a:r>
              <a:rPr lang="en-US" dirty="0" smtClean="0"/>
              <a:t>inventory system</a:t>
            </a:r>
            <a:r>
              <a:rPr lang="en-US" dirty="0"/>
              <a:t>, </a:t>
            </a:r>
            <a:r>
              <a:rPr lang="en-US" dirty="0" smtClean="0"/>
              <a:t>a weighted </a:t>
            </a:r>
            <a:r>
              <a:rPr lang="en-US" dirty="0"/>
              <a:t>average unit cost for each item is computed each time a purchase is </a:t>
            </a:r>
            <a:r>
              <a:rPr lang="en-US" dirty="0" smtClean="0"/>
              <a:t>made.</a:t>
            </a:r>
          </a:p>
          <a:p>
            <a:r>
              <a:rPr lang="en-US" dirty="0"/>
              <a:t>This unit cost is </a:t>
            </a:r>
            <a:r>
              <a:rPr lang="en-US" dirty="0" smtClean="0"/>
              <a:t>used </a:t>
            </a:r>
            <a:r>
              <a:rPr lang="en-US" dirty="0"/>
              <a:t>to determine the cost of each sale until another purchase is made and a new average is computed</a:t>
            </a:r>
            <a:r>
              <a:rPr lang="en-US" dirty="0" smtClean="0"/>
              <a:t>. This technique </a:t>
            </a:r>
            <a:r>
              <a:rPr lang="en-US" dirty="0"/>
              <a:t>is called a moving average.</a:t>
            </a:r>
          </a:p>
        </p:txBody>
      </p:sp>
      <p:sp>
        <p:nvSpPr>
          <p:cNvPr id="5"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31124437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Inventory Costing Methods Under a</a:t>
            </a:r>
            <a:br>
              <a:rPr lang="en-US" dirty="0" smtClean="0"/>
            </a:br>
            <a:r>
              <a:rPr lang="en-US" dirty="0" smtClean="0"/>
              <a:t>Periodic Inventory System</a:t>
            </a:r>
            <a:endParaRPr lang="en-US" dirty="0"/>
          </a:p>
        </p:txBody>
      </p:sp>
      <p:sp>
        <p:nvSpPr>
          <p:cNvPr id="6" name="Content Placeholder 5"/>
          <p:cNvSpPr>
            <a:spLocks noGrp="1"/>
          </p:cNvSpPr>
          <p:nvPr>
            <p:ph idx="1"/>
          </p:nvPr>
        </p:nvSpPr>
        <p:spPr/>
        <p:txBody>
          <a:bodyPr>
            <a:normAutofit/>
          </a:bodyPr>
          <a:lstStyle/>
          <a:p>
            <a:pPr marL="285750" indent="-285750"/>
            <a:r>
              <a:rPr lang="en-US" dirty="0" smtClean="0"/>
              <a:t>When the periodic inventory system is used, only revenue is recorded each time a sale is made.</a:t>
            </a:r>
          </a:p>
          <a:p>
            <a:pPr marL="285750" indent="-285750"/>
            <a:r>
              <a:rPr lang="en-US" dirty="0" smtClean="0"/>
              <a:t>No entry is made at the time of sale to record the cost of the merchandise sold.</a:t>
            </a:r>
          </a:p>
          <a:p>
            <a:pPr marL="285750" indent="-285750"/>
            <a:r>
              <a:rPr lang="en-US" dirty="0" smtClean="0"/>
              <a:t>At the end of the accounting period, a physical inventory is taken to determine the cost of the inventory and the cost of the merchandise sold.</a:t>
            </a:r>
          </a:p>
          <a:p>
            <a:pPr marL="285750" indent="-285750"/>
            <a:r>
              <a:rPr lang="en-US" dirty="0" smtClean="0"/>
              <a:t>Like the perpetual inventory system, a cost flow assumption must be made when identical units are acquired at different unit costs during a period.</a:t>
            </a:r>
            <a:endParaRPr lang="en-US" dirty="0"/>
          </a:p>
        </p:txBody>
      </p:sp>
      <p:sp>
        <p:nvSpPr>
          <p:cNvPr id="7" name="Footer Placeholder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Comparing Inventory </a:t>
            </a:r>
            <a:r>
              <a:rPr lang="en-US" dirty="0" smtClean="0"/>
              <a:t>Costing </a:t>
            </a:r>
            <a:r>
              <a:rPr lang="en-US" dirty="0"/>
              <a:t>Methods</a:t>
            </a:r>
          </a:p>
        </p:txBody>
      </p:sp>
      <p:sp>
        <p:nvSpPr>
          <p:cNvPr id="3" name="Content Placeholder 2"/>
          <p:cNvSpPr>
            <a:spLocks noGrp="1"/>
          </p:cNvSpPr>
          <p:nvPr>
            <p:ph idx="1"/>
          </p:nvPr>
        </p:nvSpPr>
        <p:spPr/>
        <p:txBody>
          <a:bodyPr/>
          <a:lstStyle/>
          <a:p>
            <a:r>
              <a:rPr lang="en-US" dirty="0" smtClean="0"/>
              <a:t>A different cost flow is assumed for the FIFO, LIFO, and weighted average inventory cost flow methods.  As a result, the three methods normally yield different amounts for the following:</a:t>
            </a:r>
          </a:p>
          <a:p>
            <a:pPr lvl="1"/>
            <a:r>
              <a:rPr lang="en-US" dirty="0" smtClean="0"/>
              <a:t>Cost of merchandise sold</a:t>
            </a:r>
          </a:p>
          <a:p>
            <a:pPr lvl="1"/>
            <a:r>
              <a:rPr lang="en-US" dirty="0" smtClean="0"/>
              <a:t>Gross Profit</a:t>
            </a:r>
          </a:p>
          <a:p>
            <a:pPr lvl="1"/>
            <a:r>
              <a:rPr lang="en-US" dirty="0" smtClean="0"/>
              <a:t>Net Income</a:t>
            </a:r>
          </a:p>
          <a:p>
            <a:pPr lvl="1"/>
            <a:r>
              <a:rPr lang="en-US" dirty="0" smtClean="0"/>
              <a:t>Ending merchandise inventory</a:t>
            </a:r>
          </a:p>
          <a:p>
            <a:r>
              <a:rPr lang="en-US" dirty="0" smtClean="0"/>
              <a:t>Note that if costs (prices) remain the same, all three methods would yield the same results. However, costs (prices) normally do change.</a:t>
            </a:r>
          </a:p>
        </p:txBody>
      </p:sp>
      <p:sp>
        <p:nvSpPr>
          <p:cNvPr id="5"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2030295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Comparing Inventory </a:t>
            </a:r>
            <a:r>
              <a:rPr lang="en-US" dirty="0" smtClean="0"/>
              <a:t>Costing Methods:</a:t>
            </a:r>
            <a:br>
              <a:rPr lang="en-US" dirty="0" smtClean="0"/>
            </a:br>
            <a:r>
              <a:rPr lang="en-US" dirty="0" smtClean="0"/>
              <a:t>FIFO</a:t>
            </a:r>
            <a:endParaRPr lang="en-US" sz="1800" dirty="0"/>
          </a:p>
        </p:txBody>
      </p:sp>
      <p:sp>
        <p:nvSpPr>
          <p:cNvPr id="3" name="Content Placeholder 2"/>
          <p:cNvSpPr>
            <a:spLocks noGrp="1"/>
          </p:cNvSpPr>
          <p:nvPr>
            <p:ph idx="1"/>
          </p:nvPr>
        </p:nvSpPr>
        <p:spPr/>
        <p:txBody>
          <a:bodyPr/>
          <a:lstStyle/>
          <a:p>
            <a:r>
              <a:rPr lang="en-US" dirty="0" smtClean="0"/>
              <a:t>The FIFO method reports higher gross profit and net income than the LIFO method during periods of inflation, or when costs (prices) are increasing.</a:t>
            </a:r>
          </a:p>
          <a:p>
            <a:r>
              <a:rPr lang="en-US" dirty="0" smtClean="0"/>
              <a:t>However, in periods of rapidly rising costs, the inventory that is sold must be replaced at increasingly higher costs. In this case, the larger FIFO gross profit and net income are sometimes called inventory profits or illusory profits. </a:t>
            </a:r>
            <a:endParaRPr lang="en-US" dirty="0"/>
          </a:p>
        </p:txBody>
      </p:sp>
      <p:sp>
        <p:nvSpPr>
          <p:cNvPr id="5"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38109261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Comparing Inventory Costing Methods:</a:t>
            </a:r>
            <a:br>
              <a:rPr lang="en-US" dirty="0" smtClean="0"/>
            </a:br>
            <a:r>
              <a:rPr lang="en-US" dirty="0" smtClean="0"/>
              <a:t>LIFO</a:t>
            </a:r>
            <a:endParaRPr lang="en-US" dirty="0"/>
          </a:p>
        </p:txBody>
      </p:sp>
      <p:sp>
        <p:nvSpPr>
          <p:cNvPr id="3" name="Content Placeholder 2"/>
          <p:cNvSpPr>
            <a:spLocks noGrp="1"/>
          </p:cNvSpPr>
          <p:nvPr>
            <p:ph idx="1"/>
          </p:nvPr>
        </p:nvSpPr>
        <p:spPr/>
        <p:txBody>
          <a:bodyPr/>
          <a:lstStyle/>
          <a:p>
            <a:r>
              <a:rPr lang="en-US" dirty="0" smtClean="0"/>
              <a:t>During a period of increasing costs, LIFO matches more recent costs against sales on the income statement. </a:t>
            </a:r>
          </a:p>
          <a:p>
            <a:r>
              <a:rPr lang="en-US" dirty="0" smtClean="0"/>
              <a:t>LIFO also offers an income tax savings during periods of increasing costs. This is because LIFO reports the lowest amount of gross profit and, thus, lower taxable net income. </a:t>
            </a:r>
          </a:p>
          <a:p>
            <a:r>
              <a:rPr lang="en-US" dirty="0" smtClean="0"/>
              <a:t>On the balance sheet, however, the ending inventory may be quite different from its current replacement cost.</a:t>
            </a:r>
          </a:p>
        </p:txBody>
      </p:sp>
      <p:sp>
        <p:nvSpPr>
          <p:cNvPr id="5"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13484773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Comparing Inventory Costing Methods:</a:t>
            </a:r>
            <a:br>
              <a:rPr lang="en-US" dirty="0" smtClean="0"/>
            </a:br>
            <a:r>
              <a:rPr lang="en-US" dirty="0" smtClean="0"/>
              <a:t>Weighted Average</a:t>
            </a:r>
            <a:endParaRPr lang="en-US" sz="1800" dirty="0"/>
          </a:p>
        </p:txBody>
      </p:sp>
      <p:sp>
        <p:nvSpPr>
          <p:cNvPr id="3" name="Content Placeholder 2"/>
          <p:cNvSpPr>
            <a:spLocks noGrp="1"/>
          </p:cNvSpPr>
          <p:nvPr>
            <p:ph idx="1"/>
          </p:nvPr>
        </p:nvSpPr>
        <p:spPr/>
        <p:txBody>
          <a:bodyPr/>
          <a:lstStyle/>
          <a:p>
            <a:r>
              <a:rPr lang="en-US" dirty="0"/>
              <a:t>The weighted average cost method </a:t>
            </a:r>
            <a:r>
              <a:rPr lang="en-US" dirty="0" smtClean="0"/>
              <a:t>is </a:t>
            </a:r>
            <a:r>
              <a:rPr lang="en-US" dirty="0"/>
              <a:t>a compromise between FIFO and LIFO</a:t>
            </a:r>
            <a:r>
              <a:rPr lang="en-US" dirty="0" smtClean="0"/>
              <a:t>.</a:t>
            </a:r>
          </a:p>
          <a:p>
            <a:r>
              <a:rPr lang="en-US" dirty="0" smtClean="0"/>
              <a:t>The effect of cost (price) trends is averaged in determining the cost of merchandise sold and the ending inventory. </a:t>
            </a:r>
          </a:p>
        </p:txBody>
      </p:sp>
      <p:sp>
        <p:nvSpPr>
          <p:cNvPr id="5"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41359181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Reporting Merchandise </a:t>
            </a:r>
            <a:r>
              <a:rPr lang="en-US" dirty="0" smtClean="0"/>
              <a:t>Inventory  </a:t>
            </a:r>
            <a:br>
              <a:rPr lang="en-US" dirty="0" smtClean="0"/>
            </a:br>
            <a:r>
              <a:rPr lang="en-US" dirty="0" smtClean="0"/>
              <a:t>in the Financial Statements</a:t>
            </a:r>
            <a:endParaRPr lang="en-US" dirty="0"/>
          </a:p>
        </p:txBody>
      </p:sp>
      <p:sp>
        <p:nvSpPr>
          <p:cNvPr id="3" name="Content Placeholder 2"/>
          <p:cNvSpPr>
            <a:spLocks noGrp="1"/>
          </p:cNvSpPr>
          <p:nvPr>
            <p:ph idx="1"/>
          </p:nvPr>
        </p:nvSpPr>
        <p:spPr/>
        <p:txBody>
          <a:bodyPr/>
          <a:lstStyle/>
          <a:p>
            <a:r>
              <a:rPr lang="en-US" dirty="0"/>
              <a:t>Cost is the primary basis for valuing and reporting inventories in the financial statements</a:t>
            </a:r>
            <a:r>
              <a:rPr lang="en-US" dirty="0" smtClean="0"/>
              <a:t>. However</a:t>
            </a:r>
            <a:r>
              <a:rPr lang="en-US" dirty="0"/>
              <a:t>, inventory may be valued at other than cost in the following </a:t>
            </a:r>
            <a:r>
              <a:rPr lang="en-US" dirty="0" smtClean="0"/>
              <a:t>cases:</a:t>
            </a:r>
          </a:p>
          <a:p>
            <a:pPr lvl="1" fontAlgn="auto">
              <a:defRPr/>
            </a:pPr>
            <a:r>
              <a:rPr lang="en-US" dirty="0"/>
              <a:t>The cost of replacing items in inventory is below the recorded cost.</a:t>
            </a:r>
          </a:p>
          <a:p>
            <a:pPr lvl="1" fontAlgn="auto">
              <a:defRPr/>
            </a:pPr>
            <a:r>
              <a:rPr lang="en-US" dirty="0"/>
              <a:t>The inventory cannot be sold at normal prices due to imperfections, style changes, </a:t>
            </a:r>
            <a:r>
              <a:rPr lang="en-US" dirty="0" smtClean="0"/>
              <a:t>spoilage, damage, obsolescence, or </a:t>
            </a:r>
            <a:r>
              <a:rPr lang="en-US" dirty="0"/>
              <a:t>other </a:t>
            </a:r>
            <a:r>
              <a:rPr lang="en-US" dirty="0" smtClean="0"/>
              <a:t>causes.</a:t>
            </a:r>
            <a:endParaRPr lang="en-US" dirty="0"/>
          </a:p>
        </p:txBody>
      </p:sp>
      <p:sp>
        <p:nvSpPr>
          <p:cNvPr id="5"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17758441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Valuation at Lower of Cost or </a:t>
            </a:r>
            <a:r>
              <a:rPr lang="en-US" dirty="0" smtClean="0"/>
              <a:t>Market</a:t>
            </a:r>
            <a:br>
              <a:rPr lang="en-US" dirty="0" smtClean="0"/>
            </a:br>
            <a:r>
              <a:rPr lang="en-US" sz="1800" dirty="0" smtClean="0"/>
              <a:t>(slide 1 of </a:t>
            </a:r>
            <a:r>
              <a:rPr lang="en-US" sz="1800" dirty="0" smtClean="0"/>
              <a:t>2)</a:t>
            </a:r>
            <a:endParaRPr lang="en-US" sz="1800" dirty="0"/>
          </a:p>
        </p:txBody>
      </p:sp>
      <p:sp>
        <p:nvSpPr>
          <p:cNvPr id="3" name="Content Placeholder 2"/>
          <p:cNvSpPr>
            <a:spLocks noGrp="1"/>
          </p:cNvSpPr>
          <p:nvPr>
            <p:ph idx="1"/>
          </p:nvPr>
        </p:nvSpPr>
        <p:spPr/>
        <p:txBody>
          <a:bodyPr/>
          <a:lstStyle/>
          <a:p>
            <a:r>
              <a:rPr lang="en-US" dirty="0" smtClean="0"/>
              <a:t>If the market is lower than the purchase cost, the </a:t>
            </a:r>
            <a:r>
              <a:rPr lang="en-US" b="1" dirty="0" smtClean="0">
                <a:solidFill>
                  <a:srgbClr val="3A8B94"/>
                </a:solidFill>
              </a:rPr>
              <a:t>lower-of-cost-or-market (LCM) method </a:t>
            </a:r>
            <a:r>
              <a:rPr lang="en-US" dirty="0" smtClean="0"/>
              <a:t>is used to value the inventory.</a:t>
            </a:r>
          </a:p>
          <a:p>
            <a:r>
              <a:rPr lang="en-US" dirty="0" smtClean="0"/>
              <a:t>Market</a:t>
            </a:r>
            <a:r>
              <a:rPr lang="en-US" dirty="0"/>
              <a:t>, as used </a:t>
            </a:r>
            <a:r>
              <a:rPr lang="en-US" dirty="0" smtClean="0"/>
              <a:t>in lower of cost or market, </a:t>
            </a:r>
            <a:r>
              <a:rPr lang="en-US" dirty="0"/>
              <a:t>is the </a:t>
            </a:r>
            <a:r>
              <a:rPr lang="en-US" b="1" dirty="0">
                <a:solidFill>
                  <a:srgbClr val="3A8B94"/>
                </a:solidFill>
              </a:rPr>
              <a:t>net realizable value</a:t>
            </a:r>
            <a:r>
              <a:rPr lang="en-US" dirty="0" smtClean="0"/>
              <a:t> of the merchandise. Net realizable value is determined as follows:</a:t>
            </a:r>
          </a:p>
          <a:p>
            <a:pPr lvl="1">
              <a:spcBef>
                <a:spcPts val="1200"/>
              </a:spcBef>
            </a:pPr>
            <a:endParaRPr lang="en-US" dirty="0" smtClean="0"/>
          </a:p>
          <a:p>
            <a:pPr lvl="1" fontAlgn="auto">
              <a:defRPr/>
            </a:pPr>
            <a:r>
              <a:rPr lang="en-US" dirty="0" smtClean="0"/>
              <a:t>Direct costs of disposal include selling expenses such as special advertising or sales commissions.</a:t>
            </a:r>
          </a:p>
        </p:txBody>
      </p:sp>
      <p:sp>
        <p:nvSpPr>
          <p:cNvPr id="5" name="Text Box 4" descr="The formula for computing net realizable value is given: Estimated Selling Price minus Direct Costs of Disposal."/>
          <p:cNvSpPr txBox="1">
            <a:spLocks noChangeArrowheads="1"/>
          </p:cNvSpPr>
          <p:nvPr/>
        </p:nvSpPr>
        <p:spPr bwMode="auto">
          <a:xfrm>
            <a:off x="457200" y="3962400"/>
            <a:ext cx="8153400" cy="400110"/>
          </a:xfrm>
          <a:prstGeom prst="rect">
            <a:avLst/>
          </a:prstGeom>
          <a:noFill/>
          <a:ln>
            <a:noFill/>
          </a:ln>
          <a:effectLst/>
          <a:extLst/>
        </p:spPr>
        <p:txBody>
          <a:bodyPr wrap="square">
            <a:spAutoFit/>
          </a:bodyPr>
          <a:lstStyle>
            <a:lvl1pPr>
              <a:defRPr sz="2400" b="1">
                <a:solidFill>
                  <a:schemeClr val="tx1"/>
                </a:solidFill>
                <a:latin typeface="Arial" charset="0"/>
              </a:defRPr>
            </a:lvl1pPr>
            <a:lvl2pPr marL="742950" indent="-285750">
              <a:defRPr sz="2400" b="1">
                <a:solidFill>
                  <a:schemeClr val="tx1"/>
                </a:solidFill>
                <a:latin typeface="Arial" charset="0"/>
              </a:defRPr>
            </a:lvl2pPr>
            <a:lvl3pPr marL="1143000" indent="-228600">
              <a:defRPr sz="2400" b="1">
                <a:solidFill>
                  <a:schemeClr val="tx1"/>
                </a:solidFill>
                <a:latin typeface="Arial" charset="0"/>
              </a:defRPr>
            </a:lvl3pPr>
            <a:lvl4pPr marL="1600200" indent="-228600">
              <a:defRPr sz="2400" b="1">
                <a:solidFill>
                  <a:schemeClr val="tx1"/>
                </a:solidFill>
                <a:latin typeface="Arial" charset="0"/>
              </a:defRPr>
            </a:lvl4pPr>
            <a:lvl5pPr marL="2057400" indent="-228600">
              <a:defRPr sz="2400" b="1">
                <a:solidFill>
                  <a:schemeClr val="tx1"/>
                </a:solidFill>
                <a:latin typeface="Arial" charset="0"/>
              </a:defRPr>
            </a:lvl5pPr>
            <a:lvl6pPr marL="2514600" indent="-228600" eaLnBrk="0" fontAlgn="base" hangingPunct="0">
              <a:spcBef>
                <a:spcPct val="0"/>
              </a:spcBef>
              <a:spcAft>
                <a:spcPct val="0"/>
              </a:spcAft>
              <a:defRPr sz="2400" b="1">
                <a:solidFill>
                  <a:schemeClr val="tx1"/>
                </a:solidFill>
                <a:latin typeface="Arial" charset="0"/>
              </a:defRPr>
            </a:lvl6pPr>
            <a:lvl7pPr marL="2971800" indent="-228600" eaLnBrk="0" fontAlgn="base" hangingPunct="0">
              <a:spcBef>
                <a:spcPct val="0"/>
              </a:spcBef>
              <a:spcAft>
                <a:spcPct val="0"/>
              </a:spcAft>
              <a:defRPr sz="2400" b="1">
                <a:solidFill>
                  <a:schemeClr val="tx1"/>
                </a:solidFill>
                <a:latin typeface="Arial" charset="0"/>
              </a:defRPr>
            </a:lvl7pPr>
            <a:lvl8pPr marL="3429000" indent="-228600" eaLnBrk="0" fontAlgn="base" hangingPunct="0">
              <a:spcBef>
                <a:spcPct val="0"/>
              </a:spcBef>
              <a:spcAft>
                <a:spcPct val="0"/>
              </a:spcAft>
              <a:defRPr sz="2400" b="1">
                <a:solidFill>
                  <a:schemeClr val="tx1"/>
                </a:solidFill>
                <a:latin typeface="Arial" charset="0"/>
              </a:defRPr>
            </a:lvl8pPr>
            <a:lvl9pPr marL="3886200" indent="-228600" eaLnBrk="0" fontAlgn="base" hangingPunct="0">
              <a:spcBef>
                <a:spcPct val="0"/>
              </a:spcBef>
              <a:spcAft>
                <a:spcPct val="0"/>
              </a:spcAft>
              <a:defRPr sz="2400" b="1">
                <a:solidFill>
                  <a:schemeClr val="tx1"/>
                </a:solidFill>
                <a:latin typeface="Arial" charset="0"/>
              </a:defRPr>
            </a:lvl9pPr>
          </a:lstStyle>
          <a:p>
            <a:pPr algn="ctr">
              <a:spcBef>
                <a:spcPct val="50000"/>
              </a:spcBef>
              <a:defRPr/>
            </a:pPr>
            <a:r>
              <a:rPr lang="en-US" sz="2000" b="0" dirty="0" smtClean="0">
                <a:solidFill>
                  <a:schemeClr val="tx2"/>
                </a:solidFill>
                <a:latin typeface="Tw Cen MT" panose="020B0602020104020603" pitchFamily="34" charset="0"/>
              </a:rPr>
              <a:t>Net Realizable Value = Estimated Selling Price – Direct Costs of Disposal</a:t>
            </a:r>
          </a:p>
        </p:txBody>
      </p:sp>
      <p:sp>
        <p:nvSpPr>
          <p:cNvPr id="6"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2710200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Valuation at Lower of Cost or </a:t>
            </a:r>
            <a:r>
              <a:rPr lang="en-US" dirty="0" smtClean="0"/>
              <a:t>Market</a:t>
            </a:r>
            <a:br>
              <a:rPr lang="en-US" dirty="0" smtClean="0"/>
            </a:br>
            <a:r>
              <a:rPr lang="en-US" sz="1800" dirty="0" smtClean="0"/>
              <a:t>(slide </a:t>
            </a:r>
            <a:r>
              <a:rPr lang="en-US" sz="1800" dirty="0" smtClean="0"/>
              <a:t>2 </a:t>
            </a:r>
            <a:r>
              <a:rPr lang="en-US" sz="1800" dirty="0" smtClean="0"/>
              <a:t>of </a:t>
            </a:r>
            <a:r>
              <a:rPr lang="en-US" sz="1800" dirty="0" smtClean="0"/>
              <a:t>2)</a:t>
            </a:r>
            <a:endParaRPr lang="en-US" sz="1800" dirty="0"/>
          </a:p>
        </p:txBody>
      </p:sp>
      <p:sp>
        <p:nvSpPr>
          <p:cNvPr id="3" name="Content Placeholder 2"/>
          <p:cNvSpPr>
            <a:spLocks noGrp="1"/>
          </p:cNvSpPr>
          <p:nvPr>
            <p:ph idx="1"/>
          </p:nvPr>
        </p:nvSpPr>
        <p:spPr/>
        <p:txBody>
          <a:bodyPr/>
          <a:lstStyle/>
          <a:p>
            <a:pPr fontAlgn="auto">
              <a:defRPr/>
            </a:pPr>
            <a:r>
              <a:rPr lang="en-US" dirty="0" smtClean="0"/>
              <a:t>The lower-of-cost-or-market method can be applied in one of three ways. The cost, market price, and any declines could be determined for the following:</a:t>
            </a:r>
          </a:p>
          <a:p>
            <a:pPr lvl="1" fontAlgn="auto">
              <a:defRPr/>
            </a:pPr>
            <a:r>
              <a:rPr lang="en-US" dirty="0" smtClean="0"/>
              <a:t>Each item in the inventory</a:t>
            </a:r>
          </a:p>
          <a:p>
            <a:pPr lvl="1" fontAlgn="auto">
              <a:defRPr/>
            </a:pPr>
            <a:r>
              <a:rPr lang="en-US" dirty="0" smtClean="0"/>
              <a:t>Each major class or category of inventory</a:t>
            </a:r>
          </a:p>
          <a:p>
            <a:pPr lvl="1" fontAlgn="auto">
              <a:defRPr/>
            </a:pPr>
            <a:r>
              <a:rPr lang="en-US" dirty="0" smtClean="0"/>
              <a:t>Total inventory as a whole</a:t>
            </a:r>
          </a:p>
        </p:txBody>
      </p:sp>
      <p:sp>
        <p:nvSpPr>
          <p:cNvPr id="5"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34849221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Merchandise </a:t>
            </a:r>
            <a:r>
              <a:rPr lang="en-US" dirty="0" smtClean="0"/>
              <a:t>Inventory on </a:t>
            </a:r>
            <a:r>
              <a:rPr lang="en-US" dirty="0"/>
              <a:t>the Balance </a:t>
            </a:r>
            <a:r>
              <a:rPr lang="en-US" dirty="0" smtClean="0"/>
              <a:t>Sheet</a:t>
            </a:r>
            <a:endParaRPr lang="en-US" sz="1800" dirty="0"/>
          </a:p>
        </p:txBody>
      </p:sp>
      <p:sp>
        <p:nvSpPr>
          <p:cNvPr id="5" name="Content Placeholder 4"/>
          <p:cNvSpPr>
            <a:spLocks noGrp="1"/>
          </p:cNvSpPr>
          <p:nvPr>
            <p:ph idx="1"/>
          </p:nvPr>
        </p:nvSpPr>
        <p:spPr>
          <a:xfrm>
            <a:off x="457200" y="1146810"/>
            <a:ext cx="8229600" cy="4953000"/>
          </a:xfrm>
        </p:spPr>
        <p:txBody>
          <a:bodyPr/>
          <a:lstStyle/>
          <a:p>
            <a:r>
              <a:rPr lang="en-US" dirty="0"/>
              <a:t>Merchandise inventory is usually presented in the Current Assets section of the balance </a:t>
            </a:r>
            <a:r>
              <a:rPr lang="en-US" dirty="0" smtClean="0"/>
              <a:t>sheet.</a:t>
            </a:r>
          </a:p>
          <a:p>
            <a:r>
              <a:rPr lang="en-US" dirty="0" smtClean="0"/>
              <a:t>In addition to this amount, the following are reported:</a:t>
            </a:r>
          </a:p>
          <a:p>
            <a:pPr lvl="1"/>
            <a:r>
              <a:rPr lang="en-US" dirty="0" smtClean="0"/>
              <a:t>The method </a:t>
            </a:r>
            <a:r>
              <a:rPr lang="en-US" dirty="0"/>
              <a:t>of determining the cost of the inventory (FIFO, LIFO, or weighted average) </a:t>
            </a:r>
            <a:endParaRPr lang="en-US" dirty="0" smtClean="0"/>
          </a:p>
          <a:p>
            <a:pPr lvl="1"/>
            <a:r>
              <a:rPr lang="en-US" dirty="0" smtClean="0"/>
              <a:t>The </a:t>
            </a:r>
            <a:r>
              <a:rPr lang="en-US" dirty="0"/>
              <a:t>method of valuing the inventory (cost or the </a:t>
            </a:r>
            <a:r>
              <a:rPr lang="en-US" dirty="0" smtClean="0"/>
              <a:t>lower of cost or market)</a:t>
            </a:r>
            <a:endParaRPr lang="en-US" dirty="0"/>
          </a:p>
        </p:txBody>
      </p:sp>
      <p:sp>
        <p:nvSpPr>
          <p:cNvPr id="6"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22025022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 of Inventory</a:t>
            </a:r>
            <a:endParaRPr lang="en-US" dirty="0"/>
          </a:p>
        </p:txBody>
      </p:sp>
      <p:sp>
        <p:nvSpPr>
          <p:cNvPr id="3" name="Content Placeholder 2"/>
          <p:cNvSpPr>
            <a:spLocks noGrp="1"/>
          </p:cNvSpPr>
          <p:nvPr>
            <p:ph idx="1"/>
          </p:nvPr>
        </p:nvSpPr>
        <p:spPr/>
        <p:txBody>
          <a:bodyPr/>
          <a:lstStyle/>
          <a:p>
            <a:r>
              <a:rPr lang="en-US" dirty="0" smtClean="0"/>
              <a:t>Two primary objectives of control over inventory are:</a:t>
            </a:r>
          </a:p>
          <a:p>
            <a:pPr lvl="1"/>
            <a:r>
              <a:rPr lang="en-US" dirty="0" smtClean="0"/>
              <a:t>Safeguarding the inventory from damage or theft.</a:t>
            </a:r>
          </a:p>
          <a:p>
            <a:pPr lvl="1"/>
            <a:r>
              <a:rPr lang="en-US" dirty="0" smtClean="0"/>
              <a:t>Reporting inventory in the financial statements.</a:t>
            </a:r>
            <a:endParaRPr lang="en-US" dirty="0"/>
          </a:p>
        </p:txBody>
      </p:sp>
      <p:sp>
        <p:nvSpPr>
          <p:cNvPr id="5"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22400291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 of Inventory Errors </a:t>
            </a:r>
            <a:br>
              <a:rPr lang="en-US" dirty="0" smtClean="0"/>
            </a:br>
            <a:r>
              <a:rPr lang="en-US" dirty="0" smtClean="0"/>
              <a:t>on the Financial Statements </a:t>
            </a:r>
            <a:r>
              <a:rPr lang="en-US" sz="1800" dirty="0" smtClean="0"/>
              <a:t>(slide 1 of 3)</a:t>
            </a:r>
            <a:endParaRPr lang="en-US" sz="1800" dirty="0"/>
          </a:p>
        </p:txBody>
      </p:sp>
      <p:sp>
        <p:nvSpPr>
          <p:cNvPr id="3" name="Content Placeholder 2"/>
          <p:cNvSpPr>
            <a:spLocks noGrp="1"/>
          </p:cNvSpPr>
          <p:nvPr>
            <p:ph idx="1"/>
          </p:nvPr>
        </p:nvSpPr>
        <p:spPr/>
        <p:txBody>
          <a:bodyPr/>
          <a:lstStyle/>
          <a:p>
            <a:pPr fontAlgn="auto">
              <a:defRPr/>
            </a:pPr>
            <a:r>
              <a:rPr lang="en-US" dirty="0" smtClean="0"/>
              <a:t>Any errors in merchandise inventory will affect the balance sheet and income statement.</a:t>
            </a:r>
          </a:p>
          <a:p>
            <a:pPr fontAlgn="auto">
              <a:defRPr/>
            </a:pPr>
            <a:r>
              <a:rPr lang="en-US" dirty="0" smtClean="0"/>
              <a:t>Some </a:t>
            </a:r>
            <a:r>
              <a:rPr lang="en-US" dirty="0"/>
              <a:t>reasons that inventory errors may occur include the following:</a:t>
            </a:r>
          </a:p>
          <a:p>
            <a:pPr lvl="1" fontAlgn="auto">
              <a:defRPr/>
            </a:pPr>
            <a:r>
              <a:rPr lang="en-US" dirty="0"/>
              <a:t>Physical inventory on hand was miscounted.</a:t>
            </a:r>
          </a:p>
          <a:p>
            <a:pPr lvl="1" fontAlgn="auto">
              <a:defRPr/>
            </a:pPr>
            <a:r>
              <a:rPr lang="en-US" dirty="0"/>
              <a:t>Costs were incorrectly assigned to inventory.</a:t>
            </a:r>
          </a:p>
          <a:p>
            <a:pPr lvl="1" fontAlgn="auto">
              <a:defRPr/>
            </a:pPr>
            <a:r>
              <a:rPr lang="en-US" dirty="0"/>
              <a:t>Inventory in transit was incorrectly included or excluded from inventory.</a:t>
            </a:r>
          </a:p>
          <a:p>
            <a:pPr lvl="1" fontAlgn="auto">
              <a:defRPr/>
            </a:pPr>
            <a:r>
              <a:rPr lang="en-US" dirty="0"/>
              <a:t>Consigned inventory was incorrectly included or excluded from </a:t>
            </a:r>
            <a:r>
              <a:rPr lang="en-US" dirty="0" smtClean="0"/>
              <a:t>inventory.</a:t>
            </a:r>
            <a:endParaRPr lang="en-US" dirty="0"/>
          </a:p>
        </p:txBody>
      </p:sp>
      <p:sp>
        <p:nvSpPr>
          <p:cNvPr id="5"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33349143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 of Inventory Errors </a:t>
            </a:r>
            <a:br>
              <a:rPr lang="en-US" dirty="0" smtClean="0"/>
            </a:br>
            <a:r>
              <a:rPr lang="en-US" dirty="0" smtClean="0"/>
              <a:t>on the Financial Statements</a:t>
            </a:r>
            <a:r>
              <a:rPr lang="en-US" dirty="0"/>
              <a:t> </a:t>
            </a:r>
            <a:r>
              <a:rPr lang="en-US" sz="1800" dirty="0" smtClean="0"/>
              <a:t>(slide 2 of 3)</a:t>
            </a:r>
            <a:endParaRPr lang="en-US" sz="1800" dirty="0"/>
          </a:p>
        </p:txBody>
      </p:sp>
      <p:sp>
        <p:nvSpPr>
          <p:cNvPr id="3" name="Content Placeholder 2"/>
          <p:cNvSpPr>
            <a:spLocks noGrp="1"/>
          </p:cNvSpPr>
          <p:nvPr>
            <p:ph idx="1"/>
          </p:nvPr>
        </p:nvSpPr>
        <p:spPr/>
        <p:txBody>
          <a:bodyPr/>
          <a:lstStyle/>
          <a:p>
            <a:pPr fontAlgn="auto">
              <a:defRPr/>
            </a:pPr>
            <a:r>
              <a:rPr lang="en-US" dirty="0" smtClean="0"/>
              <a:t>Inventory errors often arise from merchandise that is in transit at year-end.</a:t>
            </a:r>
          </a:p>
          <a:p>
            <a:pPr fontAlgn="auto">
              <a:defRPr/>
            </a:pPr>
            <a:r>
              <a:rPr lang="en-US" dirty="0" smtClean="0"/>
              <a:t>Shipping terms determine when the title to merchandise passes. </a:t>
            </a:r>
          </a:p>
          <a:p>
            <a:pPr lvl="1" fontAlgn="auto">
              <a:defRPr/>
            </a:pPr>
            <a:r>
              <a:rPr lang="en-US" dirty="0"/>
              <a:t>When goods are purchased or sold FOB shipping point, title passes to the buyer when the goods are shipped. </a:t>
            </a:r>
          </a:p>
          <a:p>
            <a:pPr lvl="1" fontAlgn="auto">
              <a:defRPr/>
            </a:pPr>
            <a:r>
              <a:rPr lang="en-US" dirty="0"/>
              <a:t>When the terms are FOB destination, title passes to the buyer when the goods are received.</a:t>
            </a:r>
          </a:p>
        </p:txBody>
      </p:sp>
      <p:sp>
        <p:nvSpPr>
          <p:cNvPr id="5"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3822616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 of Inventory Errors</a:t>
            </a:r>
            <a:br>
              <a:rPr lang="en-US" dirty="0" smtClean="0"/>
            </a:br>
            <a:r>
              <a:rPr lang="en-US" dirty="0" smtClean="0"/>
              <a:t>on the Financial Statements </a:t>
            </a:r>
            <a:r>
              <a:rPr lang="en-US" sz="1800" dirty="0" smtClean="0"/>
              <a:t>(slide 3 of 3)</a:t>
            </a:r>
            <a:endParaRPr lang="en-US" sz="1800" dirty="0"/>
          </a:p>
        </p:txBody>
      </p:sp>
      <p:sp>
        <p:nvSpPr>
          <p:cNvPr id="3" name="Content Placeholder 2"/>
          <p:cNvSpPr>
            <a:spLocks noGrp="1"/>
          </p:cNvSpPr>
          <p:nvPr>
            <p:ph idx="1"/>
          </p:nvPr>
        </p:nvSpPr>
        <p:spPr/>
        <p:txBody>
          <a:bodyPr/>
          <a:lstStyle/>
          <a:p>
            <a:pPr fontAlgn="auto">
              <a:defRPr/>
            </a:pPr>
            <a:r>
              <a:rPr lang="en-US" dirty="0" smtClean="0"/>
              <a:t>Inventory errors often arise from </a:t>
            </a:r>
            <a:r>
              <a:rPr lang="en-US" b="1" dirty="0" smtClean="0">
                <a:solidFill>
                  <a:srgbClr val="3A8B94"/>
                </a:solidFill>
              </a:rPr>
              <a:t>consigned inventory</a:t>
            </a:r>
            <a:r>
              <a:rPr lang="en-US" dirty="0" smtClean="0"/>
              <a:t>. Manufacturers sometimes ship merchandise to retailers who act as the manufacturer’s agent.</a:t>
            </a:r>
          </a:p>
          <a:p>
            <a:pPr fontAlgn="auto">
              <a:defRPr/>
            </a:pPr>
            <a:r>
              <a:rPr lang="en-US" dirty="0" smtClean="0"/>
              <a:t>The </a:t>
            </a:r>
            <a:r>
              <a:rPr lang="en-US" dirty="0"/>
              <a:t>manufacturer, called the </a:t>
            </a:r>
            <a:r>
              <a:rPr lang="en-US" b="1" dirty="0">
                <a:solidFill>
                  <a:srgbClr val="3A8B94"/>
                </a:solidFill>
              </a:rPr>
              <a:t>consignor</a:t>
            </a:r>
            <a:r>
              <a:rPr lang="en-US" dirty="0"/>
              <a:t>, retains title until the goods are sold</a:t>
            </a:r>
            <a:r>
              <a:rPr lang="en-US" dirty="0" smtClean="0"/>
              <a:t>. Such </a:t>
            </a:r>
            <a:r>
              <a:rPr lang="en-US" dirty="0"/>
              <a:t>merchandise is said to be shipped on</a:t>
            </a:r>
            <a:r>
              <a:rPr lang="en-US" i="1" dirty="0"/>
              <a:t> </a:t>
            </a:r>
            <a:r>
              <a:rPr lang="en-US" dirty="0"/>
              <a:t>consignment to the retailer, called the </a:t>
            </a:r>
            <a:r>
              <a:rPr lang="en-US" b="1" dirty="0">
                <a:solidFill>
                  <a:srgbClr val="3A8B94"/>
                </a:solidFill>
              </a:rPr>
              <a:t>consignee</a:t>
            </a:r>
            <a:r>
              <a:rPr lang="en-US" dirty="0" smtClean="0"/>
              <a:t>.</a:t>
            </a:r>
          </a:p>
          <a:p>
            <a:pPr fontAlgn="auto">
              <a:defRPr/>
            </a:pPr>
            <a:r>
              <a:rPr lang="en-US" dirty="0" smtClean="0"/>
              <a:t>Any unsold merchandise at year-end is part of the manufacturer’s (consignor’s) inventory, even though the merchandise is in the hands of the retailer (consignee).</a:t>
            </a:r>
            <a:endParaRPr lang="en-US" dirty="0"/>
          </a:p>
        </p:txBody>
      </p:sp>
      <p:sp>
        <p:nvSpPr>
          <p:cNvPr id="5"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29365146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Financial Analysis and Interpretation: Inventory </a:t>
            </a:r>
            <a:r>
              <a:rPr lang="en-US" dirty="0" smtClean="0"/>
              <a:t>Turnover</a:t>
            </a:r>
            <a:endParaRPr lang="en-US" sz="1800" dirty="0"/>
          </a:p>
        </p:txBody>
      </p:sp>
      <p:sp>
        <p:nvSpPr>
          <p:cNvPr id="3" name="Content Placeholder 2"/>
          <p:cNvSpPr>
            <a:spLocks noGrp="1"/>
          </p:cNvSpPr>
          <p:nvPr>
            <p:ph idx="1"/>
          </p:nvPr>
        </p:nvSpPr>
        <p:spPr/>
        <p:txBody>
          <a:bodyPr/>
          <a:lstStyle/>
          <a:p>
            <a:r>
              <a:rPr lang="en-US" b="1" dirty="0">
                <a:solidFill>
                  <a:srgbClr val="3A8B94"/>
                </a:solidFill>
              </a:rPr>
              <a:t>Inventory turnover </a:t>
            </a:r>
            <a:r>
              <a:rPr lang="en-US" dirty="0"/>
              <a:t>measures the relationship between cost of merchandise sold and the amount of inventory carried during the period. </a:t>
            </a:r>
            <a:r>
              <a:rPr lang="en-US" dirty="0" smtClean="0"/>
              <a:t>It </a:t>
            </a:r>
            <a:r>
              <a:rPr lang="en-US" dirty="0"/>
              <a:t>is calculated as </a:t>
            </a:r>
            <a:r>
              <a:rPr lang="en-US" dirty="0" smtClean="0"/>
              <a:t>follows</a:t>
            </a:r>
            <a:r>
              <a:rPr lang="en-US" dirty="0"/>
              <a:t>:</a:t>
            </a:r>
          </a:p>
        </p:txBody>
      </p:sp>
      <p:grpSp>
        <p:nvGrpSpPr>
          <p:cNvPr id="6" name="Group 13" descr="The formula for computing inventory turnover is shown: Cost of Merchandise Sold is divided by Average Inventory. The formula is shown in fraction form, with Cost of Merchandise Sold as the numerator and Average Inventory as the denominator. &#10;" title="Financial Analysis and Interpretation: Inventory Turnover "/>
          <p:cNvGrpSpPr>
            <a:grpSpLocks/>
          </p:cNvGrpSpPr>
          <p:nvPr/>
        </p:nvGrpSpPr>
        <p:grpSpPr bwMode="auto">
          <a:xfrm>
            <a:off x="1828800" y="2971800"/>
            <a:ext cx="5562600" cy="836613"/>
            <a:chOff x="768" y="2371"/>
            <a:chExt cx="3504" cy="527"/>
          </a:xfrm>
        </p:grpSpPr>
        <p:sp>
          <p:nvSpPr>
            <p:cNvPr id="7" name="Text Box 4"/>
            <p:cNvSpPr txBox="1">
              <a:spLocks noChangeArrowheads="1"/>
            </p:cNvSpPr>
            <p:nvPr/>
          </p:nvSpPr>
          <p:spPr bwMode="auto">
            <a:xfrm>
              <a:off x="768" y="2496"/>
              <a:ext cx="2160" cy="269"/>
            </a:xfrm>
            <a:prstGeom prst="rect">
              <a:avLst/>
            </a:prstGeom>
            <a:noFill/>
            <a:ln>
              <a:noFill/>
            </a:ln>
            <a:effectLst/>
            <a:extLst/>
          </p:spPr>
          <p:txBody>
            <a:bodyPr>
              <a:spAutoFit/>
            </a:bodyPr>
            <a:lstStyle>
              <a:lvl1pPr>
                <a:defRPr sz="2400" b="1">
                  <a:solidFill>
                    <a:schemeClr val="tx1"/>
                  </a:solidFill>
                  <a:latin typeface="Arial" charset="0"/>
                </a:defRPr>
              </a:lvl1pPr>
              <a:lvl2pPr marL="742950" indent="-285750">
                <a:defRPr sz="2400" b="1">
                  <a:solidFill>
                    <a:schemeClr val="tx1"/>
                  </a:solidFill>
                  <a:latin typeface="Arial" charset="0"/>
                </a:defRPr>
              </a:lvl2pPr>
              <a:lvl3pPr marL="1143000" indent="-228600">
                <a:defRPr sz="2400" b="1">
                  <a:solidFill>
                    <a:schemeClr val="tx1"/>
                  </a:solidFill>
                  <a:latin typeface="Arial" charset="0"/>
                </a:defRPr>
              </a:lvl3pPr>
              <a:lvl4pPr marL="1600200" indent="-228600">
                <a:defRPr sz="2400" b="1">
                  <a:solidFill>
                    <a:schemeClr val="tx1"/>
                  </a:solidFill>
                  <a:latin typeface="Arial" charset="0"/>
                </a:defRPr>
              </a:lvl4pPr>
              <a:lvl5pPr marL="2057400" indent="-228600">
                <a:defRPr sz="2400" b="1">
                  <a:solidFill>
                    <a:schemeClr val="tx1"/>
                  </a:solidFill>
                  <a:latin typeface="Arial" charset="0"/>
                </a:defRPr>
              </a:lvl5pPr>
              <a:lvl6pPr marL="2514600" indent="-228600" eaLnBrk="0" fontAlgn="base" hangingPunct="0">
                <a:spcBef>
                  <a:spcPct val="0"/>
                </a:spcBef>
                <a:spcAft>
                  <a:spcPct val="0"/>
                </a:spcAft>
                <a:defRPr sz="2400" b="1">
                  <a:solidFill>
                    <a:schemeClr val="tx1"/>
                  </a:solidFill>
                  <a:latin typeface="Arial" charset="0"/>
                </a:defRPr>
              </a:lvl6pPr>
              <a:lvl7pPr marL="2971800" indent="-228600" eaLnBrk="0" fontAlgn="base" hangingPunct="0">
                <a:spcBef>
                  <a:spcPct val="0"/>
                </a:spcBef>
                <a:spcAft>
                  <a:spcPct val="0"/>
                </a:spcAft>
                <a:defRPr sz="2400" b="1">
                  <a:solidFill>
                    <a:schemeClr val="tx1"/>
                  </a:solidFill>
                  <a:latin typeface="Arial" charset="0"/>
                </a:defRPr>
              </a:lvl7pPr>
              <a:lvl8pPr marL="3429000" indent="-228600" eaLnBrk="0" fontAlgn="base" hangingPunct="0">
                <a:spcBef>
                  <a:spcPct val="0"/>
                </a:spcBef>
                <a:spcAft>
                  <a:spcPct val="0"/>
                </a:spcAft>
                <a:defRPr sz="2400" b="1">
                  <a:solidFill>
                    <a:schemeClr val="tx1"/>
                  </a:solidFill>
                  <a:latin typeface="Arial" charset="0"/>
                </a:defRPr>
              </a:lvl8pPr>
              <a:lvl9pPr marL="3886200" indent="-228600" eaLnBrk="0" fontAlgn="base" hangingPunct="0">
                <a:spcBef>
                  <a:spcPct val="0"/>
                </a:spcBef>
                <a:spcAft>
                  <a:spcPct val="0"/>
                </a:spcAft>
                <a:defRPr sz="2400" b="1">
                  <a:solidFill>
                    <a:schemeClr val="tx1"/>
                  </a:solidFill>
                  <a:latin typeface="Arial" charset="0"/>
                </a:defRPr>
              </a:lvl9pPr>
            </a:lstStyle>
            <a:p>
              <a:pPr>
                <a:spcBef>
                  <a:spcPct val="50000"/>
                </a:spcBef>
                <a:defRPr/>
              </a:pPr>
              <a:r>
                <a:rPr lang="en-US" sz="2200" b="0" dirty="0" smtClean="0">
                  <a:solidFill>
                    <a:schemeClr val="tx2"/>
                  </a:solidFill>
                  <a:latin typeface="Tw Cen MT" panose="020B0602020104020603" pitchFamily="34" charset="0"/>
                </a:rPr>
                <a:t>Inventory Turnover =</a:t>
              </a:r>
            </a:p>
          </p:txBody>
        </p:sp>
        <p:sp>
          <p:nvSpPr>
            <p:cNvPr id="8" name="Text Box 5"/>
            <p:cNvSpPr txBox="1">
              <a:spLocks noChangeArrowheads="1"/>
            </p:cNvSpPr>
            <p:nvPr/>
          </p:nvSpPr>
          <p:spPr bwMode="auto">
            <a:xfrm>
              <a:off x="2256" y="2371"/>
              <a:ext cx="2016" cy="527"/>
            </a:xfrm>
            <a:prstGeom prst="rect">
              <a:avLst/>
            </a:prstGeom>
            <a:noFill/>
            <a:ln>
              <a:noFill/>
            </a:ln>
            <a:effectLst/>
            <a:extLst/>
          </p:spPr>
          <p:txBody>
            <a:bodyPr wrap="square">
              <a:spAutoFit/>
            </a:bodyPr>
            <a:lstStyle>
              <a:lvl1pPr>
                <a:defRPr sz="2400" b="1">
                  <a:solidFill>
                    <a:schemeClr val="tx1"/>
                  </a:solidFill>
                  <a:latin typeface="Arial" charset="0"/>
                </a:defRPr>
              </a:lvl1pPr>
              <a:lvl2pPr marL="742950" indent="-285750">
                <a:defRPr sz="2400" b="1">
                  <a:solidFill>
                    <a:schemeClr val="tx1"/>
                  </a:solidFill>
                  <a:latin typeface="Arial" charset="0"/>
                </a:defRPr>
              </a:lvl2pPr>
              <a:lvl3pPr marL="1143000" indent="-228600">
                <a:defRPr sz="2400" b="1">
                  <a:solidFill>
                    <a:schemeClr val="tx1"/>
                  </a:solidFill>
                  <a:latin typeface="Arial" charset="0"/>
                </a:defRPr>
              </a:lvl3pPr>
              <a:lvl4pPr marL="1600200" indent="-228600">
                <a:defRPr sz="2400" b="1">
                  <a:solidFill>
                    <a:schemeClr val="tx1"/>
                  </a:solidFill>
                  <a:latin typeface="Arial" charset="0"/>
                </a:defRPr>
              </a:lvl4pPr>
              <a:lvl5pPr marL="2057400" indent="-228600">
                <a:defRPr sz="2400" b="1">
                  <a:solidFill>
                    <a:schemeClr val="tx1"/>
                  </a:solidFill>
                  <a:latin typeface="Arial" charset="0"/>
                </a:defRPr>
              </a:lvl5pPr>
              <a:lvl6pPr marL="2514600" indent="-228600" eaLnBrk="0" fontAlgn="base" hangingPunct="0">
                <a:spcBef>
                  <a:spcPct val="0"/>
                </a:spcBef>
                <a:spcAft>
                  <a:spcPct val="0"/>
                </a:spcAft>
                <a:defRPr sz="2400" b="1">
                  <a:solidFill>
                    <a:schemeClr val="tx1"/>
                  </a:solidFill>
                  <a:latin typeface="Arial" charset="0"/>
                </a:defRPr>
              </a:lvl6pPr>
              <a:lvl7pPr marL="2971800" indent="-228600" eaLnBrk="0" fontAlgn="base" hangingPunct="0">
                <a:spcBef>
                  <a:spcPct val="0"/>
                </a:spcBef>
                <a:spcAft>
                  <a:spcPct val="0"/>
                </a:spcAft>
                <a:defRPr sz="2400" b="1">
                  <a:solidFill>
                    <a:schemeClr val="tx1"/>
                  </a:solidFill>
                  <a:latin typeface="Arial" charset="0"/>
                </a:defRPr>
              </a:lvl7pPr>
              <a:lvl8pPr marL="3429000" indent="-228600" eaLnBrk="0" fontAlgn="base" hangingPunct="0">
                <a:spcBef>
                  <a:spcPct val="0"/>
                </a:spcBef>
                <a:spcAft>
                  <a:spcPct val="0"/>
                </a:spcAft>
                <a:defRPr sz="2400" b="1">
                  <a:solidFill>
                    <a:schemeClr val="tx1"/>
                  </a:solidFill>
                  <a:latin typeface="Arial" charset="0"/>
                </a:defRPr>
              </a:lvl8pPr>
              <a:lvl9pPr marL="3886200" indent="-228600" eaLnBrk="0" fontAlgn="base" hangingPunct="0">
                <a:spcBef>
                  <a:spcPct val="0"/>
                </a:spcBef>
                <a:spcAft>
                  <a:spcPct val="0"/>
                </a:spcAft>
                <a:defRPr sz="2400" b="1">
                  <a:solidFill>
                    <a:schemeClr val="tx1"/>
                  </a:solidFill>
                  <a:latin typeface="Arial" charset="0"/>
                </a:defRPr>
              </a:lvl9pPr>
            </a:lstStyle>
            <a:p>
              <a:pPr algn="ctr">
                <a:spcBef>
                  <a:spcPct val="20000"/>
                </a:spcBef>
                <a:defRPr/>
              </a:pPr>
              <a:r>
                <a:rPr lang="en-US" sz="2200" b="0" dirty="0" smtClean="0">
                  <a:solidFill>
                    <a:schemeClr val="tx2"/>
                  </a:solidFill>
                  <a:latin typeface="Tw Cen MT" panose="020B0602020104020603" pitchFamily="34" charset="0"/>
                </a:rPr>
                <a:t>Cost of Merchandise Sold</a:t>
              </a:r>
            </a:p>
            <a:p>
              <a:pPr algn="ctr">
                <a:spcBef>
                  <a:spcPct val="20000"/>
                </a:spcBef>
                <a:defRPr/>
              </a:pPr>
              <a:r>
                <a:rPr lang="en-US" sz="2200" b="0" dirty="0" smtClean="0">
                  <a:solidFill>
                    <a:schemeClr val="tx2"/>
                  </a:solidFill>
                  <a:latin typeface="Tw Cen MT" panose="020B0602020104020603" pitchFamily="34" charset="0"/>
                </a:rPr>
                <a:t>Average Inventory</a:t>
              </a:r>
            </a:p>
          </p:txBody>
        </p:sp>
        <p:sp>
          <p:nvSpPr>
            <p:cNvPr id="9" name="Line 6"/>
            <p:cNvSpPr>
              <a:spLocks noChangeShapeType="1"/>
            </p:cNvSpPr>
            <p:nvPr/>
          </p:nvSpPr>
          <p:spPr bwMode="auto">
            <a:xfrm flipV="1">
              <a:off x="2359" y="2639"/>
              <a:ext cx="1822" cy="3"/>
            </a:xfrm>
            <a:prstGeom prst="line">
              <a:avLst/>
            </a:prstGeom>
            <a:noFill/>
            <a:ln w="22225">
              <a:solidFill>
                <a:schemeClr val="tx2"/>
              </a:solidFill>
              <a:round/>
              <a:headEnd/>
              <a:tailEnd/>
            </a:ln>
            <a:effectLst/>
            <a:extLst/>
          </p:spPr>
          <p:txBody>
            <a:bodyPr anchor="ctr"/>
            <a:lstStyle/>
            <a:p>
              <a:pPr>
                <a:defRPr/>
              </a:pPr>
              <a:endParaRPr lang="en-US" dirty="0">
                <a:solidFill>
                  <a:schemeClr val="accent6"/>
                </a:solidFill>
              </a:endParaRPr>
            </a:p>
          </p:txBody>
        </p:sp>
      </p:grpSp>
      <p:sp>
        <p:nvSpPr>
          <p:cNvPr id="10"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7467875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Financial Analysis and Interpretation:</a:t>
            </a:r>
            <a:br>
              <a:rPr lang="en-US" dirty="0" smtClean="0"/>
            </a:br>
            <a:r>
              <a:rPr lang="en-US" dirty="0" smtClean="0"/>
              <a:t>Days’ Sales in </a:t>
            </a:r>
            <a:r>
              <a:rPr lang="en-US" dirty="0" smtClean="0"/>
              <a:t>Inventory</a:t>
            </a:r>
            <a:endParaRPr lang="en-US" sz="1800" dirty="0"/>
          </a:p>
        </p:txBody>
      </p:sp>
      <p:sp>
        <p:nvSpPr>
          <p:cNvPr id="3" name="Content Placeholder 2"/>
          <p:cNvSpPr>
            <a:spLocks noGrp="1"/>
          </p:cNvSpPr>
          <p:nvPr>
            <p:ph idx="1"/>
          </p:nvPr>
        </p:nvSpPr>
        <p:spPr/>
        <p:txBody>
          <a:bodyPr/>
          <a:lstStyle/>
          <a:p>
            <a:r>
              <a:rPr lang="en-US" dirty="0"/>
              <a:t>The </a:t>
            </a:r>
            <a:r>
              <a:rPr lang="en-US" b="1" dirty="0" smtClean="0">
                <a:solidFill>
                  <a:srgbClr val="3A8B94"/>
                </a:solidFill>
              </a:rPr>
              <a:t>days</a:t>
            </a:r>
            <a:r>
              <a:rPr lang="en-US" b="1" dirty="0">
                <a:solidFill>
                  <a:srgbClr val="3A8B94"/>
                </a:solidFill>
              </a:rPr>
              <a:t>’ sales in inventory </a:t>
            </a:r>
            <a:r>
              <a:rPr lang="en-US" dirty="0"/>
              <a:t>measures the length of time it takes to acquire, sell, and replace the inventory. </a:t>
            </a:r>
            <a:r>
              <a:rPr lang="en-US" dirty="0" smtClean="0"/>
              <a:t>It </a:t>
            </a:r>
            <a:r>
              <a:rPr lang="en-US" dirty="0"/>
              <a:t>is computed as </a:t>
            </a:r>
            <a:r>
              <a:rPr lang="en-US" dirty="0" smtClean="0"/>
              <a:t>follows:</a:t>
            </a:r>
            <a:endParaRPr lang="en-US" dirty="0"/>
          </a:p>
        </p:txBody>
      </p:sp>
      <p:grpSp>
        <p:nvGrpSpPr>
          <p:cNvPr id="5" name="Group 4" descr="The formula for computing days’ sales in inventory is shown: Average Inventory is divided by Average Daily Cost of Merchandise Sold. The formula is shown in fraction form, with Average Inventory as the numerator and Average Daily Cost of Merchandise Sold as the denominator. " title="Financial Analysis and Interpretation: Days’ Sales in Inventory "/>
          <p:cNvGrpSpPr/>
          <p:nvPr/>
        </p:nvGrpSpPr>
        <p:grpSpPr>
          <a:xfrm>
            <a:off x="456189" y="2667000"/>
            <a:ext cx="7868759" cy="836613"/>
            <a:chOff x="494289" y="2718592"/>
            <a:chExt cx="7868759" cy="836613"/>
          </a:xfrm>
        </p:grpSpPr>
        <p:grpSp>
          <p:nvGrpSpPr>
            <p:cNvPr id="11" name="Group 13"/>
            <p:cNvGrpSpPr>
              <a:grpSpLocks/>
            </p:cNvGrpSpPr>
            <p:nvPr/>
          </p:nvGrpSpPr>
          <p:grpSpPr bwMode="auto">
            <a:xfrm>
              <a:off x="494289" y="2718592"/>
              <a:ext cx="7868759" cy="836613"/>
              <a:chOff x="606" y="2469"/>
              <a:chExt cx="3513" cy="527"/>
            </a:xfrm>
          </p:grpSpPr>
          <p:sp>
            <p:nvSpPr>
              <p:cNvPr id="12" name="Text Box 4"/>
              <p:cNvSpPr txBox="1">
                <a:spLocks noChangeArrowheads="1"/>
              </p:cNvSpPr>
              <p:nvPr/>
            </p:nvSpPr>
            <p:spPr bwMode="auto">
              <a:xfrm>
                <a:off x="606" y="2582"/>
                <a:ext cx="1319" cy="271"/>
              </a:xfrm>
              <a:prstGeom prst="rect">
                <a:avLst/>
              </a:prstGeom>
              <a:noFill/>
              <a:ln>
                <a:noFill/>
              </a:ln>
              <a:effectLst/>
              <a:extLst/>
            </p:spPr>
            <p:txBody>
              <a:bodyPr wrap="square">
                <a:spAutoFit/>
              </a:bodyPr>
              <a:lstStyle>
                <a:lvl1pPr>
                  <a:defRPr sz="2400" b="1">
                    <a:solidFill>
                      <a:schemeClr val="tx1"/>
                    </a:solidFill>
                    <a:latin typeface="Arial" charset="0"/>
                  </a:defRPr>
                </a:lvl1pPr>
                <a:lvl2pPr marL="742950" indent="-285750">
                  <a:defRPr sz="2400" b="1">
                    <a:solidFill>
                      <a:schemeClr val="tx1"/>
                    </a:solidFill>
                    <a:latin typeface="Arial" charset="0"/>
                  </a:defRPr>
                </a:lvl2pPr>
                <a:lvl3pPr marL="1143000" indent="-228600">
                  <a:defRPr sz="2400" b="1">
                    <a:solidFill>
                      <a:schemeClr val="tx1"/>
                    </a:solidFill>
                    <a:latin typeface="Arial" charset="0"/>
                  </a:defRPr>
                </a:lvl3pPr>
                <a:lvl4pPr marL="1600200" indent="-228600">
                  <a:defRPr sz="2400" b="1">
                    <a:solidFill>
                      <a:schemeClr val="tx1"/>
                    </a:solidFill>
                    <a:latin typeface="Arial" charset="0"/>
                  </a:defRPr>
                </a:lvl4pPr>
                <a:lvl5pPr marL="2057400" indent="-228600">
                  <a:defRPr sz="2400" b="1">
                    <a:solidFill>
                      <a:schemeClr val="tx1"/>
                    </a:solidFill>
                    <a:latin typeface="Arial" charset="0"/>
                  </a:defRPr>
                </a:lvl5pPr>
                <a:lvl6pPr marL="2514600" indent="-228600" eaLnBrk="0" fontAlgn="base" hangingPunct="0">
                  <a:spcBef>
                    <a:spcPct val="0"/>
                  </a:spcBef>
                  <a:spcAft>
                    <a:spcPct val="0"/>
                  </a:spcAft>
                  <a:defRPr sz="2400" b="1">
                    <a:solidFill>
                      <a:schemeClr val="tx1"/>
                    </a:solidFill>
                    <a:latin typeface="Arial" charset="0"/>
                  </a:defRPr>
                </a:lvl6pPr>
                <a:lvl7pPr marL="2971800" indent="-228600" eaLnBrk="0" fontAlgn="base" hangingPunct="0">
                  <a:spcBef>
                    <a:spcPct val="0"/>
                  </a:spcBef>
                  <a:spcAft>
                    <a:spcPct val="0"/>
                  </a:spcAft>
                  <a:defRPr sz="2400" b="1">
                    <a:solidFill>
                      <a:schemeClr val="tx1"/>
                    </a:solidFill>
                    <a:latin typeface="Arial" charset="0"/>
                  </a:defRPr>
                </a:lvl7pPr>
                <a:lvl8pPr marL="3429000" indent="-228600" eaLnBrk="0" fontAlgn="base" hangingPunct="0">
                  <a:spcBef>
                    <a:spcPct val="0"/>
                  </a:spcBef>
                  <a:spcAft>
                    <a:spcPct val="0"/>
                  </a:spcAft>
                  <a:defRPr sz="2400" b="1">
                    <a:solidFill>
                      <a:schemeClr val="tx1"/>
                    </a:solidFill>
                    <a:latin typeface="Arial" charset="0"/>
                  </a:defRPr>
                </a:lvl8pPr>
                <a:lvl9pPr marL="3886200" indent="-228600" eaLnBrk="0" fontAlgn="base" hangingPunct="0">
                  <a:spcBef>
                    <a:spcPct val="0"/>
                  </a:spcBef>
                  <a:spcAft>
                    <a:spcPct val="0"/>
                  </a:spcAft>
                  <a:defRPr sz="2400" b="1">
                    <a:solidFill>
                      <a:schemeClr val="tx1"/>
                    </a:solidFill>
                    <a:latin typeface="Arial" charset="0"/>
                  </a:defRPr>
                </a:lvl9pPr>
              </a:lstStyle>
              <a:p>
                <a:pPr algn="r">
                  <a:spcBef>
                    <a:spcPct val="50000"/>
                  </a:spcBef>
                  <a:defRPr/>
                </a:pPr>
                <a:r>
                  <a:rPr lang="en-US" sz="2200" b="0" dirty="0" smtClean="0">
                    <a:solidFill>
                      <a:schemeClr val="tx2"/>
                    </a:solidFill>
                    <a:latin typeface="Tw Cen MT" panose="020B0602020104020603" pitchFamily="34" charset="0"/>
                  </a:rPr>
                  <a:t>Days’ Sales in Inventory</a:t>
                </a:r>
              </a:p>
            </p:txBody>
          </p:sp>
          <p:sp>
            <p:nvSpPr>
              <p:cNvPr id="13" name="Text Box 5"/>
              <p:cNvSpPr txBox="1">
                <a:spLocks noChangeArrowheads="1"/>
              </p:cNvSpPr>
              <p:nvPr/>
            </p:nvSpPr>
            <p:spPr bwMode="auto">
              <a:xfrm>
                <a:off x="1989" y="2469"/>
                <a:ext cx="2130" cy="527"/>
              </a:xfrm>
              <a:prstGeom prst="rect">
                <a:avLst/>
              </a:prstGeom>
              <a:noFill/>
              <a:ln>
                <a:noFill/>
              </a:ln>
              <a:effectLst/>
              <a:extLst/>
            </p:spPr>
            <p:txBody>
              <a:bodyPr wrap="square">
                <a:spAutoFit/>
              </a:bodyPr>
              <a:lstStyle>
                <a:lvl1pPr>
                  <a:defRPr sz="2400" b="1">
                    <a:solidFill>
                      <a:schemeClr val="tx1"/>
                    </a:solidFill>
                    <a:latin typeface="Arial" charset="0"/>
                  </a:defRPr>
                </a:lvl1pPr>
                <a:lvl2pPr marL="742950" indent="-285750">
                  <a:defRPr sz="2400" b="1">
                    <a:solidFill>
                      <a:schemeClr val="tx1"/>
                    </a:solidFill>
                    <a:latin typeface="Arial" charset="0"/>
                  </a:defRPr>
                </a:lvl2pPr>
                <a:lvl3pPr marL="1143000" indent="-228600">
                  <a:defRPr sz="2400" b="1">
                    <a:solidFill>
                      <a:schemeClr val="tx1"/>
                    </a:solidFill>
                    <a:latin typeface="Arial" charset="0"/>
                  </a:defRPr>
                </a:lvl3pPr>
                <a:lvl4pPr marL="1600200" indent="-228600">
                  <a:defRPr sz="2400" b="1">
                    <a:solidFill>
                      <a:schemeClr val="tx1"/>
                    </a:solidFill>
                    <a:latin typeface="Arial" charset="0"/>
                  </a:defRPr>
                </a:lvl4pPr>
                <a:lvl5pPr marL="2057400" indent="-228600">
                  <a:defRPr sz="2400" b="1">
                    <a:solidFill>
                      <a:schemeClr val="tx1"/>
                    </a:solidFill>
                    <a:latin typeface="Arial" charset="0"/>
                  </a:defRPr>
                </a:lvl5pPr>
                <a:lvl6pPr marL="2514600" indent="-228600" eaLnBrk="0" fontAlgn="base" hangingPunct="0">
                  <a:spcBef>
                    <a:spcPct val="0"/>
                  </a:spcBef>
                  <a:spcAft>
                    <a:spcPct val="0"/>
                  </a:spcAft>
                  <a:defRPr sz="2400" b="1">
                    <a:solidFill>
                      <a:schemeClr val="tx1"/>
                    </a:solidFill>
                    <a:latin typeface="Arial" charset="0"/>
                  </a:defRPr>
                </a:lvl6pPr>
                <a:lvl7pPr marL="2971800" indent="-228600" eaLnBrk="0" fontAlgn="base" hangingPunct="0">
                  <a:spcBef>
                    <a:spcPct val="0"/>
                  </a:spcBef>
                  <a:spcAft>
                    <a:spcPct val="0"/>
                  </a:spcAft>
                  <a:defRPr sz="2400" b="1">
                    <a:solidFill>
                      <a:schemeClr val="tx1"/>
                    </a:solidFill>
                    <a:latin typeface="Arial" charset="0"/>
                  </a:defRPr>
                </a:lvl7pPr>
                <a:lvl8pPr marL="3429000" indent="-228600" eaLnBrk="0" fontAlgn="base" hangingPunct="0">
                  <a:spcBef>
                    <a:spcPct val="0"/>
                  </a:spcBef>
                  <a:spcAft>
                    <a:spcPct val="0"/>
                  </a:spcAft>
                  <a:defRPr sz="2400" b="1">
                    <a:solidFill>
                      <a:schemeClr val="tx1"/>
                    </a:solidFill>
                    <a:latin typeface="Arial" charset="0"/>
                  </a:defRPr>
                </a:lvl8pPr>
                <a:lvl9pPr marL="3886200" indent="-228600" eaLnBrk="0" fontAlgn="base" hangingPunct="0">
                  <a:spcBef>
                    <a:spcPct val="0"/>
                  </a:spcBef>
                  <a:spcAft>
                    <a:spcPct val="0"/>
                  </a:spcAft>
                  <a:defRPr sz="2400" b="1">
                    <a:solidFill>
                      <a:schemeClr val="tx1"/>
                    </a:solidFill>
                    <a:latin typeface="Arial" charset="0"/>
                  </a:defRPr>
                </a:lvl9pPr>
              </a:lstStyle>
              <a:p>
                <a:pPr algn="ctr">
                  <a:spcBef>
                    <a:spcPct val="20000"/>
                  </a:spcBef>
                  <a:defRPr/>
                </a:pPr>
                <a:r>
                  <a:rPr lang="en-US" sz="2200" b="0" dirty="0" smtClean="0">
                    <a:solidFill>
                      <a:schemeClr val="tx2"/>
                    </a:solidFill>
                    <a:latin typeface="Tw Cen MT" panose="020B0602020104020603" pitchFamily="34" charset="0"/>
                  </a:rPr>
                  <a:t>Average Inventory</a:t>
                </a:r>
              </a:p>
              <a:p>
                <a:pPr algn="ctr">
                  <a:spcBef>
                    <a:spcPct val="20000"/>
                  </a:spcBef>
                  <a:defRPr/>
                </a:pPr>
                <a:r>
                  <a:rPr lang="en-US" sz="2200" b="0" dirty="0" smtClean="0">
                    <a:solidFill>
                      <a:schemeClr val="tx2"/>
                    </a:solidFill>
                    <a:latin typeface="Tw Cen MT" panose="020B0602020104020603" pitchFamily="34" charset="0"/>
                  </a:rPr>
                  <a:t>Average Daily Cost of Merchandise Sold</a:t>
                </a:r>
              </a:p>
            </p:txBody>
          </p:sp>
          <p:sp>
            <p:nvSpPr>
              <p:cNvPr id="14" name="Line 6"/>
              <p:cNvSpPr>
                <a:spLocks noChangeShapeType="1"/>
              </p:cNvSpPr>
              <p:nvPr/>
            </p:nvSpPr>
            <p:spPr bwMode="auto">
              <a:xfrm>
                <a:off x="2059" y="2743"/>
                <a:ext cx="1999" cy="2"/>
              </a:xfrm>
              <a:prstGeom prst="line">
                <a:avLst/>
              </a:prstGeom>
              <a:noFill/>
              <a:ln w="22225">
                <a:solidFill>
                  <a:schemeClr val="tx2"/>
                </a:solidFill>
                <a:round/>
                <a:headEnd/>
                <a:tailEnd/>
              </a:ln>
              <a:effectLst/>
              <a:extLst/>
            </p:spPr>
            <p:txBody>
              <a:bodyPr anchor="ctr"/>
              <a:lstStyle/>
              <a:p>
                <a:pPr>
                  <a:defRPr/>
                </a:pPr>
                <a:endParaRPr lang="en-US" dirty="0">
                  <a:solidFill>
                    <a:schemeClr val="accent6"/>
                  </a:solidFill>
                </a:endParaRPr>
              </a:p>
            </p:txBody>
          </p:sp>
        </p:grpSp>
        <p:sp>
          <p:nvSpPr>
            <p:cNvPr id="15" name="Text Box 4"/>
            <p:cNvSpPr txBox="1">
              <a:spLocks noChangeArrowheads="1"/>
            </p:cNvSpPr>
            <p:nvPr/>
          </p:nvSpPr>
          <p:spPr bwMode="auto">
            <a:xfrm>
              <a:off x="3327205" y="2938123"/>
              <a:ext cx="349977" cy="430887"/>
            </a:xfrm>
            <a:prstGeom prst="rect">
              <a:avLst/>
            </a:prstGeom>
            <a:noFill/>
            <a:ln>
              <a:noFill/>
            </a:ln>
            <a:effectLst/>
            <a:extLst/>
          </p:spPr>
          <p:txBody>
            <a:bodyPr wrap="square">
              <a:spAutoFit/>
            </a:bodyPr>
            <a:lstStyle>
              <a:lvl1pPr>
                <a:defRPr sz="2400" b="1">
                  <a:solidFill>
                    <a:schemeClr val="tx1"/>
                  </a:solidFill>
                  <a:latin typeface="Arial" charset="0"/>
                </a:defRPr>
              </a:lvl1pPr>
              <a:lvl2pPr marL="742950" indent="-285750">
                <a:defRPr sz="2400" b="1">
                  <a:solidFill>
                    <a:schemeClr val="tx1"/>
                  </a:solidFill>
                  <a:latin typeface="Arial" charset="0"/>
                </a:defRPr>
              </a:lvl2pPr>
              <a:lvl3pPr marL="1143000" indent="-228600">
                <a:defRPr sz="2400" b="1">
                  <a:solidFill>
                    <a:schemeClr val="tx1"/>
                  </a:solidFill>
                  <a:latin typeface="Arial" charset="0"/>
                </a:defRPr>
              </a:lvl3pPr>
              <a:lvl4pPr marL="1600200" indent="-228600">
                <a:defRPr sz="2400" b="1">
                  <a:solidFill>
                    <a:schemeClr val="tx1"/>
                  </a:solidFill>
                  <a:latin typeface="Arial" charset="0"/>
                </a:defRPr>
              </a:lvl4pPr>
              <a:lvl5pPr marL="2057400" indent="-228600">
                <a:defRPr sz="2400" b="1">
                  <a:solidFill>
                    <a:schemeClr val="tx1"/>
                  </a:solidFill>
                  <a:latin typeface="Arial" charset="0"/>
                </a:defRPr>
              </a:lvl5pPr>
              <a:lvl6pPr marL="2514600" indent="-228600" eaLnBrk="0" fontAlgn="base" hangingPunct="0">
                <a:spcBef>
                  <a:spcPct val="0"/>
                </a:spcBef>
                <a:spcAft>
                  <a:spcPct val="0"/>
                </a:spcAft>
                <a:defRPr sz="2400" b="1">
                  <a:solidFill>
                    <a:schemeClr val="tx1"/>
                  </a:solidFill>
                  <a:latin typeface="Arial" charset="0"/>
                </a:defRPr>
              </a:lvl6pPr>
              <a:lvl7pPr marL="2971800" indent="-228600" eaLnBrk="0" fontAlgn="base" hangingPunct="0">
                <a:spcBef>
                  <a:spcPct val="0"/>
                </a:spcBef>
                <a:spcAft>
                  <a:spcPct val="0"/>
                </a:spcAft>
                <a:defRPr sz="2400" b="1">
                  <a:solidFill>
                    <a:schemeClr val="tx1"/>
                  </a:solidFill>
                  <a:latin typeface="Arial" charset="0"/>
                </a:defRPr>
              </a:lvl7pPr>
              <a:lvl8pPr marL="3429000" indent="-228600" eaLnBrk="0" fontAlgn="base" hangingPunct="0">
                <a:spcBef>
                  <a:spcPct val="0"/>
                </a:spcBef>
                <a:spcAft>
                  <a:spcPct val="0"/>
                </a:spcAft>
                <a:defRPr sz="2400" b="1">
                  <a:solidFill>
                    <a:schemeClr val="tx1"/>
                  </a:solidFill>
                  <a:latin typeface="Arial" charset="0"/>
                </a:defRPr>
              </a:lvl8pPr>
              <a:lvl9pPr marL="3886200" indent="-228600" eaLnBrk="0" fontAlgn="base" hangingPunct="0">
                <a:spcBef>
                  <a:spcPct val="0"/>
                </a:spcBef>
                <a:spcAft>
                  <a:spcPct val="0"/>
                </a:spcAft>
                <a:defRPr sz="2400" b="1">
                  <a:solidFill>
                    <a:schemeClr val="tx1"/>
                  </a:solidFill>
                  <a:latin typeface="Arial" charset="0"/>
                </a:defRPr>
              </a:lvl9pPr>
            </a:lstStyle>
            <a:p>
              <a:pPr algn="r">
                <a:spcBef>
                  <a:spcPct val="50000"/>
                </a:spcBef>
                <a:defRPr/>
              </a:pPr>
              <a:r>
                <a:rPr lang="en-US" sz="2200" b="0" dirty="0" smtClean="0">
                  <a:solidFill>
                    <a:schemeClr val="tx2"/>
                  </a:solidFill>
                  <a:latin typeface="Tw Cen MT" panose="020B0602020104020603" pitchFamily="34" charset="0"/>
                </a:rPr>
                <a:t>=</a:t>
              </a:r>
            </a:p>
          </p:txBody>
        </p:sp>
      </p:grpSp>
      <p:sp>
        <p:nvSpPr>
          <p:cNvPr id="16"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24664750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 Estimating Inventory Cost</a:t>
            </a:r>
            <a:endParaRPr lang="en-US" dirty="0"/>
          </a:p>
        </p:txBody>
      </p:sp>
      <p:sp>
        <p:nvSpPr>
          <p:cNvPr id="5" name="Content Placeholder 4"/>
          <p:cNvSpPr>
            <a:spLocks noGrp="1"/>
          </p:cNvSpPr>
          <p:nvPr>
            <p:ph idx="1"/>
          </p:nvPr>
        </p:nvSpPr>
        <p:spPr/>
        <p:txBody>
          <a:bodyPr/>
          <a:lstStyle/>
          <a:p>
            <a:r>
              <a:rPr lang="en-US" dirty="0" smtClean="0"/>
              <a:t>A business may need to estimate the amount of inventory for the following reasons:</a:t>
            </a:r>
          </a:p>
          <a:p>
            <a:pPr lvl="1"/>
            <a:r>
              <a:rPr lang="en-US" dirty="0"/>
              <a:t>Perpetual inventory records are not </a:t>
            </a:r>
            <a:r>
              <a:rPr lang="en-US" dirty="0" smtClean="0"/>
              <a:t>maintained.</a:t>
            </a:r>
            <a:endParaRPr lang="en-US" dirty="0"/>
          </a:p>
          <a:p>
            <a:pPr lvl="1"/>
            <a:r>
              <a:rPr lang="en-US" dirty="0"/>
              <a:t>A disaster such as a fire or flood has destroyed the inventory records and the inventory.</a:t>
            </a:r>
          </a:p>
          <a:p>
            <a:pPr lvl="1"/>
            <a:r>
              <a:rPr lang="en-US" dirty="0"/>
              <a:t>Monthly or quarterly financial statements are needed, but a physical inventory is taken only once a year.</a:t>
            </a:r>
          </a:p>
          <a:p>
            <a:pPr marL="342900" lvl="1" indent="-342900">
              <a:buSzPct val="125000"/>
              <a:buFont typeface="Arial" panose="020B0604020202020204" pitchFamily="34" charset="0"/>
              <a:buChar char="•"/>
            </a:pPr>
            <a:r>
              <a:rPr lang="en-US" sz="2800" dirty="0" smtClean="0"/>
              <a:t>Two </a:t>
            </a:r>
            <a:r>
              <a:rPr lang="en-US" sz="2800" dirty="0"/>
              <a:t>widely used methods of estimating inventory cost are </a:t>
            </a:r>
            <a:r>
              <a:rPr lang="en-US" sz="2800" dirty="0" smtClean="0"/>
              <a:t>the retail inventory method </a:t>
            </a:r>
            <a:r>
              <a:rPr lang="en-US" sz="2800" dirty="0"/>
              <a:t>and </a:t>
            </a:r>
            <a:r>
              <a:rPr lang="en-US" sz="2800" dirty="0" smtClean="0"/>
              <a:t>gross profit method</a:t>
            </a:r>
            <a:r>
              <a:rPr lang="en-US" sz="2800" dirty="0"/>
              <a:t>.</a:t>
            </a:r>
          </a:p>
        </p:txBody>
      </p:sp>
      <p:sp>
        <p:nvSpPr>
          <p:cNvPr id="6"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42706968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 Retail </a:t>
            </a:r>
            <a:r>
              <a:rPr lang="en-US" dirty="0"/>
              <a:t>Method of Inventory </a:t>
            </a:r>
            <a:r>
              <a:rPr lang="en-US" dirty="0" smtClean="0"/>
              <a:t>Costing</a:t>
            </a:r>
            <a:endParaRPr lang="en-US" sz="1800" dirty="0"/>
          </a:p>
        </p:txBody>
      </p:sp>
      <p:sp>
        <p:nvSpPr>
          <p:cNvPr id="3" name="Content Placeholder 2"/>
          <p:cNvSpPr>
            <a:spLocks noGrp="1"/>
          </p:cNvSpPr>
          <p:nvPr>
            <p:ph idx="1"/>
          </p:nvPr>
        </p:nvSpPr>
        <p:spPr/>
        <p:txBody>
          <a:bodyPr/>
          <a:lstStyle/>
          <a:p>
            <a:r>
              <a:rPr lang="en-US" dirty="0"/>
              <a:t>The </a:t>
            </a:r>
            <a:r>
              <a:rPr lang="en-US" b="1" dirty="0">
                <a:solidFill>
                  <a:srgbClr val="3A8B94"/>
                </a:solidFill>
              </a:rPr>
              <a:t>retail inventory method </a:t>
            </a:r>
            <a:r>
              <a:rPr lang="en-US" dirty="0"/>
              <a:t>of estimating inventory cost requires costs and retail prices to be maintained for the merchandise available for </a:t>
            </a:r>
            <a:r>
              <a:rPr lang="en-US" dirty="0" smtClean="0"/>
              <a:t>sale.</a:t>
            </a:r>
          </a:p>
          <a:p>
            <a:r>
              <a:rPr lang="en-US" dirty="0"/>
              <a:t>A ratio of cost to retail price is then used to convert ending inventory at retail to estimate the ending inventory </a:t>
            </a:r>
            <a:r>
              <a:rPr lang="en-US" dirty="0" smtClean="0"/>
              <a:t>cost.</a:t>
            </a:r>
            <a:endParaRPr lang="en-US" dirty="0"/>
          </a:p>
        </p:txBody>
      </p:sp>
      <p:sp>
        <p:nvSpPr>
          <p:cNvPr id="5"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9331225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 Gross </a:t>
            </a:r>
            <a:r>
              <a:rPr lang="en-US" dirty="0"/>
              <a:t>Profit Method </a:t>
            </a:r>
            <a:r>
              <a:rPr lang="en-US" dirty="0" smtClean="0"/>
              <a:t/>
            </a:r>
            <a:br>
              <a:rPr lang="en-US" dirty="0" smtClean="0"/>
            </a:br>
            <a:r>
              <a:rPr lang="en-US" dirty="0" smtClean="0"/>
              <a:t>of </a:t>
            </a:r>
            <a:r>
              <a:rPr lang="en-US" dirty="0"/>
              <a:t>Inventory </a:t>
            </a:r>
            <a:r>
              <a:rPr lang="en-US" dirty="0" smtClean="0"/>
              <a:t>Costing</a:t>
            </a:r>
            <a:endParaRPr lang="en-US" sz="1800" dirty="0"/>
          </a:p>
        </p:txBody>
      </p:sp>
      <p:sp>
        <p:nvSpPr>
          <p:cNvPr id="3" name="Content Placeholder 2"/>
          <p:cNvSpPr>
            <a:spLocks noGrp="1"/>
          </p:cNvSpPr>
          <p:nvPr>
            <p:ph idx="1"/>
          </p:nvPr>
        </p:nvSpPr>
        <p:spPr/>
        <p:txBody>
          <a:bodyPr/>
          <a:lstStyle/>
          <a:p>
            <a:r>
              <a:rPr lang="en-US" dirty="0"/>
              <a:t>The </a:t>
            </a:r>
            <a:r>
              <a:rPr lang="en-US" b="1" dirty="0">
                <a:solidFill>
                  <a:srgbClr val="3A8B94"/>
                </a:solidFill>
              </a:rPr>
              <a:t>gross profit method </a:t>
            </a:r>
            <a:r>
              <a:rPr lang="en-US" dirty="0"/>
              <a:t>uses the estimated gross profit for the period to estimate the inventory at the end of the </a:t>
            </a:r>
            <a:r>
              <a:rPr lang="en-US" dirty="0" smtClean="0"/>
              <a:t>period.</a:t>
            </a:r>
          </a:p>
          <a:p>
            <a:r>
              <a:rPr lang="en-US" dirty="0" smtClean="0"/>
              <a:t>The gross profit is estimated from the preceding year, adjusted for any current-period changes in the cost and sales prices.</a:t>
            </a:r>
            <a:endParaRPr lang="en-US" dirty="0"/>
          </a:p>
        </p:txBody>
      </p:sp>
      <p:sp>
        <p:nvSpPr>
          <p:cNvPr id="5"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14899816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Safeguarding Inventory</a:t>
            </a:r>
            <a:br>
              <a:rPr lang="en-US" dirty="0" smtClean="0"/>
            </a:br>
            <a:r>
              <a:rPr lang="en-US" sz="1800" dirty="0" smtClean="0"/>
              <a:t>(slide 1 of 2)</a:t>
            </a:r>
            <a:endParaRPr lang="en-US" sz="1800" dirty="0"/>
          </a:p>
        </p:txBody>
      </p:sp>
      <p:sp>
        <p:nvSpPr>
          <p:cNvPr id="3" name="Content Placeholder 2"/>
          <p:cNvSpPr>
            <a:spLocks noGrp="1"/>
          </p:cNvSpPr>
          <p:nvPr>
            <p:ph idx="1"/>
          </p:nvPr>
        </p:nvSpPr>
        <p:spPr/>
        <p:txBody>
          <a:bodyPr/>
          <a:lstStyle/>
          <a:p>
            <a:r>
              <a:rPr lang="en-US" dirty="0" smtClean="0"/>
              <a:t>The </a:t>
            </a:r>
            <a:r>
              <a:rPr lang="en-US" b="1" dirty="0" smtClean="0">
                <a:solidFill>
                  <a:srgbClr val="3A8B94"/>
                </a:solidFill>
              </a:rPr>
              <a:t>purchase order </a:t>
            </a:r>
            <a:r>
              <a:rPr lang="en-US" dirty="0" smtClean="0"/>
              <a:t>authorizes the purchase of the inventory from an approved vendor.</a:t>
            </a:r>
          </a:p>
          <a:p>
            <a:r>
              <a:rPr lang="en-US" dirty="0"/>
              <a:t>The </a:t>
            </a:r>
            <a:r>
              <a:rPr lang="en-US" b="1" dirty="0">
                <a:solidFill>
                  <a:srgbClr val="3A8B94"/>
                </a:solidFill>
              </a:rPr>
              <a:t>receiving report </a:t>
            </a:r>
            <a:r>
              <a:rPr lang="en-US" dirty="0"/>
              <a:t>establishes an initial record of the receipt of the inventory. </a:t>
            </a:r>
            <a:endParaRPr lang="en-US" dirty="0" smtClean="0"/>
          </a:p>
          <a:p>
            <a:r>
              <a:rPr lang="en-US" dirty="0" smtClean="0"/>
              <a:t>The price, quantity, and description of the item on the purchase order and receiving report are compared to the vendor’s invoice before the inventory is recorded in the accounting records.</a:t>
            </a:r>
          </a:p>
        </p:txBody>
      </p:sp>
      <p:sp>
        <p:nvSpPr>
          <p:cNvPr id="5"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40665444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Safeguarding Inventory</a:t>
            </a:r>
            <a:br>
              <a:rPr lang="en-US" dirty="0" smtClean="0"/>
            </a:br>
            <a:r>
              <a:rPr lang="en-US" sz="1800" dirty="0" smtClean="0"/>
              <a:t>(slide 2 of 2)</a:t>
            </a:r>
            <a:endParaRPr lang="en-US" sz="1800" dirty="0"/>
          </a:p>
        </p:txBody>
      </p:sp>
      <p:sp>
        <p:nvSpPr>
          <p:cNvPr id="3" name="Content Placeholder 2"/>
          <p:cNvSpPr>
            <a:spLocks noGrp="1"/>
          </p:cNvSpPr>
          <p:nvPr>
            <p:ph idx="1"/>
          </p:nvPr>
        </p:nvSpPr>
        <p:spPr/>
        <p:txBody>
          <a:bodyPr/>
          <a:lstStyle/>
          <a:p>
            <a:pPr marL="285750" indent="-285750" fontAlgn="auto">
              <a:defRPr/>
            </a:pPr>
            <a:r>
              <a:rPr lang="en-US" dirty="0" smtClean="0"/>
              <a:t>Recording inventory using a perpetual inventory system is also an effective means of control. The amount of inventory is always available in the </a:t>
            </a:r>
            <a:r>
              <a:rPr lang="en-US" b="1" dirty="0" smtClean="0">
                <a:solidFill>
                  <a:srgbClr val="3A8B94"/>
                </a:solidFill>
              </a:rPr>
              <a:t>subsidiary inventory ledger</a:t>
            </a:r>
            <a:r>
              <a:rPr lang="en-US" dirty="0" smtClean="0"/>
              <a:t>.</a:t>
            </a:r>
          </a:p>
          <a:p>
            <a:pPr marL="285750" indent="-285750" fontAlgn="auto">
              <a:defRPr/>
            </a:pPr>
            <a:r>
              <a:rPr lang="en-US" dirty="0" smtClean="0"/>
              <a:t>Controls </a:t>
            </a:r>
            <a:r>
              <a:rPr lang="en-US" dirty="0"/>
              <a:t>for safeguarding inventory should include security measures to prevent damage and customer or employee theft. </a:t>
            </a:r>
            <a:r>
              <a:rPr lang="en-US" dirty="0" smtClean="0"/>
              <a:t>Some </a:t>
            </a:r>
            <a:r>
              <a:rPr lang="en-US" dirty="0"/>
              <a:t>examples of security measures </a:t>
            </a:r>
            <a:r>
              <a:rPr lang="en-US" dirty="0" smtClean="0"/>
              <a:t>include:</a:t>
            </a:r>
            <a:endParaRPr lang="en-US" dirty="0"/>
          </a:p>
          <a:p>
            <a:pPr lvl="1" fontAlgn="auto">
              <a:defRPr/>
            </a:pPr>
            <a:r>
              <a:rPr lang="en-US" dirty="0"/>
              <a:t>Storing inventory in areas that are restricted to only authorized </a:t>
            </a:r>
            <a:r>
              <a:rPr lang="en-US" dirty="0" smtClean="0"/>
              <a:t>employees</a:t>
            </a:r>
            <a:endParaRPr lang="en-US" dirty="0"/>
          </a:p>
          <a:p>
            <a:pPr lvl="1" fontAlgn="auto">
              <a:defRPr/>
            </a:pPr>
            <a:r>
              <a:rPr lang="en-US" dirty="0"/>
              <a:t>Locking high-priced inventory in </a:t>
            </a:r>
            <a:r>
              <a:rPr lang="en-US" dirty="0" smtClean="0"/>
              <a:t>cabinets</a:t>
            </a:r>
            <a:endParaRPr lang="en-US" dirty="0"/>
          </a:p>
          <a:p>
            <a:pPr lvl="1" fontAlgn="auto">
              <a:defRPr/>
            </a:pPr>
            <a:r>
              <a:rPr lang="en-US" dirty="0"/>
              <a:t>Using two-way mirrors, cameras, security tags, and </a:t>
            </a:r>
            <a:r>
              <a:rPr lang="en-US" dirty="0" smtClean="0"/>
              <a:t>guards</a:t>
            </a:r>
            <a:endParaRPr lang="en-US" dirty="0"/>
          </a:p>
        </p:txBody>
      </p:sp>
      <p:sp>
        <p:nvSpPr>
          <p:cNvPr id="5"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401279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Reporting Inventory</a:t>
            </a:r>
          </a:p>
        </p:txBody>
      </p:sp>
      <p:sp>
        <p:nvSpPr>
          <p:cNvPr id="3" name="Content Placeholder 2"/>
          <p:cNvSpPr>
            <a:spLocks noGrp="1"/>
          </p:cNvSpPr>
          <p:nvPr>
            <p:ph idx="1"/>
          </p:nvPr>
        </p:nvSpPr>
        <p:spPr/>
        <p:txBody>
          <a:bodyPr/>
          <a:lstStyle/>
          <a:p>
            <a:pPr fontAlgn="auto">
              <a:defRPr/>
            </a:pPr>
            <a:r>
              <a:rPr lang="en-US" dirty="0"/>
              <a:t>A </a:t>
            </a:r>
            <a:r>
              <a:rPr lang="en-US" b="1" dirty="0">
                <a:solidFill>
                  <a:srgbClr val="3A8B94"/>
                </a:solidFill>
              </a:rPr>
              <a:t>physical inventory </a:t>
            </a:r>
            <a:r>
              <a:rPr lang="en-US" dirty="0"/>
              <a:t>or count of inventory should be taken near year-end to make sure that the quantity of inventory reported in the financial statements is </a:t>
            </a:r>
            <a:r>
              <a:rPr lang="en-US" dirty="0" smtClean="0"/>
              <a:t>accurate.</a:t>
            </a:r>
            <a:endParaRPr lang="en-US" dirty="0"/>
          </a:p>
        </p:txBody>
      </p:sp>
      <p:sp>
        <p:nvSpPr>
          <p:cNvPr id="5"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5349796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Inventory Cost Flow Assumptions</a:t>
            </a:r>
            <a:br>
              <a:rPr lang="en-US" dirty="0"/>
            </a:br>
            <a:r>
              <a:rPr lang="en-US" sz="1800" dirty="0" smtClean="0"/>
              <a:t>(slide </a:t>
            </a:r>
            <a:r>
              <a:rPr lang="en-US" sz="1800" dirty="0" smtClean="0"/>
              <a:t>1 </a:t>
            </a:r>
            <a:r>
              <a:rPr lang="en-US" sz="1800" dirty="0"/>
              <a:t>of </a:t>
            </a:r>
            <a:r>
              <a:rPr lang="en-US" sz="1800" dirty="0" smtClean="0"/>
              <a:t>2)</a:t>
            </a:r>
            <a:endParaRPr lang="en-US" dirty="0"/>
          </a:p>
        </p:txBody>
      </p:sp>
      <p:sp>
        <p:nvSpPr>
          <p:cNvPr id="3" name="Content Placeholder 2"/>
          <p:cNvSpPr>
            <a:spLocks noGrp="1"/>
          </p:cNvSpPr>
          <p:nvPr>
            <p:ph idx="1"/>
          </p:nvPr>
        </p:nvSpPr>
        <p:spPr/>
        <p:txBody>
          <a:bodyPr/>
          <a:lstStyle/>
          <a:p>
            <a:pPr fontAlgn="auto">
              <a:defRPr/>
            </a:pPr>
            <a:r>
              <a:rPr lang="en-US" dirty="0"/>
              <a:t>Under the </a:t>
            </a:r>
            <a:r>
              <a:rPr lang="en-US" b="1" dirty="0">
                <a:solidFill>
                  <a:srgbClr val="3A8B94"/>
                </a:solidFill>
              </a:rPr>
              <a:t>specific identification inventory cost flow method</a:t>
            </a:r>
            <a:r>
              <a:rPr lang="en-US" dirty="0"/>
              <a:t>, the unit sold is identified with a specific purchase</a:t>
            </a:r>
            <a:r>
              <a:rPr lang="en-US" dirty="0" smtClean="0"/>
              <a:t>.</a:t>
            </a:r>
          </a:p>
          <a:p>
            <a:pPr lvl="1" fontAlgn="auto">
              <a:defRPr/>
            </a:pPr>
            <a:r>
              <a:rPr lang="en-US" dirty="0" smtClean="0"/>
              <a:t>The ending inventory is made up of the remaining units on hand. </a:t>
            </a:r>
          </a:p>
          <a:p>
            <a:pPr lvl="1" fontAlgn="auto">
              <a:defRPr/>
            </a:pPr>
            <a:r>
              <a:rPr lang="en-US" dirty="0" smtClean="0"/>
              <a:t>The specific identification method is not practical unless each inventory unit can be identified separately.</a:t>
            </a:r>
          </a:p>
          <a:p>
            <a:pPr lvl="2" fontAlgn="auto">
              <a:defRPr/>
            </a:pPr>
            <a:r>
              <a:rPr lang="en-US" dirty="0" smtClean="0"/>
              <a:t>An automobile dealer may use the specific identification method because each automobile has a unique serial number.</a:t>
            </a:r>
          </a:p>
        </p:txBody>
      </p:sp>
      <p:sp>
        <p:nvSpPr>
          <p:cNvPr id="6"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41910371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Inventory Cost Flow Assumptions</a:t>
            </a:r>
            <a:br>
              <a:rPr lang="en-US" dirty="0"/>
            </a:br>
            <a:r>
              <a:rPr lang="en-US" sz="1800" dirty="0" smtClean="0"/>
              <a:t>(slide </a:t>
            </a:r>
            <a:r>
              <a:rPr lang="en-US" sz="1800" dirty="0" smtClean="0"/>
              <a:t>2 </a:t>
            </a:r>
            <a:r>
              <a:rPr lang="en-US" sz="1800" dirty="0"/>
              <a:t>of </a:t>
            </a:r>
            <a:r>
              <a:rPr lang="en-US" sz="1800" dirty="0"/>
              <a:t>2</a:t>
            </a:r>
            <a:r>
              <a:rPr lang="en-US" sz="1800" dirty="0" smtClean="0"/>
              <a:t>)</a:t>
            </a:r>
            <a:endParaRPr lang="en-US" dirty="0"/>
          </a:p>
        </p:txBody>
      </p:sp>
      <p:sp>
        <p:nvSpPr>
          <p:cNvPr id="3" name="Content Placeholder 2"/>
          <p:cNvSpPr>
            <a:spLocks noGrp="1"/>
          </p:cNvSpPr>
          <p:nvPr>
            <p:ph idx="1"/>
          </p:nvPr>
        </p:nvSpPr>
        <p:spPr/>
        <p:txBody>
          <a:bodyPr>
            <a:normAutofit/>
          </a:bodyPr>
          <a:lstStyle/>
          <a:p>
            <a:pPr marL="285750" indent="-285750" fontAlgn="auto">
              <a:defRPr/>
            </a:pPr>
            <a:r>
              <a:rPr lang="en-US" dirty="0"/>
              <a:t>Under the </a:t>
            </a:r>
            <a:r>
              <a:rPr lang="en-US" b="1" dirty="0">
                <a:solidFill>
                  <a:srgbClr val="3A8B94"/>
                </a:solidFill>
              </a:rPr>
              <a:t>first-in, </a:t>
            </a:r>
            <a:r>
              <a:rPr lang="en-US" b="1" dirty="0" smtClean="0">
                <a:solidFill>
                  <a:srgbClr val="3A8B94"/>
                </a:solidFill>
              </a:rPr>
              <a:t>first-out </a:t>
            </a:r>
            <a:r>
              <a:rPr lang="en-US" b="1" dirty="0">
                <a:solidFill>
                  <a:srgbClr val="3A8B94"/>
                </a:solidFill>
              </a:rPr>
              <a:t>(FIFO) inventory cost flow method</a:t>
            </a:r>
            <a:r>
              <a:rPr lang="en-US" dirty="0"/>
              <a:t>, the first units purchased are assumed to be sold </a:t>
            </a:r>
            <a:r>
              <a:rPr lang="en-US" dirty="0" smtClean="0"/>
              <a:t>and </a:t>
            </a:r>
            <a:r>
              <a:rPr lang="en-US" dirty="0"/>
              <a:t>the ending inventory is made up of the most recent purchases</a:t>
            </a:r>
            <a:r>
              <a:rPr lang="en-US" dirty="0" smtClean="0"/>
              <a:t>.</a:t>
            </a:r>
          </a:p>
          <a:p>
            <a:pPr marL="285750" indent="-285750" fontAlgn="auto">
              <a:defRPr/>
            </a:pPr>
            <a:r>
              <a:rPr lang="en-US" dirty="0" smtClean="0"/>
              <a:t>Under the </a:t>
            </a:r>
            <a:r>
              <a:rPr lang="en-US" b="1" dirty="0" smtClean="0">
                <a:solidFill>
                  <a:srgbClr val="3A8B94"/>
                </a:solidFill>
              </a:rPr>
              <a:t>last-in, first out (LIFO) inventory cost flow method</a:t>
            </a:r>
            <a:r>
              <a:rPr lang="en-US" dirty="0" smtClean="0"/>
              <a:t>, the last units purchased are assumed to be sold and the ending inventory is made up of the first purchases.</a:t>
            </a:r>
          </a:p>
          <a:p>
            <a:pPr marL="285750" indent="-285750" fontAlgn="auto">
              <a:defRPr/>
            </a:pPr>
            <a:r>
              <a:rPr lang="en-US" dirty="0" smtClean="0"/>
              <a:t>Under the </a:t>
            </a:r>
            <a:r>
              <a:rPr lang="en-US" b="1" dirty="0" smtClean="0">
                <a:solidFill>
                  <a:srgbClr val="3A8B94"/>
                </a:solidFill>
              </a:rPr>
              <a:t>weighted average inventory cost flow method</a:t>
            </a:r>
            <a:r>
              <a:rPr lang="en-US" dirty="0" smtClean="0"/>
              <a:t>, the cost of the units sold and in ending inventory is a weighted average of the purchase costs. </a:t>
            </a:r>
          </a:p>
        </p:txBody>
      </p:sp>
      <p:sp>
        <p:nvSpPr>
          <p:cNvPr id="5" name="Rectangle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extLst>
      <p:ext uri="{BB962C8B-B14F-4D97-AF65-F5344CB8AC3E}">
        <p14:creationId xmlns:p14="http://schemas.microsoft.com/office/powerpoint/2010/main" val="12521343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First-In, First-Out Method</a:t>
            </a:r>
            <a:endParaRPr lang="en-US" dirty="0"/>
          </a:p>
        </p:txBody>
      </p:sp>
      <p:sp>
        <p:nvSpPr>
          <p:cNvPr id="6" name="Content Placeholder 5"/>
          <p:cNvSpPr>
            <a:spLocks noGrp="1"/>
          </p:cNvSpPr>
          <p:nvPr>
            <p:ph idx="1"/>
          </p:nvPr>
        </p:nvSpPr>
        <p:spPr/>
        <p:txBody>
          <a:bodyPr/>
          <a:lstStyle/>
          <a:p>
            <a:r>
              <a:rPr lang="en-US" dirty="0" smtClean="0"/>
              <a:t>When the FIFO method is used in a perpetual inventory system, costs are included in the cost of merchandise sold in the order in which they were purchased.  </a:t>
            </a:r>
          </a:p>
          <a:p>
            <a:r>
              <a:rPr lang="en-US" dirty="0" smtClean="0"/>
              <a:t>This is often the same as the physical flow of the merchandise.</a:t>
            </a:r>
          </a:p>
          <a:p>
            <a:r>
              <a:rPr lang="en-US" dirty="0" smtClean="0"/>
              <a:t>For example, grocery stores shelve milk and other perishable products by expiration dates. Products with early expiration dates are stocked in front. In this way, the oldest products (earliest purchases) are sold first.</a:t>
            </a:r>
            <a:endParaRPr lang="en-US" dirty="0"/>
          </a:p>
        </p:txBody>
      </p:sp>
      <p:sp>
        <p:nvSpPr>
          <p:cNvPr id="7" name="Footer Placeholder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Last-In, First-Out Method</a:t>
            </a:r>
            <a:endParaRPr lang="en-US" dirty="0"/>
          </a:p>
        </p:txBody>
      </p:sp>
      <p:sp>
        <p:nvSpPr>
          <p:cNvPr id="6" name="Content Placeholder 5"/>
          <p:cNvSpPr>
            <a:spLocks noGrp="1"/>
          </p:cNvSpPr>
          <p:nvPr>
            <p:ph idx="1"/>
          </p:nvPr>
        </p:nvSpPr>
        <p:spPr/>
        <p:txBody>
          <a:bodyPr/>
          <a:lstStyle/>
          <a:p>
            <a:r>
              <a:rPr lang="en-US" dirty="0" smtClean="0"/>
              <a:t>When the LIFO method is used in a perpetual inventory system, the cost of the units sold is the cost of the most recent purchases.</a:t>
            </a:r>
          </a:p>
          <a:p>
            <a:r>
              <a:rPr lang="en-US" dirty="0" smtClean="0"/>
              <a:t>The LIFO method was originally used in those rare cases where the units sold were taken from the most recently purchased units. However, for tax purposes, LIFO is now widely used even when it does not represent the physical flow of units.</a:t>
            </a:r>
          </a:p>
        </p:txBody>
      </p:sp>
      <p:sp>
        <p:nvSpPr>
          <p:cNvPr id="7" name="Footer Placeholder 6"/>
          <p:cNvSpPr>
            <a:spLocks noGrp="1" noChangeArrowheads="1"/>
          </p:cNvSpPr>
          <p:nvPr>
            <p:ph type="ftr" sz="quarter" idx="3"/>
          </p:nvPr>
        </p:nvSpPr>
        <p:spPr bwMode="auto">
          <a:xfrm>
            <a:off x="304800" y="6477000"/>
            <a:ext cx="8610600" cy="2286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0" hangingPunct="0">
              <a:defRPr sz="900" smtClean="0">
                <a:solidFill>
                  <a:schemeClr val="bg1">
                    <a:lumMod val="50000"/>
                  </a:schemeClr>
                </a:solidFill>
              </a:defRPr>
            </a:lvl1pPr>
          </a:lstStyle>
          <a:p>
            <a:pPr>
              <a:defRPr/>
            </a:pPr>
            <a:r>
              <a:rPr lang="en-US" dirty="0" smtClean="0"/>
              <a:t>©2018 Cengage Learning. All Rights Reserved. May not be scanned, copied or duplicated, or posted to a publicly accessible website, in whole or in part. </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WRD 27e_SE PPT">
  <a:themeElements>
    <a:clrScheme name="Custom 2">
      <a:dk1>
        <a:srgbClr val="275CAE"/>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ea typeface="ＭＳ Ｐゴシック"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ea typeface="ＭＳ Ｐゴシック" charset="0"/>
            <a:cs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WRD 26e_IE PPT</Template>
  <TotalTime>3305</TotalTime>
  <Words>2585</Words>
  <Application>Microsoft Macintosh PowerPoint</Application>
  <PresentationFormat>On-screen Show (4:3)</PresentationFormat>
  <Paragraphs>151</Paragraphs>
  <Slides>27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Calibri</vt:lpstr>
      <vt:lpstr>Courier New</vt:lpstr>
      <vt:lpstr>ＭＳ Ｐゴシック</vt:lpstr>
      <vt:lpstr>Times New Roman</vt:lpstr>
      <vt:lpstr>Tw Cen MT</vt:lpstr>
      <vt:lpstr>Wingdings</vt:lpstr>
      <vt:lpstr>Arial</vt:lpstr>
      <vt:lpstr>WRD 27e_SE PPT</vt:lpstr>
      <vt:lpstr>PowerPoint Presentation</vt:lpstr>
      <vt:lpstr>Control of Inventory</vt:lpstr>
      <vt:lpstr>Safeguarding Inventory (slide 1 of 2)</vt:lpstr>
      <vt:lpstr>Safeguarding Inventory (slide 2 of 2)</vt:lpstr>
      <vt:lpstr>Reporting Inventory</vt:lpstr>
      <vt:lpstr>Inventory Cost Flow Assumptions (slide 1 of 2)</vt:lpstr>
      <vt:lpstr>Inventory Cost Flow Assumptions (slide 2 of 2)</vt:lpstr>
      <vt:lpstr>First-In, First-Out Method</vt:lpstr>
      <vt:lpstr>Last-In, First-Out Method</vt:lpstr>
      <vt:lpstr>Weighted Average Cost Method</vt:lpstr>
      <vt:lpstr>Inventory Costing Methods Under a Periodic Inventory System</vt:lpstr>
      <vt:lpstr>Comparing Inventory Costing Methods</vt:lpstr>
      <vt:lpstr>Comparing Inventory Costing Methods: FIFO</vt:lpstr>
      <vt:lpstr>Comparing Inventory Costing Methods: LIFO</vt:lpstr>
      <vt:lpstr>Comparing Inventory Costing Methods: Weighted Average</vt:lpstr>
      <vt:lpstr>Reporting Merchandise Inventory   in the Financial Statements</vt:lpstr>
      <vt:lpstr>Valuation at Lower of Cost or Market (slide 1 of 2)</vt:lpstr>
      <vt:lpstr>Valuation at Lower of Cost or Market (slide 2 of 2)</vt:lpstr>
      <vt:lpstr>Merchandise Inventory on the Balance Sheet</vt:lpstr>
      <vt:lpstr>Effect of Inventory Errors  on the Financial Statements (slide 1 of 3)</vt:lpstr>
      <vt:lpstr>Effect of Inventory Errors  on the Financial Statements (slide 2 of 3)</vt:lpstr>
      <vt:lpstr>Effect of Inventory Errors on the Financial Statements (slide 3 of 3)</vt:lpstr>
      <vt:lpstr>Financial Analysis and Interpretation: Inventory Turnover</vt:lpstr>
      <vt:lpstr>Financial Analysis and Interpretation: Days’ Sales in Inventory</vt:lpstr>
      <vt:lpstr>Appendix: Estimating Inventory Cost</vt:lpstr>
      <vt:lpstr>Appendix: Retail Method of Inventory Costing</vt:lpstr>
      <vt:lpstr>Appendix: Gross Profit Method  of Inventory Costing</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Juli's Computer</dc:creator>
  <cp:lastModifiedBy>Tristann Jones</cp:lastModifiedBy>
  <cp:revision>203</cp:revision>
  <cp:lastPrinted>2014-09-13T05:39:23Z</cp:lastPrinted>
  <dcterms:created xsi:type="dcterms:W3CDTF">2014-07-29T15:56:07Z</dcterms:created>
  <dcterms:modified xsi:type="dcterms:W3CDTF">2017-02-14T07:44:43Z</dcterms:modified>
</cp:coreProperties>
</file>