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9"/>
  </p:notesMasterIdLst>
  <p:handoutMasterIdLst>
    <p:handoutMasterId r:id="rId20"/>
  </p:handoutMasterIdLst>
  <p:sldIdLst>
    <p:sldId id="372" r:id="rId2"/>
    <p:sldId id="493" r:id="rId3"/>
    <p:sldId id="526" r:id="rId4"/>
    <p:sldId id="527" r:id="rId5"/>
    <p:sldId id="528" r:id="rId6"/>
    <p:sldId id="529" r:id="rId7"/>
    <p:sldId id="495" r:id="rId8"/>
    <p:sldId id="437" r:id="rId9"/>
    <p:sldId id="533" r:id="rId10"/>
    <p:sldId id="548" r:id="rId11"/>
    <p:sldId id="442" r:id="rId12"/>
    <p:sldId id="498" r:id="rId13"/>
    <p:sldId id="499" r:id="rId14"/>
    <p:sldId id="572" r:id="rId15"/>
    <p:sldId id="573" r:id="rId16"/>
    <p:sldId id="576" r:id="rId17"/>
    <p:sldId id="578" r:id="rId1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521415D9-36F7-43E2-AB2F-B90AF26B5E84}">
      <p14:sectionLst xmlns:p14="http://schemas.microsoft.com/office/powerpoint/2010/main">
        <p14:section name="Introduction" id="{DBA5FE2A-B7F0-C045-93A8-6A1A064FD3EA}">
          <p14:sldIdLst>
            <p14:sldId id="372"/>
          </p14:sldIdLst>
        </p14:section>
        <p14:section name="Obj. 1" id="{7F31C719-96B8-7D44-BCC2-30185BEB1FF3}">
          <p14:sldIdLst>
            <p14:sldId id="493"/>
            <p14:sldId id="526"/>
          </p14:sldIdLst>
        </p14:section>
        <p14:section name="Obj. 2" id="{0EA950E2-F89D-184A-B5A1-739BA6B6EBEF}">
          <p14:sldIdLst>
            <p14:sldId id="527"/>
            <p14:sldId id="528"/>
            <p14:sldId id="529"/>
            <p14:sldId id="495"/>
            <p14:sldId id="437"/>
            <p14:sldId id="533"/>
            <p14:sldId id="548"/>
            <p14:sldId id="442"/>
            <p14:sldId id="498"/>
            <p14:sldId id="499"/>
            <p14:sldId id="572"/>
          </p14:sldIdLst>
        </p14:section>
        <p14:section name="Obj. 3" id="{14CADEC4-CCFD-374E-BD20-7970C0628EA7}">
          <p14:sldIdLst>
            <p14:sldId id="573"/>
          </p14:sldIdLst>
        </p14:section>
        <p14:section name="Obj. 4" id="{49900455-F8C3-FE4F-B449-52EF3F4FD87B}">
          <p14:sldIdLst>
            <p14:sldId id="576"/>
          </p14:sldIdLst>
        </p14:section>
        <p14:section name="Obj. 5" id="{E5BEE9BF-F258-7E4E-801A-FECFE636746D}">
          <p14:sldIdLst>
            <p14:sldId id="5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L User" initials="CU" lastIdx="7" clrIdx="0"/>
  <p:cmAuthor id="1" name="Michelle Grant" initials="MG" lastIdx="3" clrIdx="1"/>
  <p:cmAuthor id="2" name="Shay Carpenter" initials="SC" lastIdx="4" clrIdx="2">
    <p:extLst/>
  </p:cmAuthor>
  <p:cmAuthor id="3" name="Peggy" initials="P" lastIdx="9" clrIdx="3">
    <p:extLst/>
  </p:cmAuthor>
  <p:cmAuthor id="4" name="Leslie Kauffman" initials="LK" lastIdx="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991A"/>
    <a:srgbClr val="3A8B94"/>
    <a:srgbClr val="FFF3BB"/>
    <a:srgbClr val="005A65"/>
    <a:srgbClr val="CC6600"/>
    <a:srgbClr val="FF9900"/>
    <a:srgbClr val="BE6011"/>
    <a:srgbClr val="FF6600"/>
    <a:srgbClr val="C96011"/>
    <a:srgbClr val="D67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55" autoAdjust="0"/>
    <p:restoredTop sz="94712" autoAdjust="0"/>
  </p:normalViewPr>
  <p:slideViewPr>
    <p:cSldViewPr>
      <p:cViewPr varScale="1">
        <p:scale>
          <a:sx n="103" d="100"/>
          <a:sy n="103" d="100"/>
        </p:scale>
        <p:origin x="1584" y="184"/>
      </p:cViewPr>
      <p:guideLst>
        <p:guide orient="horz" pos="2160"/>
        <p:guide pos="2880"/>
      </p:guideLst>
    </p:cSldViewPr>
  </p:slideViewPr>
  <p:outlineViewPr>
    <p:cViewPr>
      <p:scale>
        <a:sx n="33" d="100"/>
        <a:sy n="33" d="100"/>
      </p:scale>
      <p:origin x="0" y="-27024"/>
    </p:cViewPr>
  </p:outlineViewPr>
  <p:notesTextViewPr>
    <p:cViewPr>
      <p:scale>
        <a:sx n="100" d="100"/>
        <a:sy n="100" d="100"/>
      </p:scale>
      <p:origin x="0" y="0"/>
    </p:cViewPr>
  </p:notesTextViewPr>
  <p:sorterViewPr>
    <p:cViewPr>
      <p:scale>
        <a:sx n="100" d="100"/>
        <a:sy n="100" d="100"/>
      </p:scale>
      <p:origin x="0" y="-8576"/>
    </p:cViewPr>
  </p:sorterViewPr>
  <p:notesViewPr>
    <p:cSldViewPr>
      <p:cViewPr varScale="1">
        <p:scale>
          <a:sx n="66" d="100"/>
          <a:sy n="66" d="100"/>
        </p:scale>
        <p:origin x="-130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commentAuthors" Target="commentAuthors.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F9C5217-901E-439E-94D4-18A3801E4B01}" type="datetimeFigureOut">
              <a:rPr lang="en-US"/>
              <a:pPr>
                <a:defRPr/>
              </a:pPr>
              <a:t>2/13/17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6410C2EA-1E99-4CF4-A4BF-104914A2FD5A}" type="slidenum">
              <a:rPr lang="en-US"/>
              <a:pPr>
                <a:defRPr/>
              </a:pPr>
              <a:t>‹#›</a:t>
            </a:fld>
            <a:endParaRPr lang="en-US" dirty="0"/>
          </a:p>
        </p:txBody>
      </p:sp>
    </p:spTree>
    <p:extLst>
      <p:ext uri="{BB962C8B-B14F-4D97-AF65-F5344CB8AC3E}">
        <p14:creationId xmlns:p14="http://schemas.microsoft.com/office/powerpoint/2010/main" val="421032290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49780422-009E-4542-8E90-149E66F8A486}" type="datetimeFigureOut">
              <a:rPr lang="en-US"/>
              <a:pPr>
                <a:defRPr/>
              </a:pPr>
              <a:t>2/13/17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78E7EC14-B398-4E45-ACDB-BBC54F73C775}" type="slidenum">
              <a:rPr lang="en-US"/>
              <a:pPr>
                <a:defRPr/>
              </a:pPr>
              <a:t>‹#›</a:t>
            </a:fld>
            <a:endParaRPr lang="en-US" dirty="0"/>
          </a:p>
        </p:txBody>
      </p:sp>
    </p:spTree>
    <p:extLst>
      <p:ext uri="{BB962C8B-B14F-4D97-AF65-F5344CB8AC3E}">
        <p14:creationId xmlns:p14="http://schemas.microsoft.com/office/powerpoint/2010/main" val="162486537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143000"/>
            <a:ext cx="8229600" cy="5105400"/>
          </a:xfr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9732144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505200"/>
            <a:ext cx="7772400" cy="22637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685800" y="1676400"/>
            <a:ext cx="7772400" cy="1663700"/>
          </a:xfrm>
        </p:spPr>
        <p:txBody>
          <a:bodyPr anchor="b"/>
          <a:lstStyle>
            <a:lvl1pPr marL="0" indent="0">
              <a:buNone/>
              <a:defRPr sz="2000">
                <a:solidFill>
                  <a:srgbClr val="000000"/>
                </a:solidFill>
                <a:latin typeface="Tw Cen MT"/>
                <a:cs typeface="Tw Cen M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02410940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Content Placeholder 2"/>
          <p:cNvSpPr>
            <a:spLocks noGrp="1"/>
          </p:cNvSpPr>
          <p:nvPr>
            <p:ph idx="12"/>
          </p:nvPr>
        </p:nvSpPr>
        <p:spPr>
          <a:xfrm>
            <a:off x="457200" y="1219200"/>
            <a:ext cx="4038600" cy="5029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idx="13"/>
          </p:nvPr>
        </p:nvSpPr>
        <p:spPr>
          <a:xfrm>
            <a:off x="4648200" y="1219200"/>
            <a:ext cx="4038600" cy="5029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
        <p:nvSpPr>
          <p:cNvPr id="10"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1663856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39762"/>
          </a:xfrm>
          <a:solidFill>
            <a:srgbClr val="3A8B94"/>
          </a:solidFill>
        </p:spPr>
        <p:txBody>
          <a:bodyPr anchor="b"/>
          <a:lstStyle>
            <a:lvl1pPr marL="0" indent="0">
              <a:buNone/>
              <a:defRPr sz="2400" b="1">
                <a:solidFill>
                  <a:schemeClr val="bg1"/>
                </a:solidFill>
                <a:latin typeface="Tw Cen MT"/>
                <a:cs typeface="Tw Cen M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5025" y="1219200"/>
            <a:ext cx="4041775" cy="639762"/>
          </a:xfrm>
          <a:solidFill>
            <a:srgbClr val="3A8B94"/>
          </a:solidFill>
        </p:spPr>
        <p:txBody>
          <a:bodyPr anchor="b"/>
          <a:lstStyle>
            <a:lvl1pPr marL="0" indent="0">
              <a:buNone/>
              <a:defRPr sz="2400" b="1">
                <a:solidFill>
                  <a:schemeClr val="bg1"/>
                </a:solidFill>
                <a:latin typeface="Tw Cen MT"/>
                <a:cs typeface="Tw Cen M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Content Placeholder 2"/>
          <p:cNvSpPr>
            <a:spLocks noGrp="1"/>
          </p:cNvSpPr>
          <p:nvPr>
            <p:ph idx="12"/>
          </p:nvPr>
        </p:nvSpPr>
        <p:spPr>
          <a:xfrm>
            <a:off x="457200" y="1981200"/>
            <a:ext cx="4038600" cy="4267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3"/>
          </p:nvPr>
        </p:nvSpPr>
        <p:spPr>
          <a:xfrm>
            <a:off x="4648200" y="1981200"/>
            <a:ext cx="4038600" cy="42672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Rectangle 6"/>
          <p:cNvSpPr>
            <a:spLocks noGrp="1" noChangeArrowheads="1"/>
          </p:cNvSpPr>
          <p:nvPr>
            <p:ph type="ftr" sz="quarter" idx="15"/>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
        <p:nvSpPr>
          <p:cNvPr id="13"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65489712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
        <p:nvSpPr>
          <p:cNvPr id="5"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60353553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360397538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457200" y="1143000"/>
            <a:ext cx="3008313" cy="5105400"/>
          </a:xfrm>
        </p:spPr>
        <p:txBody>
          <a:bodyPr/>
          <a:lstStyle>
            <a:lvl1pPr marL="0" indent="0">
              <a:buNone/>
              <a:defRPr sz="1400">
                <a:solidFill>
                  <a:srgbClr val="000000"/>
                </a:solidFill>
                <a:latin typeface="Tw Cen MT"/>
                <a:cs typeface="Tw Cen M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Content Placeholder 2"/>
          <p:cNvSpPr>
            <a:spLocks noGrp="1"/>
          </p:cNvSpPr>
          <p:nvPr>
            <p:ph idx="12"/>
          </p:nvPr>
        </p:nvSpPr>
        <p:spPr>
          <a:xfrm>
            <a:off x="3581400" y="1143000"/>
            <a:ext cx="5105400" cy="5105400"/>
          </a:xfrm>
          <a:prstGeom prst="rect">
            <a:avLst/>
          </a:prstGeom>
        </p:spPr>
        <p:txBody>
          <a:bodyPr/>
          <a:lstStyle>
            <a:lvl1pPr marL="342900" indent="-342900">
              <a:buClr>
                <a:srgbClr val="005A65"/>
              </a:buClr>
              <a:buSzPct val="125000"/>
              <a:buFont typeface="Arial" panose="020B0604020202020204" pitchFamily="34" charset="0"/>
              <a:buChar char="•"/>
              <a:defRPr sz="2800">
                <a:solidFill>
                  <a:schemeClr val="tx2"/>
                </a:solidFill>
                <a:latin typeface="Tw Cen MT"/>
                <a:cs typeface="Tw Cen MT"/>
              </a:defRPr>
            </a:lvl1pPr>
            <a:lvl2pPr marL="742950" indent="-285750">
              <a:buClr>
                <a:srgbClr val="005A65"/>
              </a:buClr>
              <a:buSzPct val="75000"/>
              <a:buFont typeface="Courier New" panose="02070309020205020404" pitchFamily="49" charset="0"/>
              <a:buChar char="o"/>
              <a:defRPr sz="2400">
                <a:solidFill>
                  <a:schemeClr val="tx2"/>
                </a:solidFill>
                <a:latin typeface="Tw Cen MT"/>
                <a:cs typeface="Tw Cen MT"/>
              </a:defRPr>
            </a:lvl2pPr>
            <a:lvl3pPr marL="1143000" indent="-228600">
              <a:buClr>
                <a:srgbClr val="005A65"/>
              </a:buClr>
              <a:buFont typeface="Wingdings" charset="2"/>
              <a:buChar char="§"/>
              <a:defRPr sz="2000">
                <a:solidFill>
                  <a:schemeClr val="tx2"/>
                </a:solidFill>
                <a:latin typeface="Tw Cen MT"/>
                <a:cs typeface="Tw Cen MT"/>
              </a:defRPr>
            </a:lvl3pPr>
            <a:lvl4pPr>
              <a:buClr>
                <a:srgbClr val="005A65"/>
              </a:buClr>
              <a:defRPr sz="1800">
                <a:solidFill>
                  <a:schemeClr val="tx2"/>
                </a:solidFill>
                <a:latin typeface="Tw Cen MT"/>
                <a:cs typeface="Tw Cen MT"/>
              </a:defRPr>
            </a:lvl4pPr>
            <a:lvl5pPr marL="2057400" indent="-228600">
              <a:buClr>
                <a:srgbClr val="005A65"/>
              </a:buClr>
              <a:buFont typeface="Wingdings" panose="05000000000000000000" pitchFamily="2" charset="2"/>
              <a:buChar char="§"/>
              <a:defRPr sz="1800">
                <a:solidFill>
                  <a:schemeClr val="tx2"/>
                </a:solidFill>
                <a:latin typeface="Tw Cen MT"/>
                <a:cs typeface="Tw Cen M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
        <p:nvSpPr>
          <p:cNvPr id="9" name="Title 1"/>
          <p:cNvSpPr>
            <a:spLocks noGrp="1"/>
          </p:cNvSpPr>
          <p:nvPr>
            <p:ph type="title"/>
          </p:nvPr>
        </p:nvSpPr>
        <p:spPr>
          <a:xfrm>
            <a:off x="457200" y="0"/>
            <a:ext cx="8229600" cy="914400"/>
          </a:xfrm>
        </p:spPr>
        <p:txBody>
          <a:bodyPr/>
          <a:lstStyle>
            <a:lvl1pPr>
              <a:defRPr>
                <a:solidFill>
                  <a:schemeClr val="bg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650192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62000" y="1219200"/>
            <a:ext cx="7696200" cy="5029200"/>
          </a:xfrm>
        </p:spPr>
        <p:txBody>
          <a:bodyPr/>
          <a:lstStyle>
            <a:lvl1pPr marL="0" indent="0">
              <a:buNone/>
              <a:defRPr sz="3200">
                <a:solidFill>
                  <a:srgbClr val="000000"/>
                </a:solidFill>
                <a:latin typeface="Tw Cen MT"/>
                <a:cs typeface="Tw Cen M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Tree>
    <p:extLst>
      <p:ext uri="{BB962C8B-B14F-4D97-AF65-F5344CB8AC3E}">
        <p14:creationId xmlns:p14="http://schemas.microsoft.com/office/powerpoint/2010/main" val="26474669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57200" y="-76200"/>
            <a:ext cx="7391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4"/>
          <p:cNvSpPr>
            <a:spLocks noGrp="1" noChangeArrowheads="1"/>
          </p:cNvSpPr>
          <p:nvPr>
            <p:ph type="body" idx="1"/>
          </p:nvPr>
        </p:nvSpPr>
        <p:spPr bwMode="auto">
          <a:xfrm>
            <a:off x="762000" y="1752600"/>
            <a:ext cx="76962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9574" name="Rectangle 6"/>
          <p:cNvSpPr>
            <a:spLocks noGrp="1" noChangeArrowheads="1"/>
          </p:cNvSpPr>
          <p:nvPr>
            <p:ph type="ftr" sz="quarter" idx="3"/>
          </p:nvPr>
        </p:nvSpPr>
        <p:spPr bwMode="auto">
          <a:xfrm>
            <a:off x="304800" y="6477000"/>
            <a:ext cx="8610600" cy="2286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eaLnBrk="0" hangingPunct="0">
              <a:defRPr sz="900" smtClean="0">
                <a:solidFill>
                  <a:schemeClr val="bg1">
                    <a:lumMod val="50000"/>
                  </a:schemeClr>
                </a:solidFill>
              </a:defRPr>
            </a:lvl1pPr>
          </a:lstStyle>
          <a:p>
            <a:pPr>
              <a:defRPr/>
            </a:pPr>
            <a:r>
              <a:rPr lang="en-US" dirty="0" smtClean="0"/>
              <a:t>©2018 Cengage Learning. All Rights Reserved. May not be scanned, copied or duplicated, or posted to a publicly accessible website, in whole or in part. </a:t>
            </a:r>
            <a:endParaRPr lang="en-US" dirty="0"/>
          </a:p>
        </p:txBody>
      </p:sp>
      <p:sp>
        <p:nvSpPr>
          <p:cNvPr id="7" name="Rectangle 2"/>
          <p:cNvSpPr>
            <a:spLocks noChangeArrowheads="1"/>
          </p:cNvSpPr>
          <p:nvPr userDrawn="1"/>
        </p:nvSpPr>
        <p:spPr bwMode="auto">
          <a:xfrm>
            <a:off x="0" y="-76200"/>
            <a:ext cx="9144000" cy="1143000"/>
          </a:xfrm>
          <a:prstGeom prst="rect">
            <a:avLst/>
          </a:prstGeom>
          <a:solidFill>
            <a:srgbClr val="005A65"/>
          </a:solidFill>
          <a:ln w="9525">
            <a:solidFill>
              <a:srgbClr val="528000"/>
            </a:solidFill>
            <a:round/>
            <a:headEnd/>
            <a:tailEnd/>
          </a:ln>
        </p:spPr>
        <p:txBody>
          <a:bodyPr>
            <a:spAutoFit/>
          </a:bodyPr>
          <a:lstStyle/>
          <a:p>
            <a:pPr>
              <a:defRPr/>
            </a:pPr>
            <a:endParaRPr lang="en-US" sz="1800" dirty="0">
              <a:cs typeface="Arial" pitchFamily="34" charset="0"/>
            </a:endParaRPr>
          </a:p>
        </p:txBody>
      </p:sp>
    </p:spTree>
  </p:cSld>
  <p:clrMap bg1="lt1" tx1="dk1" bg2="lt2" tx2="dk2" accent1="accent1" accent2="accent2" accent3="accent3" accent4="accent4" accent5="accent5" accent6="accent6" hlink="hlink" folHlink="folHlink"/>
  <p:sldLayoutIdLst>
    <p:sldLayoutId id="2147485153" r:id="rId1"/>
    <p:sldLayoutId id="2147485154" r:id="rId2"/>
    <p:sldLayoutId id="2147485155" r:id="rId3"/>
    <p:sldLayoutId id="2147485156" r:id="rId4"/>
    <p:sldLayoutId id="2147485157" r:id="rId5"/>
    <p:sldLayoutId id="2147485158" r:id="rId6"/>
    <p:sldLayoutId id="2147485159" r:id="rId7"/>
    <p:sldLayoutId id="2147485160" r:id="rId8"/>
  </p:sldLayoutIdLst>
  <p:timing>
    <p:tnLst>
      <p:par>
        <p:cTn id="1" dur="indefinite" restart="never" nodeType="tmRoot"/>
      </p:par>
    </p:tnLst>
  </p:timing>
  <p:hf sldNum="0" hdr="0" dt="0"/>
  <p:txStyles>
    <p:titleStyle>
      <a:lvl1pPr algn="l" rtl="0" eaLnBrk="1" fontAlgn="base" hangingPunct="1">
        <a:spcBef>
          <a:spcPct val="0"/>
        </a:spcBef>
        <a:spcAft>
          <a:spcPct val="0"/>
        </a:spcAft>
        <a:defRPr sz="2800" b="1">
          <a:solidFill>
            <a:schemeClr val="bg1"/>
          </a:solidFill>
          <a:latin typeface="+mj-lt"/>
          <a:ea typeface="+mj-ea"/>
          <a:cs typeface="+mj-cs"/>
        </a:defRPr>
      </a:lvl1pPr>
      <a:lvl2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2pPr>
      <a:lvl3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3pPr>
      <a:lvl4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4pPr>
      <a:lvl5pPr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5pPr>
      <a:lvl6pPr marL="4572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6pPr>
      <a:lvl7pPr marL="9144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7pPr>
      <a:lvl8pPr marL="13716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8pPr>
      <a:lvl9pPr marL="1828800" algn="l" rtl="0" eaLnBrk="1" fontAlgn="base" hangingPunct="1">
        <a:spcBef>
          <a:spcPct val="0"/>
        </a:spcBef>
        <a:spcAft>
          <a:spcPct val="0"/>
        </a:spcAft>
        <a:defRPr sz="2800" b="1">
          <a:solidFill>
            <a:schemeClr val="bg1"/>
          </a:solidFill>
          <a:latin typeface="Arial" charset="0"/>
          <a:ea typeface="ＭＳ Ｐゴシック" charset="0"/>
          <a:cs typeface="Times New Roman" charset="0"/>
        </a:defRPr>
      </a:lvl9pPr>
    </p:titleStyle>
    <p:bodyStyle>
      <a:lvl1pPr marL="342900" indent="-342900" algn="l" rtl="0" eaLnBrk="1" fontAlgn="base" hangingPunct="1">
        <a:spcBef>
          <a:spcPct val="20000"/>
        </a:spcBef>
        <a:spcAft>
          <a:spcPct val="0"/>
        </a:spcAft>
        <a:buClr>
          <a:srgbClr val="005A65"/>
        </a:buClr>
        <a:buChar char="•"/>
        <a:defRPr sz="3200">
          <a:solidFill>
            <a:srgbClr val="005A65"/>
          </a:solidFill>
          <a:latin typeface="+mn-lt"/>
          <a:ea typeface="+mn-ea"/>
          <a:cs typeface="+mn-cs"/>
        </a:defRPr>
      </a:lvl1pPr>
      <a:lvl2pPr marL="742950" indent="-285750" algn="l" rtl="0" eaLnBrk="1" fontAlgn="base" hangingPunct="1">
        <a:spcBef>
          <a:spcPct val="20000"/>
        </a:spcBef>
        <a:spcAft>
          <a:spcPct val="0"/>
        </a:spcAft>
        <a:buClr>
          <a:srgbClr val="005A65"/>
        </a:buClr>
        <a:buChar char="–"/>
        <a:defRPr sz="2800">
          <a:solidFill>
            <a:srgbClr val="005A65"/>
          </a:solidFill>
          <a:latin typeface="+mn-lt"/>
          <a:ea typeface="Times New Roman" charset="0"/>
          <a:cs typeface="+mn-cs"/>
        </a:defRPr>
      </a:lvl2pPr>
      <a:lvl3pPr marL="1143000" indent="-228600" algn="l" rtl="0" eaLnBrk="1" fontAlgn="base" hangingPunct="1">
        <a:spcBef>
          <a:spcPct val="20000"/>
        </a:spcBef>
        <a:spcAft>
          <a:spcPct val="0"/>
        </a:spcAft>
        <a:buClr>
          <a:srgbClr val="005A65"/>
        </a:buClr>
        <a:buChar char="•"/>
        <a:defRPr sz="2400">
          <a:solidFill>
            <a:srgbClr val="005A65"/>
          </a:solidFill>
          <a:latin typeface="+mn-lt"/>
          <a:ea typeface="Times New Roman" charset="0"/>
          <a:cs typeface="+mn-cs"/>
        </a:defRPr>
      </a:lvl3pPr>
      <a:lvl4pPr marL="1600200" indent="-228600" algn="l" rtl="0" eaLnBrk="1" fontAlgn="base" hangingPunct="1">
        <a:spcBef>
          <a:spcPct val="20000"/>
        </a:spcBef>
        <a:spcAft>
          <a:spcPct val="0"/>
        </a:spcAft>
        <a:buClr>
          <a:srgbClr val="005A65"/>
        </a:buClr>
        <a:buChar char="–"/>
        <a:defRPr sz="2000">
          <a:solidFill>
            <a:srgbClr val="005A65"/>
          </a:solidFill>
          <a:latin typeface="+mn-lt"/>
          <a:ea typeface="Times New Roman" charset="0"/>
          <a:cs typeface="+mn-cs"/>
        </a:defRPr>
      </a:lvl4pPr>
      <a:lvl5pPr marL="2057400" indent="-228600" algn="l" rtl="0" eaLnBrk="1" fontAlgn="base" hangingPunct="1">
        <a:spcBef>
          <a:spcPct val="20000"/>
        </a:spcBef>
        <a:spcAft>
          <a:spcPct val="0"/>
        </a:spcAft>
        <a:buClr>
          <a:srgbClr val="005A65"/>
        </a:buClr>
        <a:buChar char="»"/>
        <a:defRPr sz="2000">
          <a:solidFill>
            <a:srgbClr val="005A65"/>
          </a:solidFill>
          <a:latin typeface="+mn-lt"/>
          <a:ea typeface="Times New Roman" charset="0"/>
          <a:cs typeface="+mn-cs"/>
        </a:defRPr>
      </a:lvl5pPr>
      <a:lvl6pPr marL="2514600" indent="-228600" algn="l" rtl="0" eaLnBrk="1" fontAlgn="base" hangingPunct="1">
        <a:spcBef>
          <a:spcPct val="20000"/>
        </a:spcBef>
        <a:spcAft>
          <a:spcPct val="0"/>
        </a:spcAft>
        <a:buChar char="»"/>
        <a:defRPr sz="2000">
          <a:solidFill>
            <a:schemeClr val="tx1"/>
          </a:solidFill>
          <a:latin typeface="+mn-lt"/>
          <a:ea typeface="Times New Roman" charset="0"/>
          <a:cs typeface="+mn-cs"/>
        </a:defRPr>
      </a:lvl6pPr>
      <a:lvl7pPr marL="2971800" indent="-228600" algn="l" rtl="0" eaLnBrk="1" fontAlgn="base" hangingPunct="1">
        <a:spcBef>
          <a:spcPct val="20000"/>
        </a:spcBef>
        <a:spcAft>
          <a:spcPct val="0"/>
        </a:spcAft>
        <a:buChar char="»"/>
        <a:defRPr sz="2000">
          <a:solidFill>
            <a:schemeClr val="tx1"/>
          </a:solidFill>
          <a:latin typeface="+mn-lt"/>
          <a:ea typeface="Times New Roman" charset="0"/>
          <a:cs typeface="+mn-cs"/>
        </a:defRPr>
      </a:lvl7pPr>
      <a:lvl8pPr marL="3429000" indent="-228600" algn="l" rtl="0" eaLnBrk="1" fontAlgn="base" hangingPunct="1">
        <a:spcBef>
          <a:spcPct val="20000"/>
        </a:spcBef>
        <a:spcAft>
          <a:spcPct val="0"/>
        </a:spcAft>
        <a:buChar char="»"/>
        <a:defRPr sz="2000">
          <a:solidFill>
            <a:schemeClr val="tx1"/>
          </a:solidFill>
          <a:latin typeface="+mn-lt"/>
          <a:ea typeface="Times New Roman" charset="0"/>
          <a:cs typeface="+mn-cs"/>
        </a:defRPr>
      </a:lvl8pPr>
      <a:lvl9pPr marL="3886200" indent="-228600" algn="l" rtl="0" eaLnBrk="1" fontAlgn="base" hangingPunct="1">
        <a:spcBef>
          <a:spcPct val="20000"/>
        </a:spcBef>
        <a:spcAft>
          <a:spcPct val="0"/>
        </a:spcAft>
        <a:buChar char="»"/>
        <a:defRPr sz="2000">
          <a:solidFill>
            <a:schemeClr val="tx1"/>
          </a:solidFill>
          <a:latin typeface="+mn-lt"/>
          <a:ea typeface="Times New Roman"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 descr="A rectangle groups the chapter number, book title, and author names together."/>
          <p:cNvSpPr>
            <a:spLocks noChangeArrowheads="1"/>
          </p:cNvSpPr>
          <p:nvPr/>
        </p:nvSpPr>
        <p:spPr bwMode="auto">
          <a:xfrm>
            <a:off x="0" y="0"/>
            <a:ext cx="2209800" cy="6858000"/>
          </a:xfrm>
          <a:prstGeom prst="rect">
            <a:avLst/>
          </a:prstGeom>
          <a:solidFill>
            <a:srgbClr val="005A65"/>
          </a:solidFill>
          <a:ln w="9525">
            <a:noFill/>
            <a:round/>
            <a:headEnd/>
            <a:tailEnd/>
          </a:ln>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endParaRPr lang="en-US" altLang="en-US" sz="1800" dirty="0">
              <a:cs typeface="Arial" pitchFamily="34" charset="0"/>
            </a:endParaRPr>
          </a:p>
        </p:txBody>
      </p:sp>
      <p:pic>
        <p:nvPicPr>
          <p:cNvPr id="44036" name="Picture 3" descr="The opening slide shows the chapter number and title: Chapter 5, Accounting Systems. The name of the book is shown, Accounting 27e, as well as the authors’ names, Warren, Reeve, and Duchac. A colorful generic image shows parts of a pie chart, bar graph, and numbers chart, with a red ink pen lying across them. " title="Opening Slid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249487"/>
            <a:ext cx="6934200"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TextBox 14"/>
          <p:cNvSpPr txBox="1">
            <a:spLocks noChangeArrowheads="1"/>
          </p:cNvSpPr>
          <p:nvPr/>
        </p:nvSpPr>
        <p:spPr bwMode="auto">
          <a:xfrm>
            <a:off x="228600" y="5410200"/>
            <a:ext cx="1371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1600" b="1" dirty="0" smtClean="0">
                <a:solidFill>
                  <a:srgbClr val="FFF3BB"/>
                </a:solidFill>
              </a:rPr>
              <a:t>Warren</a:t>
            </a:r>
            <a:endParaRPr lang="en-US" altLang="en-US" sz="1600" b="1" dirty="0">
              <a:solidFill>
                <a:srgbClr val="FFF3BB"/>
              </a:solidFill>
            </a:endParaRPr>
          </a:p>
          <a:p>
            <a:pPr eaLnBrk="1" hangingPunct="1"/>
            <a:r>
              <a:rPr lang="en-US" altLang="en-US" sz="1600" b="1" dirty="0" smtClean="0">
                <a:solidFill>
                  <a:srgbClr val="FFF3BB"/>
                </a:solidFill>
              </a:rPr>
              <a:t>Reeve</a:t>
            </a:r>
            <a:endParaRPr lang="en-US" altLang="en-US" sz="1600" b="1" dirty="0">
              <a:solidFill>
                <a:srgbClr val="FFF3BB"/>
              </a:solidFill>
            </a:endParaRPr>
          </a:p>
          <a:p>
            <a:pPr eaLnBrk="1" hangingPunct="1"/>
            <a:r>
              <a:rPr lang="en-US" altLang="en-US" sz="1600" b="1" dirty="0" smtClean="0">
                <a:solidFill>
                  <a:srgbClr val="FFF3BB"/>
                </a:solidFill>
              </a:rPr>
              <a:t>Duchac</a:t>
            </a:r>
            <a:endParaRPr lang="en-US" altLang="en-US" sz="1600" b="1" dirty="0">
              <a:solidFill>
                <a:srgbClr val="FFF3BB"/>
              </a:solidFill>
            </a:endParaRPr>
          </a:p>
        </p:txBody>
      </p:sp>
      <p:sp>
        <p:nvSpPr>
          <p:cNvPr id="44038" name="TextBox 13"/>
          <p:cNvSpPr txBox="1">
            <a:spLocks noChangeArrowheads="1"/>
          </p:cNvSpPr>
          <p:nvPr/>
        </p:nvSpPr>
        <p:spPr bwMode="auto">
          <a:xfrm>
            <a:off x="152400" y="3657600"/>
            <a:ext cx="1905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2000" b="1" dirty="0" smtClean="0">
                <a:solidFill>
                  <a:schemeClr val="bg1"/>
                </a:solidFill>
              </a:rPr>
              <a:t>Accounting</a:t>
            </a:r>
            <a:endParaRPr lang="en-US" altLang="en-US" sz="2000" b="1" dirty="0">
              <a:solidFill>
                <a:schemeClr val="bg1"/>
              </a:solidFill>
            </a:endParaRPr>
          </a:p>
          <a:p>
            <a:pPr eaLnBrk="1" hangingPunct="1"/>
            <a:r>
              <a:rPr lang="en-US" altLang="en-US" sz="2000" b="1" dirty="0" smtClean="0">
                <a:solidFill>
                  <a:schemeClr val="bg1"/>
                </a:solidFill>
              </a:rPr>
              <a:t>27e</a:t>
            </a:r>
            <a:endParaRPr lang="en-US" altLang="en-US" sz="2000" b="1" dirty="0">
              <a:solidFill>
                <a:schemeClr val="bg1"/>
              </a:solidFill>
            </a:endParaRPr>
          </a:p>
          <a:p>
            <a:pPr eaLnBrk="1" hangingPunct="1"/>
            <a:endParaRPr lang="en-US" altLang="en-US" dirty="0">
              <a:solidFill>
                <a:schemeClr val="bg1"/>
              </a:solidFill>
            </a:endParaRPr>
          </a:p>
        </p:txBody>
      </p:sp>
      <p:sp>
        <p:nvSpPr>
          <p:cNvPr id="44039" name="Rectangle 5" descr="The opening slide shows the chapter title: Chapter 5, Accounting Systems."/>
          <p:cNvSpPr>
            <a:spLocks noChangeArrowheads="1"/>
          </p:cNvSpPr>
          <p:nvPr/>
        </p:nvSpPr>
        <p:spPr bwMode="auto">
          <a:xfrm>
            <a:off x="0" y="838200"/>
            <a:ext cx="9144000" cy="1905000"/>
          </a:xfrm>
          <a:prstGeom prst="rect">
            <a:avLst/>
          </a:prstGeom>
          <a:solidFill>
            <a:schemeClr val="bg1"/>
          </a:solidFill>
          <a:ln w="9525">
            <a:solidFill>
              <a:schemeClr val="bg1"/>
            </a:solidFill>
            <a:round/>
            <a:headEnd/>
            <a:tailEnd/>
          </a:ln>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endParaRPr lang="en-US" altLang="en-US" sz="1800" dirty="0">
              <a:cs typeface="Arial" pitchFamily="34" charset="0"/>
            </a:endParaRPr>
          </a:p>
        </p:txBody>
      </p:sp>
      <p:sp>
        <p:nvSpPr>
          <p:cNvPr id="44040" name="TextBox 11"/>
          <p:cNvSpPr txBox="1">
            <a:spLocks noChangeArrowheads="1"/>
          </p:cNvSpPr>
          <p:nvPr/>
        </p:nvSpPr>
        <p:spPr bwMode="auto">
          <a:xfrm>
            <a:off x="2514600" y="1371600"/>
            <a:ext cx="6248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r>
              <a:rPr lang="en-US" altLang="en-US" sz="4000" dirty="0" smtClean="0">
                <a:solidFill>
                  <a:schemeClr val="tx2"/>
                </a:solidFill>
              </a:rPr>
              <a:t>Accounting Systems</a:t>
            </a:r>
            <a:endParaRPr lang="en-US" altLang="en-US" sz="4000" dirty="0">
              <a:solidFill>
                <a:schemeClr val="tx2"/>
              </a:solidFill>
            </a:endParaRPr>
          </a:p>
        </p:txBody>
      </p:sp>
      <p:sp>
        <p:nvSpPr>
          <p:cNvPr id="8" name="TextBox 7"/>
          <p:cNvSpPr txBox="1"/>
          <p:nvPr/>
        </p:nvSpPr>
        <p:spPr>
          <a:xfrm>
            <a:off x="228600" y="914400"/>
            <a:ext cx="1828800" cy="1784350"/>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ctr">
              <a:defRPr/>
            </a:pPr>
            <a:r>
              <a:rPr lang="en-US" sz="11000" noProof="1" smtClean="0">
                <a:solidFill>
                  <a:schemeClr val="tx2"/>
                </a:solidFill>
                <a:latin typeface="+mj-lt"/>
              </a:rPr>
              <a:t>5</a:t>
            </a:r>
            <a:endParaRPr lang="en-US" sz="11000" noProof="1">
              <a:solidFill>
                <a:schemeClr val="tx2"/>
              </a:solidFill>
              <a:latin typeface="+mj-lt"/>
            </a:endParaRPr>
          </a:p>
        </p:txBody>
      </p:sp>
      <p:sp>
        <p:nvSpPr>
          <p:cNvPr id="44042" name="TextBox 8"/>
          <p:cNvSpPr txBox="1">
            <a:spLocks noChangeArrowheads="1"/>
          </p:cNvSpPr>
          <p:nvPr/>
        </p:nvSpPr>
        <p:spPr bwMode="auto">
          <a:xfrm>
            <a:off x="228600" y="990600"/>
            <a:ext cx="1828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r>
              <a:rPr lang="en-US" altLang="en-US" sz="1600" b="1" dirty="0">
                <a:solidFill>
                  <a:srgbClr val="3A8B94"/>
                </a:solidFill>
              </a:rPr>
              <a:t>C H A P T E R</a:t>
            </a:r>
          </a:p>
        </p:txBody>
      </p:sp>
      <p:sp>
        <p:nvSpPr>
          <p:cNvPr id="10" name="TextBox 9"/>
          <p:cNvSpPr txBox="1"/>
          <p:nvPr/>
        </p:nvSpPr>
        <p:spPr>
          <a:xfrm rot="16200000">
            <a:off x="8101484" y="5828184"/>
            <a:ext cx="1828800" cy="230832"/>
          </a:xfrm>
          <a:prstGeom prst="rect">
            <a:avLst/>
          </a:prstGeom>
          <a:noFill/>
        </p:spPr>
        <p:txBody>
          <a:bodyPr wrap="square" rtlCol="0">
            <a:spAutoFit/>
          </a:bodyPr>
          <a:lstStyle/>
          <a:p>
            <a:r>
              <a:rPr lang="en-US" sz="900" dirty="0">
                <a:solidFill>
                  <a:schemeClr val="tx2"/>
                </a:solidFill>
              </a:rPr>
              <a:t>human/iStock/360/Getty Images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Receipts </a:t>
            </a:r>
            <a:r>
              <a:rPr lang="en-US" dirty="0" smtClean="0"/>
              <a:t>Journal</a:t>
            </a:r>
            <a:endParaRPr lang="en-US" sz="1800" dirty="0"/>
          </a:p>
        </p:txBody>
      </p:sp>
      <p:sp>
        <p:nvSpPr>
          <p:cNvPr id="3" name="Content Placeholder 2"/>
          <p:cNvSpPr>
            <a:spLocks noGrp="1"/>
          </p:cNvSpPr>
          <p:nvPr>
            <p:ph idx="1"/>
          </p:nvPr>
        </p:nvSpPr>
        <p:spPr/>
        <p:txBody>
          <a:bodyPr/>
          <a:lstStyle/>
          <a:p>
            <a:r>
              <a:rPr lang="en-US" dirty="0"/>
              <a:t>All transactions that involve the receipt of cash are recorded in a </a:t>
            </a:r>
            <a:r>
              <a:rPr lang="en-US" b="1" dirty="0">
                <a:solidFill>
                  <a:srgbClr val="3A8B94"/>
                </a:solidFill>
              </a:rPr>
              <a:t>cash receipts</a:t>
            </a:r>
            <a:r>
              <a:rPr lang="en-US" b="1" i="1" dirty="0">
                <a:solidFill>
                  <a:srgbClr val="3A8B94"/>
                </a:solidFill>
              </a:rPr>
              <a:t> </a:t>
            </a:r>
            <a:r>
              <a:rPr lang="en-US" b="1" dirty="0">
                <a:solidFill>
                  <a:srgbClr val="3A8B94"/>
                </a:solidFill>
              </a:rPr>
              <a:t>journal</a:t>
            </a:r>
            <a:r>
              <a:rPr lang="en-US" dirty="0"/>
              <a:t>. </a:t>
            </a:r>
            <a:endParaRPr lang="en-US" dirty="0" smtClean="0"/>
          </a:p>
          <a:p>
            <a:r>
              <a:rPr lang="en-US" dirty="0" smtClean="0"/>
              <a:t>Every </a:t>
            </a:r>
            <a:r>
              <a:rPr lang="en-US" dirty="0"/>
              <a:t>entry recorded in the cash receipts journal will involve a debit to the </a:t>
            </a:r>
            <a:r>
              <a:rPr lang="en-US" dirty="0" smtClean="0"/>
              <a:t>Cash </a:t>
            </a:r>
            <a:r>
              <a:rPr lang="en-US" dirty="0"/>
              <a:t>Dr</a:t>
            </a:r>
            <a:r>
              <a:rPr lang="en-US" dirty="0" smtClean="0"/>
              <a:t>. column.</a:t>
            </a:r>
          </a:p>
          <a:p>
            <a:r>
              <a:rPr lang="en-US" dirty="0" smtClean="0"/>
              <a:t>The types of cash receipt transactions and their frequency determine the titles of the other columns.  For example, if a business frequently receives cash from customers on account, an Accounts Receivable Cr. column is set up.</a:t>
            </a:r>
          </a:p>
          <a:p>
            <a:r>
              <a:rPr lang="en-US" dirty="0" smtClean="0"/>
              <a:t>The receipt of cash for infrequent transactions will be listed individually in the Other Accounts Cr. column.</a:t>
            </a:r>
            <a:endParaRPr lang="en-US" dirty="0"/>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2355496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Accounts Receivable Control Account </a:t>
            </a:r>
            <a:br>
              <a:rPr lang="en-US" dirty="0" smtClean="0"/>
            </a:br>
            <a:r>
              <a:rPr lang="en-US" dirty="0" smtClean="0"/>
              <a:t>and Subsidiary Ledger</a:t>
            </a:r>
            <a:endParaRPr lang="en-US" sz="1800" dirty="0"/>
          </a:p>
        </p:txBody>
      </p:sp>
      <p:sp>
        <p:nvSpPr>
          <p:cNvPr id="857095" name="Rectangle 7"/>
          <p:cNvSpPr>
            <a:spLocks noGrp="1" noChangeArrowheads="1"/>
          </p:cNvSpPr>
          <p:nvPr>
            <p:ph idx="1"/>
          </p:nvPr>
        </p:nvSpPr>
        <p:spPr/>
        <p:txBody>
          <a:bodyPr/>
          <a:lstStyle/>
          <a:p>
            <a:r>
              <a:rPr lang="en-US" dirty="0" smtClean="0"/>
              <a:t>After all posting has been completed for the month, the total of the accounts in the accounts receivable subsidiary ledger should equal the balance of the accounts receivable controlling account in the general ledger.</a:t>
            </a:r>
          </a:p>
          <a:p>
            <a:pPr lvl="1"/>
            <a:r>
              <a:rPr lang="en-US" dirty="0" smtClean="0"/>
              <a:t>The balance of the accounts receivable controlling account equals the sum of the customer account balances. </a:t>
            </a:r>
          </a:p>
        </p:txBody>
      </p:sp>
      <p:sp>
        <p:nvSpPr>
          <p:cNvPr id="7"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19133698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Purchases Journal</a:t>
            </a:r>
            <a:endParaRPr lang="en-US" sz="1800" dirty="0"/>
          </a:p>
        </p:txBody>
      </p:sp>
      <p:sp>
        <p:nvSpPr>
          <p:cNvPr id="5" name="Content Placeholder 4"/>
          <p:cNvSpPr>
            <a:spLocks noGrp="1"/>
          </p:cNvSpPr>
          <p:nvPr>
            <p:ph idx="1"/>
          </p:nvPr>
        </p:nvSpPr>
        <p:spPr>
          <a:xfrm>
            <a:off x="457200" y="1066800"/>
            <a:ext cx="8229600" cy="5105400"/>
          </a:xfrm>
        </p:spPr>
        <p:txBody>
          <a:bodyPr/>
          <a:lstStyle/>
          <a:p>
            <a:r>
              <a:rPr lang="en-US" dirty="0"/>
              <a:t>The </a:t>
            </a:r>
            <a:r>
              <a:rPr lang="en-US" b="1" dirty="0">
                <a:solidFill>
                  <a:srgbClr val="3A8B94"/>
                </a:solidFill>
              </a:rPr>
              <a:t>purchases journal </a:t>
            </a:r>
            <a:r>
              <a:rPr lang="en-US" dirty="0"/>
              <a:t>is designed for recording all purchases on </a:t>
            </a:r>
            <a:r>
              <a:rPr lang="en-US" dirty="0" smtClean="0"/>
              <a:t>account.</a:t>
            </a:r>
          </a:p>
          <a:p>
            <a:r>
              <a:rPr lang="en-US" dirty="0" smtClean="0"/>
              <a:t>Every entry recorded in the purchases journal will involve a credit to the Accounts Payable Cr. column.</a:t>
            </a:r>
          </a:p>
          <a:p>
            <a:r>
              <a:rPr lang="en-US" dirty="0" smtClean="0"/>
              <a:t>The items most often purchased on account will determine the titles of the other columns. For example, if the purchase of supplies on account occurs frequently, then a Supplies Dr. column is set up.</a:t>
            </a:r>
          </a:p>
          <a:p>
            <a:r>
              <a:rPr lang="en-US" dirty="0" smtClean="0"/>
              <a:t>The items purchased on account infrequently will be listed individually in the Other Accounts Dr. column.</a:t>
            </a:r>
            <a:endParaRPr lang="en-US" dirty="0"/>
          </a:p>
        </p:txBody>
      </p:sp>
      <p:sp>
        <p:nvSpPr>
          <p:cNvPr id="7"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31199159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Payments Journal</a:t>
            </a:r>
            <a:endParaRPr lang="en-US" sz="1800" dirty="0"/>
          </a:p>
        </p:txBody>
      </p:sp>
      <p:sp>
        <p:nvSpPr>
          <p:cNvPr id="5" name="Content Placeholder 4"/>
          <p:cNvSpPr>
            <a:spLocks noGrp="1"/>
          </p:cNvSpPr>
          <p:nvPr>
            <p:ph idx="1"/>
          </p:nvPr>
        </p:nvSpPr>
        <p:spPr/>
        <p:txBody>
          <a:bodyPr/>
          <a:lstStyle/>
          <a:p>
            <a:r>
              <a:rPr lang="en-US" dirty="0"/>
              <a:t>All transactions </a:t>
            </a:r>
            <a:r>
              <a:rPr lang="en-US" dirty="0" smtClean="0"/>
              <a:t>that involve the payment of cash are </a:t>
            </a:r>
            <a:r>
              <a:rPr lang="en-US" dirty="0"/>
              <a:t>recorded in the </a:t>
            </a:r>
            <a:r>
              <a:rPr lang="en-US" b="1" dirty="0">
                <a:solidFill>
                  <a:srgbClr val="3A8B94"/>
                </a:solidFill>
              </a:rPr>
              <a:t>cash payments </a:t>
            </a:r>
            <a:r>
              <a:rPr lang="en-US" b="1" dirty="0" smtClean="0">
                <a:solidFill>
                  <a:srgbClr val="3A8B94"/>
                </a:solidFill>
              </a:rPr>
              <a:t>journal</a:t>
            </a:r>
            <a:r>
              <a:rPr lang="en-US" dirty="0" smtClean="0"/>
              <a:t>.</a:t>
            </a:r>
          </a:p>
          <a:p>
            <a:r>
              <a:rPr lang="en-US" dirty="0" smtClean="0"/>
              <a:t>Every entry recorded in the cash payments journal will involve a credit to the Cash Cr. column.</a:t>
            </a:r>
          </a:p>
          <a:p>
            <a:r>
              <a:rPr lang="en-US" dirty="0"/>
              <a:t>The </a:t>
            </a:r>
            <a:r>
              <a:rPr lang="en-US" dirty="0" smtClean="0"/>
              <a:t>kinds of transactions in which cash is paid and how often they occur determine the titles of the other columns. </a:t>
            </a:r>
            <a:r>
              <a:rPr lang="en-US" dirty="0"/>
              <a:t>For example, </a:t>
            </a:r>
            <a:r>
              <a:rPr lang="en-US" dirty="0" smtClean="0"/>
              <a:t>if the payment of cash to creditors on account </a:t>
            </a:r>
            <a:r>
              <a:rPr lang="en-US" dirty="0"/>
              <a:t>occurs frequently, then a </a:t>
            </a:r>
            <a:r>
              <a:rPr lang="en-US" dirty="0" smtClean="0"/>
              <a:t>Accounts Payable Dr</a:t>
            </a:r>
            <a:r>
              <a:rPr lang="en-US" dirty="0"/>
              <a:t>. column is set up.</a:t>
            </a:r>
          </a:p>
          <a:p>
            <a:r>
              <a:rPr lang="en-US" dirty="0"/>
              <a:t>The </a:t>
            </a:r>
            <a:r>
              <a:rPr lang="en-US" dirty="0" smtClean="0"/>
              <a:t>payment of </a:t>
            </a:r>
            <a:r>
              <a:rPr lang="en-US" dirty="0"/>
              <a:t>cash for infrequent transactions will be listed individually in the Other Accounts </a:t>
            </a:r>
            <a:r>
              <a:rPr lang="en-US" dirty="0" smtClean="0"/>
              <a:t>Dr</a:t>
            </a:r>
            <a:r>
              <a:rPr lang="en-US" dirty="0"/>
              <a:t>. column</a:t>
            </a:r>
            <a:r>
              <a:rPr lang="en-US" dirty="0" smtClean="0"/>
              <a:t>.</a:t>
            </a:r>
          </a:p>
        </p:txBody>
      </p:sp>
      <p:sp>
        <p:nvSpPr>
          <p:cNvPr id="6"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23311759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Accounts Payable </a:t>
            </a:r>
            <a:r>
              <a:rPr lang="en-US" dirty="0" smtClean="0"/>
              <a:t>Control Account </a:t>
            </a:r>
            <a:br>
              <a:rPr lang="en-US" dirty="0" smtClean="0"/>
            </a:br>
            <a:r>
              <a:rPr lang="en-US" dirty="0" smtClean="0"/>
              <a:t>and Subsidiary Ledger</a:t>
            </a:r>
            <a:endParaRPr lang="en-US" dirty="0"/>
          </a:p>
        </p:txBody>
      </p:sp>
      <p:sp>
        <p:nvSpPr>
          <p:cNvPr id="3" name="Content Placeholder 2"/>
          <p:cNvSpPr>
            <a:spLocks noGrp="1"/>
          </p:cNvSpPr>
          <p:nvPr>
            <p:ph idx="1"/>
          </p:nvPr>
        </p:nvSpPr>
        <p:spPr/>
        <p:txBody>
          <a:bodyPr/>
          <a:lstStyle/>
          <a:p>
            <a:r>
              <a:rPr lang="en-US" dirty="0"/>
              <a:t>After all posting has been completed for the month, the total of the accounts in the accounts </a:t>
            </a:r>
            <a:r>
              <a:rPr lang="en-US" dirty="0" smtClean="0"/>
              <a:t>payable subsidiary </a:t>
            </a:r>
            <a:r>
              <a:rPr lang="en-US" dirty="0"/>
              <a:t>ledger should equal the balance of the accounts </a:t>
            </a:r>
            <a:r>
              <a:rPr lang="en-US" dirty="0" smtClean="0"/>
              <a:t>payable controlling </a:t>
            </a:r>
            <a:r>
              <a:rPr lang="en-US" dirty="0"/>
              <a:t>account in the general ledger</a:t>
            </a:r>
            <a:r>
              <a:rPr lang="en-US" dirty="0" smtClean="0"/>
              <a:t>.</a:t>
            </a:r>
          </a:p>
          <a:p>
            <a:pPr lvl="1"/>
            <a:r>
              <a:rPr lang="en-US" dirty="0" smtClean="0"/>
              <a:t>The balance of the accounts payable controlling account equals the sum of the creditor account balances.</a:t>
            </a:r>
          </a:p>
        </p:txBody>
      </p:sp>
      <p:sp>
        <p:nvSpPr>
          <p:cNvPr id="6"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11624536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Computerized Accounting Systems</a:t>
            </a:r>
            <a:endParaRPr lang="en-US" sz="1800" dirty="0"/>
          </a:p>
        </p:txBody>
      </p:sp>
      <p:sp>
        <p:nvSpPr>
          <p:cNvPr id="3" name="Content Placeholder 2"/>
          <p:cNvSpPr>
            <a:spLocks noGrp="1"/>
          </p:cNvSpPr>
          <p:nvPr>
            <p:ph idx="1"/>
          </p:nvPr>
        </p:nvSpPr>
        <p:spPr/>
        <p:txBody>
          <a:bodyPr/>
          <a:lstStyle/>
          <a:p>
            <a:r>
              <a:rPr lang="en-US" dirty="0" smtClean="0"/>
              <a:t>Computerized accounting systems have the following three main advantages over manual systems:</a:t>
            </a:r>
          </a:p>
          <a:p>
            <a:pPr lvl="1"/>
            <a:r>
              <a:rPr lang="en-US" dirty="0" smtClean="0"/>
              <a:t>Computerized systems simplify the record-keeping process by recording transactions in electronic journals or forms and, at the same time, posting them electronically to general and subsidiary ledger accounts.</a:t>
            </a:r>
          </a:p>
          <a:p>
            <a:pPr lvl="1" fontAlgn="auto">
              <a:defRPr/>
            </a:pPr>
            <a:r>
              <a:rPr lang="en-US" dirty="0"/>
              <a:t>Computerized systems are generally more accurate than manual systems.</a:t>
            </a:r>
          </a:p>
          <a:p>
            <a:pPr lvl="1" fontAlgn="auto">
              <a:defRPr/>
            </a:pPr>
            <a:r>
              <a:rPr lang="en-US" dirty="0"/>
              <a:t>Computerized systems provide management with current account balance information to support decision making, since account balances are posted as the transactions occur</a:t>
            </a:r>
            <a:r>
              <a:rPr lang="en-US" dirty="0" smtClean="0"/>
              <a:t>.</a:t>
            </a:r>
            <a:endParaRPr lang="en-US" dirty="0"/>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21281270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E-Commerce</a:t>
            </a:r>
            <a:endParaRPr lang="en-US" sz="1800" dirty="0"/>
          </a:p>
        </p:txBody>
      </p:sp>
      <p:sp>
        <p:nvSpPr>
          <p:cNvPr id="3" name="Content Placeholder 2"/>
          <p:cNvSpPr>
            <a:spLocks noGrp="1"/>
          </p:cNvSpPr>
          <p:nvPr>
            <p:ph idx="1"/>
          </p:nvPr>
        </p:nvSpPr>
        <p:spPr/>
        <p:txBody>
          <a:bodyPr/>
          <a:lstStyle/>
          <a:p>
            <a:r>
              <a:rPr lang="en-US" sz="2400" dirty="0"/>
              <a:t>Using the Internet to perform business transactions is termed </a:t>
            </a:r>
            <a:r>
              <a:rPr lang="en-US" sz="2400" b="1" dirty="0" smtClean="0">
                <a:solidFill>
                  <a:srgbClr val="3A8B94"/>
                </a:solidFill>
              </a:rPr>
              <a:t>e-commerce</a:t>
            </a:r>
            <a:r>
              <a:rPr lang="en-US" sz="2400" dirty="0" smtClean="0"/>
              <a:t>.</a:t>
            </a:r>
          </a:p>
          <a:p>
            <a:r>
              <a:rPr lang="en-US" sz="2400" dirty="0"/>
              <a:t>When transactions are between a company and a consumer, it is termed B2C (business-to-consumer) </a:t>
            </a:r>
            <a:br>
              <a:rPr lang="en-US" sz="2400" dirty="0"/>
            </a:br>
            <a:r>
              <a:rPr lang="en-US" sz="2400" dirty="0"/>
              <a:t>e-commerce.</a:t>
            </a:r>
          </a:p>
          <a:p>
            <a:r>
              <a:rPr lang="en-US" sz="2400" dirty="0" smtClean="0"/>
              <a:t>When transactions are between two companies, it is </a:t>
            </a:r>
            <a:r>
              <a:rPr lang="en-US" sz="2400" dirty="0"/>
              <a:t>termed B2B (</a:t>
            </a:r>
            <a:r>
              <a:rPr lang="en-US" sz="2400" dirty="0" smtClean="0"/>
              <a:t>business-to-business) e-commerce.</a:t>
            </a:r>
          </a:p>
          <a:p>
            <a:pPr fontAlgn="auto">
              <a:defRPr/>
            </a:pPr>
            <a:r>
              <a:rPr lang="en-US" sz="2400" dirty="0"/>
              <a:t>Three additional areas where the Internet is being used for business purposes are:</a:t>
            </a:r>
          </a:p>
          <a:p>
            <a:pPr lvl="1" fontAlgn="auto">
              <a:defRPr/>
            </a:pPr>
            <a:r>
              <a:rPr lang="en-US" sz="2000" dirty="0"/>
              <a:t>Supply chain management (SCM)</a:t>
            </a:r>
          </a:p>
          <a:p>
            <a:pPr lvl="1" fontAlgn="auto">
              <a:defRPr/>
            </a:pPr>
            <a:r>
              <a:rPr lang="en-US" sz="2000" dirty="0"/>
              <a:t>Customer relationship management (CRM)</a:t>
            </a:r>
          </a:p>
          <a:p>
            <a:pPr lvl="1" fontAlgn="auto">
              <a:defRPr/>
            </a:pPr>
            <a:r>
              <a:rPr lang="en-US" sz="2000" dirty="0"/>
              <a:t>Product life-cycle management (PLM)</a:t>
            </a:r>
          </a:p>
          <a:p>
            <a:endParaRPr lang="en-US" dirty="0"/>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37713331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Analysis and Interpretation:</a:t>
            </a:r>
            <a:br>
              <a:rPr lang="en-US" dirty="0" smtClean="0"/>
            </a:br>
            <a:r>
              <a:rPr lang="en-US" dirty="0" smtClean="0"/>
              <a:t>Segment Analysis</a:t>
            </a:r>
            <a:endParaRPr lang="en-US" sz="1800" dirty="0"/>
          </a:p>
        </p:txBody>
      </p:sp>
      <p:sp>
        <p:nvSpPr>
          <p:cNvPr id="3" name="Content Placeholder 2"/>
          <p:cNvSpPr>
            <a:spLocks noGrp="1"/>
          </p:cNvSpPr>
          <p:nvPr>
            <p:ph idx="1"/>
          </p:nvPr>
        </p:nvSpPr>
        <p:spPr>
          <a:xfrm>
            <a:off x="457200" y="1143000"/>
            <a:ext cx="8229600" cy="1447800"/>
          </a:xfrm>
        </p:spPr>
        <p:txBody>
          <a:bodyPr/>
          <a:lstStyle/>
          <a:p>
            <a:r>
              <a:rPr lang="en-US" dirty="0" smtClean="0"/>
              <a:t>One way to report revenue is by different segments. Businesses may be segmented by region, by product or service, or by type of customer.</a:t>
            </a:r>
          </a:p>
          <a:p>
            <a:r>
              <a:rPr lang="en-US" dirty="0"/>
              <a:t>The segment information can be used to perform horizontal analysis using the prior year as the base </a:t>
            </a:r>
            <a:r>
              <a:rPr lang="en-US" dirty="0" smtClean="0"/>
              <a:t>year.</a:t>
            </a:r>
          </a:p>
          <a:p>
            <a:r>
              <a:rPr lang="en-US" dirty="0"/>
              <a:t>In addition, vertical analysis can be performed on the segment </a:t>
            </a:r>
            <a:r>
              <a:rPr lang="en-US" dirty="0" smtClean="0"/>
              <a:t>disclosures.</a:t>
            </a:r>
            <a:endParaRPr lang="en-US" dirty="0"/>
          </a:p>
        </p:txBody>
      </p:sp>
      <p:sp>
        <p:nvSpPr>
          <p:cNvPr id="6"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15734215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Accounting Systems</a:t>
            </a:r>
            <a:br>
              <a:rPr lang="en-US" dirty="0" smtClean="0"/>
            </a:br>
            <a:r>
              <a:rPr lang="en-US" sz="1800" dirty="0" smtClean="0"/>
              <a:t>(slide 1 of 2)</a:t>
            </a:r>
            <a:endParaRPr lang="en-US" sz="1800" dirty="0"/>
          </a:p>
        </p:txBody>
      </p:sp>
      <p:sp>
        <p:nvSpPr>
          <p:cNvPr id="3" name="Content Placeholder 2"/>
          <p:cNvSpPr>
            <a:spLocks noGrp="1"/>
          </p:cNvSpPr>
          <p:nvPr>
            <p:ph idx="1"/>
          </p:nvPr>
        </p:nvSpPr>
        <p:spPr/>
        <p:txBody>
          <a:bodyPr/>
          <a:lstStyle/>
          <a:p>
            <a:r>
              <a:rPr lang="en-US" dirty="0" smtClean="0"/>
              <a:t>An </a:t>
            </a:r>
            <a:r>
              <a:rPr lang="en-US" b="1" dirty="0" smtClean="0">
                <a:solidFill>
                  <a:srgbClr val="3A8B94"/>
                </a:solidFill>
              </a:rPr>
              <a:t>accounting system </a:t>
            </a:r>
            <a:r>
              <a:rPr lang="en-US" dirty="0" smtClean="0"/>
              <a:t>is the methods and procedures for collecting, classifying, summarizing, and reporting a business’s financial and operating information.</a:t>
            </a:r>
          </a:p>
          <a:p>
            <a:pPr fontAlgn="auto">
              <a:defRPr/>
            </a:pPr>
            <a:r>
              <a:rPr lang="en-US" dirty="0" smtClean="0"/>
              <a:t>As a business grows and changes, its accounting system also changes in the following three-step process.</a:t>
            </a:r>
          </a:p>
          <a:p>
            <a:pPr lvl="1" fontAlgn="auto">
              <a:defRPr/>
            </a:pPr>
            <a:r>
              <a:rPr lang="en-US" dirty="0" smtClean="0"/>
              <a:t>Step 1: Analyze user information needs.</a:t>
            </a:r>
          </a:p>
          <a:p>
            <a:pPr lvl="1" fontAlgn="auto">
              <a:defRPr/>
            </a:pPr>
            <a:r>
              <a:rPr lang="en-US" dirty="0" smtClean="0"/>
              <a:t>Step 2: Design the system to meet the user needs.</a:t>
            </a:r>
          </a:p>
          <a:p>
            <a:pPr lvl="1" fontAlgn="auto">
              <a:defRPr/>
            </a:pPr>
            <a:r>
              <a:rPr lang="en-US" dirty="0" smtClean="0"/>
              <a:t>Step 3: Implement the system.</a:t>
            </a:r>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2240029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Accounting Systems</a:t>
            </a:r>
            <a:br>
              <a:rPr lang="en-US" dirty="0" smtClean="0"/>
            </a:br>
            <a:r>
              <a:rPr lang="en-US" sz="1800" dirty="0" smtClean="0"/>
              <a:t>(slide 2 of 2)</a:t>
            </a:r>
            <a:endParaRPr lang="en-US" sz="1800" dirty="0"/>
          </a:p>
        </p:txBody>
      </p:sp>
      <p:sp>
        <p:nvSpPr>
          <p:cNvPr id="3" name="Content Placeholder 2"/>
          <p:cNvSpPr>
            <a:spLocks noGrp="1"/>
          </p:cNvSpPr>
          <p:nvPr>
            <p:ph idx="1"/>
          </p:nvPr>
        </p:nvSpPr>
        <p:spPr/>
        <p:txBody>
          <a:bodyPr/>
          <a:lstStyle/>
          <a:p>
            <a:r>
              <a:rPr lang="en-US" b="1" dirty="0" smtClean="0">
                <a:solidFill>
                  <a:srgbClr val="3A8B94"/>
                </a:solidFill>
              </a:rPr>
              <a:t>Internal controls </a:t>
            </a:r>
            <a:r>
              <a:rPr lang="en-US" dirty="0" smtClean="0"/>
              <a:t>are the policies and procedures that protect assets from misuse, ensure that business information is accurate, and ensure that laws and regulations are being followed.</a:t>
            </a:r>
          </a:p>
          <a:p>
            <a:r>
              <a:rPr lang="en-US" dirty="0"/>
              <a:t>Processing methods </a:t>
            </a:r>
            <a:r>
              <a:rPr lang="en-US" dirty="0" smtClean="0"/>
              <a:t>are the means by which the accounting system collects, summarizes, and reports accounting information. These methods may be either manual or computerized.</a:t>
            </a:r>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630086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Manual Accounting Systems</a:t>
            </a:r>
            <a:endParaRPr lang="en-US" dirty="0"/>
          </a:p>
        </p:txBody>
      </p:sp>
      <p:sp>
        <p:nvSpPr>
          <p:cNvPr id="3" name="Content Placeholder 2"/>
          <p:cNvSpPr>
            <a:spLocks noGrp="1"/>
          </p:cNvSpPr>
          <p:nvPr>
            <p:ph idx="1"/>
          </p:nvPr>
        </p:nvSpPr>
        <p:spPr/>
        <p:txBody>
          <a:bodyPr/>
          <a:lstStyle/>
          <a:p>
            <a:r>
              <a:rPr lang="en-US" dirty="0" smtClean="0"/>
              <a:t>Understanding a manual accounting system is useful in identifying relationships between accounting data and reports.</a:t>
            </a:r>
          </a:p>
          <a:p>
            <a:r>
              <a:rPr lang="en-US" dirty="0" smtClean="0"/>
              <a:t>When a business has a large number of similar transactions, using an all-purpose (two-column) journal is inefficient and impractical. In such cases, subsidiary ledgers and special journals are useful.</a:t>
            </a:r>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40452730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Subsidiary Ledgers</a:t>
            </a:r>
            <a:br>
              <a:rPr lang="en-US" dirty="0" smtClean="0"/>
            </a:br>
            <a:r>
              <a:rPr lang="en-US" sz="1800" dirty="0" smtClean="0"/>
              <a:t>(slide 1 of 2)</a:t>
            </a:r>
            <a:endParaRPr lang="en-US" sz="1800" dirty="0"/>
          </a:p>
        </p:txBody>
      </p:sp>
      <p:sp>
        <p:nvSpPr>
          <p:cNvPr id="3" name="Content Placeholder 2"/>
          <p:cNvSpPr>
            <a:spLocks noGrp="1"/>
          </p:cNvSpPr>
          <p:nvPr>
            <p:ph idx="1"/>
          </p:nvPr>
        </p:nvSpPr>
        <p:spPr/>
        <p:txBody>
          <a:bodyPr/>
          <a:lstStyle/>
          <a:p>
            <a:r>
              <a:rPr lang="en-US" dirty="0" smtClean="0"/>
              <a:t>A large number of individual accounts with a common characteristic can be grouped together in a separate ledger called a </a:t>
            </a:r>
            <a:r>
              <a:rPr lang="en-US" b="1" dirty="0" smtClean="0">
                <a:solidFill>
                  <a:srgbClr val="3A8B94"/>
                </a:solidFill>
              </a:rPr>
              <a:t>subsidiary ledger</a:t>
            </a:r>
            <a:r>
              <a:rPr lang="en-US" dirty="0" smtClean="0"/>
              <a:t>.</a:t>
            </a:r>
          </a:p>
          <a:p>
            <a:r>
              <a:rPr lang="en-US" dirty="0" smtClean="0"/>
              <a:t>The </a:t>
            </a:r>
            <a:r>
              <a:rPr lang="en-US" dirty="0"/>
              <a:t>primary ledger, which contains all of the balance sheet and income statement accounts, is called </a:t>
            </a:r>
            <a:r>
              <a:rPr lang="en-US" dirty="0" smtClean="0"/>
              <a:t>the </a:t>
            </a:r>
            <a:r>
              <a:rPr lang="en-US" b="1" dirty="0">
                <a:solidFill>
                  <a:srgbClr val="3A8B94"/>
                </a:solidFill>
              </a:rPr>
              <a:t>general ledger</a:t>
            </a:r>
            <a:r>
              <a:rPr lang="en-US" dirty="0" smtClean="0"/>
              <a:t>.</a:t>
            </a:r>
          </a:p>
          <a:p>
            <a:r>
              <a:rPr lang="en-US" dirty="0"/>
              <a:t>Each subsidiary ledger is represented in the general ledger by a summarizing account,</a:t>
            </a:r>
            <a:r>
              <a:rPr lang="en-US" dirty="0">
                <a:solidFill>
                  <a:srgbClr val="FF6600"/>
                </a:solidFill>
              </a:rPr>
              <a:t> </a:t>
            </a:r>
            <a:r>
              <a:rPr lang="en-US" dirty="0"/>
              <a:t>called a </a:t>
            </a:r>
            <a:r>
              <a:rPr lang="en-US" b="1" dirty="0">
                <a:solidFill>
                  <a:srgbClr val="3A8B94"/>
                </a:solidFill>
              </a:rPr>
              <a:t>controlling </a:t>
            </a:r>
            <a:r>
              <a:rPr lang="en-US" b="1" dirty="0" smtClean="0">
                <a:solidFill>
                  <a:srgbClr val="3A8B94"/>
                </a:solidFill>
              </a:rPr>
              <a:t>account</a:t>
            </a:r>
            <a:r>
              <a:rPr lang="en-US" dirty="0" smtClean="0"/>
              <a:t>.</a:t>
            </a:r>
          </a:p>
          <a:p>
            <a:pPr lvl="1"/>
            <a:r>
              <a:rPr lang="en-US" dirty="0" smtClean="0"/>
              <a:t>Subsidiary </a:t>
            </a:r>
            <a:r>
              <a:rPr lang="en-US" dirty="0"/>
              <a:t>ledgers provide detail of individual accounts that are summarized in a controlling account in the general ledger</a:t>
            </a:r>
            <a:r>
              <a:rPr lang="en-US" dirty="0" smtClean="0"/>
              <a:t>.</a:t>
            </a:r>
            <a:endParaRPr lang="en-US" dirty="0"/>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10825711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Subsidiary Ledgers</a:t>
            </a:r>
            <a:br>
              <a:rPr lang="en-US" dirty="0" smtClean="0"/>
            </a:br>
            <a:r>
              <a:rPr lang="en-US" sz="1800" dirty="0" smtClean="0"/>
              <a:t>(slide 2 of 2)</a:t>
            </a:r>
            <a:endParaRPr lang="en-US" sz="1800" dirty="0"/>
          </a:p>
        </p:txBody>
      </p:sp>
      <p:sp>
        <p:nvSpPr>
          <p:cNvPr id="3" name="Content Placeholder 2"/>
          <p:cNvSpPr>
            <a:spLocks noGrp="1"/>
          </p:cNvSpPr>
          <p:nvPr>
            <p:ph idx="1"/>
          </p:nvPr>
        </p:nvSpPr>
        <p:spPr/>
        <p:txBody>
          <a:bodyPr/>
          <a:lstStyle/>
          <a:p>
            <a:r>
              <a:rPr lang="en-US" dirty="0" smtClean="0"/>
              <a:t>Two of the most common subsidiary ledgers are the accounts receivable subsidiary ledger and the accounts payable subsidiary ledger.</a:t>
            </a:r>
          </a:p>
          <a:p>
            <a:pPr lvl="1"/>
            <a:r>
              <a:rPr lang="en-US" dirty="0" smtClean="0"/>
              <a:t>The </a:t>
            </a:r>
            <a:r>
              <a:rPr lang="en-US" b="1" dirty="0" smtClean="0">
                <a:solidFill>
                  <a:srgbClr val="3A8B94"/>
                </a:solidFill>
              </a:rPr>
              <a:t>accounts </a:t>
            </a:r>
            <a:r>
              <a:rPr lang="en-US" b="1" dirty="0">
                <a:solidFill>
                  <a:srgbClr val="3A8B94"/>
                </a:solidFill>
              </a:rPr>
              <a:t>receivable subsidiary ledger</a:t>
            </a:r>
            <a:r>
              <a:rPr lang="en-US" dirty="0"/>
              <a:t>,</a:t>
            </a:r>
            <a:r>
              <a:rPr lang="en-US" dirty="0">
                <a:solidFill>
                  <a:srgbClr val="FF6600"/>
                </a:solidFill>
              </a:rPr>
              <a:t> </a:t>
            </a:r>
            <a:r>
              <a:rPr lang="en-US" dirty="0"/>
              <a:t>or</a:t>
            </a:r>
            <a:r>
              <a:rPr lang="en-US" i="1" dirty="0">
                <a:solidFill>
                  <a:srgbClr val="FF6600"/>
                </a:solidFill>
              </a:rPr>
              <a:t> </a:t>
            </a:r>
            <a:r>
              <a:rPr lang="en-US" dirty="0"/>
              <a:t>customers </a:t>
            </a:r>
            <a:r>
              <a:rPr lang="en-US" dirty="0" smtClean="0"/>
              <a:t>ledger, lists the individual customer accounts in alphabetical order. The controlling account in the general ledger that summarizes the debits and credits to the individual customer accounts is Accounts Receivable.</a:t>
            </a:r>
          </a:p>
          <a:p>
            <a:pPr lvl="1"/>
            <a:r>
              <a:rPr lang="en-US" dirty="0"/>
              <a:t>The </a:t>
            </a:r>
            <a:r>
              <a:rPr lang="en-US" b="1" dirty="0" smtClean="0">
                <a:solidFill>
                  <a:srgbClr val="3A8B94"/>
                </a:solidFill>
              </a:rPr>
              <a:t>accounts </a:t>
            </a:r>
            <a:r>
              <a:rPr lang="en-US" b="1" dirty="0">
                <a:solidFill>
                  <a:srgbClr val="3A8B94"/>
                </a:solidFill>
              </a:rPr>
              <a:t>payable subsidiary ledger</a:t>
            </a:r>
            <a:r>
              <a:rPr lang="en-US" dirty="0"/>
              <a:t>,</a:t>
            </a:r>
            <a:r>
              <a:rPr lang="en-US" dirty="0">
                <a:solidFill>
                  <a:srgbClr val="FF6600"/>
                </a:solidFill>
              </a:rPr>
              <a:t> </a:t>
            </a:r>
            <a:r>
              <a:rPr lang="en-US" dirty="0"/>
              <a:t>or </a:t>
            </a:r>
            <a:r>
              <a:rPr lang="en-US" dirty="0" smtClean="0"/>
              <a:t>creditors ledger, lists individual creditor accounts in alphabetical order. The related controlling account in the general ledger is Accounts Payable.</a:t>
            </a:r>
            <a:endParaRPr lang="en-US" dirty="0"/>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605704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Journals</a:t>
            </a:r>
            <a:br>
              <a:rPr lang="en-US" dirty="0" smtClean="0"/>
            </a:br>
            <a:r>
              <a:rPr lang="en-US" sz="1800" dirty="0" smtClean="0"/>
              <a:t>(slide 1 of 2)</a:t>
            </a:r>
            <a:endParaRPr lang="en-US" sz="1800" dirty="0"/>
          </a:p>
        </p:txBody>
      </p:sp>
      <p:sp>
        <p:nvSpPr>
          <p:cNvPr id="3" name="Content Placeholder 2"/>
          <p:cNvSpPr>
            <a:spLocks noGrp="1"/>
          </p:cNvSpPr>
          <p:nvPr>
            <p:ph idx="1"/>
          </p:nvPr>
        </p:nvSpPr>
        <p:spPr/>
        <p:txBody>
          <a:bodyPr/>
          <a:lstStyle/>
          <a:p>
            <a:r>
              <a:rPr lang="en-US" dirty="0" smtClean="0"/>
              <a:t>One method of processing transactions more efficiently in a manual system is to use special journals. </a:t>
            </a:r>
          </a:p>
          <a:p>
            <a:r>
              <a:rPr lang="en-US" b="1" dirty="0" smtClean="0">
                <a:solidFill>
                  <a:srgbClr val="3A8B94"/>
                </a:solidFill>
              </a:rPr>
              <a:t>Special journals </a:t>
            </a:r>
            <a:r>
              <a:rPr lang="en-US" dirty="0" smtClean="0"/>
              <a:t>are designed to be used for recording a single kind of transaction that occurs frequently.</a:t>
            </a:r>
          </a:p>
          <a:p>
            <a:pPr lvl="1"/>
            <a:r>
              <a:rPr lang="en-US" dirty="0" smtClean="0"/>
              <a:t>Special journals summarize common transactions that are used frequently.</a:t>
            </a:r>
          </a:p>
          <a:p>
            <a:r>
              <a:rPr lang="en-US" dirty="0"/>
              <a:t>The all-purpose two-column journal, called the </a:t>
            </a:r>
            <a:r>
              <a:rPr lang="en-US" b="1" dirty="0">
                <a:solidFill>
                  <a:srgbClr val="3A8B94"/>
                </a:solidFill>
              </a:rPr>
              <a:t>general journal</a:t>
            </a:r>
            <a:r>
              <a:rPr lang="en-US" dirty="0">
                <a:solidFill>
                  <a:srgbClr val="3A8B94"/>
                </a:solidFill>
              </a:rPr>
              <a:t> </a:t>
            </a:r>
            <a:r>
              <a:rPr lang="en-US" dirty="0"/>
              <a:t>or simply the journal</a:t>
            </a:r>
            <a:r>
              <a:rPr lang="en-US" i="1" dirty="0"/>
              <a:t>,</a:t>
            </a:r>
            <a:r>
              <a:rPr lang="en-US" dirty="0">
                <a:solidFill>
                  <a:srgbClr val="FF6600"/>
                </a:solidFill>
              </a:rPr>
              <a:t> </a:t>
            </a:r>
            <a:r>
              <a:rPr lang="en-US" dirty="0"/>
              <a:t>can be used for entries that do not fit into any of the special journals</a:t>
            </a:r>
            <a:r>
              <a:rPr lang="en-US" dirty="0" smtClean="0"/>
              <a:t>.</a:t>
            </a:r>
            <a:endParaRPr lang="en-US" dirty="0"/>
          </a:p>
        </p:txBody>
      </p:sp>
      <p:sp>
        <p:nvSpPr>
          <p:cNvPr id="5"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534979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 Journals</a:t>
            </a:r>
            <a:br>
              <a:rPr lang="en-US" dirty="0"/>
            </a:br>
            <a:r>
              <a:rPr lang="en-US" sz="1800" dirty="0" smtClean="0"/>
              <a:t>(slide 2 of 2)</a:t>
            </a:r>
            <a:endParaRPr lang="en-US" dirty="0"/>
          </a:p>
        </p:txBody>
      </p:sp>
      <p:pic>
        <p:nvPicPr>
          <p:cNvPr id="10" name="Picture 7" descr="An illustration showing four common transactions and their related special journals is shown. In the illustration, there are three columns: The first column shows the transaction, the second column shows a small green arrow pointing from left to right with the words recorded in shown above the arrow, and the third column shows the special journal in which the transaction is recorded. The special journal appears in blue type.&#10;&#10;The fourth transaction shown is for Payment of cash for any purpose (with any in italics), which is recorded in the cash payments journal." title="Special Journals – Fourth Transaction"/>
          <p:cNvPicPr>
            <a:picLocks noChangeAspect="1" noChangeArrowheads="1"/>
          </p:cNvPicPr>
          <p:nvPr/>
        </p:nvPicPr>
        <p:blipFill>
          <a:blip r:embed="rId2">
            <a:extLst>
              <a:ext uri="{28A0092B-C50C-407E-A947-70E740481C1C}">
                <a14:useLocalDpi xmlns:a14="http://schemas.microsoft.com/office/drawing/2010/main" val="0"/>
              </a:ext>
            </a:extLst>
          </a:blip>
          <a:srcRect t="75880"/>
          <a:stretch>
            <a:fillRect/>
          </a:stretch>
        </p:blipFill>
        <p:spPr bwMode="auto">
          <a:xfrm>
            <a:off x="1295400" y="4206018"/>
            <a:ext cx="6723062" cy="611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An illustration showing four common transactions and their related special journals is shown. In the illustration, there are three columns: The first column shows the transaction, the second column shows a small green arrow pointing from left to right with the words recorded in shown above the arrow, and the third column shows the special journal in which the transaction is recorded. The special journal appears in blue type.&#10;&#10;The third transaction shown is for Purchase of items on account (with on account in italics), which is recorded in the purchases journal. " title="Special Journals – Third Transaction"/>
          <p:cNvPicPr>
            <a:picLocks noChangeAspect="1" noChangeArrowheads="1"/>
          </p:cNvPicPr>
          <p:nvPr/>
        </p:nvPicPr>
        <p:blipFill>
          <a:blip r:embed="rId3">
            <a:extLst>
              <a:ext uri="{28A0092B-C50C-407E-A947-70E740481C1C}">
                <a14:useLocalDpi xmlns:a14="http://schemas.microsoft.com/office/drawing/2010/main" val="0"/>
              </a:ext>
            </a:extLst>
          </a:blip>
          <a:srcRect t="64973"/>
          <a:stretch>
            <a:fillRect/>
          </a:stretch>
        </p:blipFill>
        <p:spPr bwMode="auto">
          <a:xfrm>
            <a:off x="1295400" y="3457914"/>
            <a:ext cx="6723062" cy="674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9" descr="An illustration showing four common transactions and their related special journals is shown. In the illustration, there are three columns: The first column shows the transaction, the second column shows a small green arrow pointing from left to right with the words recorded in shown above the arrow, and the third column shows the special journal in which the transaction is recorded. The special journal appears in blue type.&#10;&#10;The second transaction shown is for Receipt of cash from any source (with any in italics), which is recorded in the cash receipts journal." title="Special Journals – Second Transaction"/>
          <p:cNvPicPr>
            <a:picLocks noChangeAspect="1" noChangeArrowheads="1"/>
          </p:cNvPicPr>
          <p:nvPr/>
        </p:nvPicPr>
        <p:blipFill>
          <a:blip r:embed="rId4">
            <a:extLst>
              <a:ext uri="{28A0092B-C50C-407E-A947-70E740481C1C}">
                <a14:useLocalDpi xmlns:a14="http://schemas.microsoft.com/office/drawing/2010/main" val="0"/>
              </a:ext>
            </a:extLst>
          </a:blip>
          <a:srcRect t="49490"/>
          <a:stretch>
            <a:fillRect/>
          </a:stretch>
        </p:blipFill>
        <p:spPr bwMode="auto">
          <a:xfrm>
            <a:off x="1295400" y="2744744"/>
            <a:ext cx="6723062" cy="631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0" descr="An illustration showing four common transactions and their related special journals is shown. In the illustration, there are three columns: The first column shows the transaction, the second column shows a small green arrow pointing from left to right with the words recorded in shown above the arrow, and the third column shows the special journal in which the transaction is recorded. The special journal appears in blue type.&#10;&#10;The first transaction shown is for Providing services on account (with on account in italics), which is recorded in the revenue journal. " title="Special Journals – First Transacti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057400"/>
            <a:ext cx="6723062" cy="618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4244319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153400" cy="914400"/>
          </a:xfrm>
        </p:spPr>
        <p:txBody>
          <a:bodyPr/>
          <a:lstStyle/>
          <a:p>
            <a:r>
              <a:rPr lang="en-US" dirty="0"/>
              <a:t>Revenue </a:t>
            </a:r>
            <a:r>
              <a:rPr lang="en-US" dirty="0" smtClean="0"/>
              <a:t>Journal</a:t>
            </a:r>
            <a:endParaRPr lang="en-US" sz="1800" dirty="0"/>
          </a:p>
        </p:txBody>
      </p:sp>
      <p:sp>
        <p:nvSpPr>
          <p:cNvPr id="5" name="Content Placeholder 4"/>
          <p:cNvSpPr>
            <a:spLocks noGrp="1"/>
          </p:cNvSpPr>
          <p:nvPr>
            <p:ph idx="12"/>
          </p:nvPr>
        </p:nvSpPr>
        <p:spPr>
          <a:xfrm>
            <a:off x="457200" y="1143000"/>
            <a:ext cx="8305800" cy="1524000"/>
          </a:xfrm>
        </p:spPr>
        <p:txBody>
          <a:bodyPr/>
          <a:lstStyle/>
          <a:p>
            <a:r>
              <a:rPr lang="en-US" dirty="0"/>
              <a:t>The </a:t>
            </a:r>
            <a:r>
              <a:rPr lang="en-US" b="1" dirty="0">
                <a:solidFill>
                  <a:srgbClr val="3A8B94"/>
                </a:solidFill>
              </a:rPr>
              <a:t>revenue journal </a:t>
            </a:r>
            <a:r>
              <a:rPr lang="en-US" dirty="0"/>
              <a:t>is used for recording fees earned on account. </a:t>
            </a:r>
            <a:endParaRPr lang="en-US" dirty="0" smtClean="0"/>
          </a:p>
          <a:p>
            <a:r>
              <a:rPr lang="en-US" dirty="0"/>
              <a:t>Revenues are normally recorded in the revenue journal when the company sends a bill, or</a:t>
            </a:r>
            <a:r>
              <a:rPr lang="en-US" dirty="0">
                <a:solidFill>
                  <a:srgbClr val="FF5050"/>
                </a:solidFill>
              </a:rPr>
              <a:t> </a:t>
            </a:r>
            <a:r>
              <a:rPr lang="en-US" b="1" dirty="0">
                <a:solidFill>
                  <a:srgbClr val="3A8B94"/>
                </a:solidFill>
              </a:rPr>
              <a:t>invoice</a:t>
            </a:r>
            <a:r>
              <a:rPr lang="en-US" dirty="0"/>
              <a:t>, to the customer.</a:t>
            </a:r>
          </a:p>
          <a:p>
            <a:r>
              <a:rPr lang="en-US" dirty="0"/>
              <a:t>Each invoice is normally numbered in sequence for future reference</a:t>
            </a:r>
            <a:r>
              <a:rPr lang="en-US" dirty="0" smtClean="0"/>
              <a:t>.</a:t>
            </a:r>
            <a:endParaRPr lang="en-US" dirty="0"/>
          </a:p>
        </p:txBody>
      </p:sp>
      <p:sp>
        <p:nvSpPr>
          <p:cNvPr id="7" name="Footer Placeholder 4"/>
          <p:cNvSpPr>
            <a:spLocks noGrp="1"/>
          </p:cNvSpPr>
          <p:nvPr>
            <p:ph type="ftr" sz="quarter" idx="3"/>
          </p:nvPr>
        </p:nvSpPr>
        <p:spPr>
          <a:xfrm>
            <a:off x="304800" y="6400800"/>
            <a:ext cx="86106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altLang="en-US" sz="900" dirty="0" smtClean="0">
                <a:solidFill>
                  <a:srgbClr val="808080"/>
                </a:solidFill>
              </a:rPr>
              <a:t>©2018 Cengage Learning. All Rights Reserved. May not be scanned, copied or duplicated, or posted to a publicly accessible website, in whole or in part. </a:t>
            </a:r>
            <a:endParaRPr lang="en-US" altLang="en-US" sz="900" dirty="0">
              <a:solidFill>
                <a:srgbClr val="808080"/>
              </a:solidFill>
            </a:endParaRPr>
          </a:p>
        </p:txBody>
      </p:sp>
    </p:spTree>
    <p:extLst>
      <p:ext uri="{BB962C8B-B14F-4D97-AF65-F5344CB8AC3E}">
        <p14:creationId xmlns:p14="http://schemas.microsoft.com/office/powerpoint/2010/main" val="34812923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WRD 27e_SE PPT">
  <a:themeElements>
    <a:clrScheme name="Custom 2">
      <a:dk1>
        <a:srgbClr val="275CAE"/>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WRD 26e_IE PPT</Template>
  <TotalTime>2426</TotalTime>
  <Words>1602</Words>
  <Application>Microsoft Macintosh PowerPoint</Application>
  <PresentationFormat>On-screen Show (4:3)</PresentationFormat>
  <Paragraphs>94</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Courier New</vt:lpstr>
      <vt:lpstr>ＭＳ Ｐゴシック</vt:lpstr>
      <vt:lpstr>Times New Roman</vt:lpstr>
      <vt:lpstr>Tw Cen MT</vt:lpstr>
      <vt:lpstr>Wingdings</vt:lpstr>
      <vt:lpstr>WRD 27e_SE PPT</vt:lpstr>
      <vt:lpstr>PowerPoint Presentation</vt:lpstr>
      <vt:lpstr>Basic Accounting Systems (slide 1 of 2)</vt:lpstr>
      <vt:lpstr>Basic Accounting Systems (slide 2 of 2)</vt:lpstr>
      <vt:lpstr>Manual Accounting Systems</vt:lpstr>
      <vt:lpstr>Subsidiary Ledgers (slide 1 of 2)</vt:lpstr>
      <vt:lpstr>Subsidiary Ledgers (slide 2 of 2)</vt:lpstr>
      <vt:lpstr>Special Journals (slide 1 of 2)</vt:lpstr>
      <vt:lpstr>Special Journals (slide 2 of 2)</vt:lpstr>
      <vt:lpstr>Revenue Journal</vt:lpstr>
      <vt:lpstr>Cash Receipts Journal</vt:lpstr>
      <vt:lpstr>Accounts Receivable Control Account  and Subsidiary Ledger</vt:lpstr>
      <vt:lpstr>Purchases Journal</vt:lpstr>
      <vt:lpstr>Cash Payments Journal</vt:lpstr>
      <vt:lpstr>Accounts Payable Control Account  and Subsidiary Ledger</vt:lpstr>
      <vt:lpstr>Computerized Accounting Systems</vt:lpstr>
      <vt:lpstr>E-Commerce</vt:lpstr>
      <vt:lpstr>Financial Analysis and Interpretation: Segment Analysis</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Juli's Computer</dc:creator>
  <cp:lastModifiedBy>Tristann Jones</cp:lastModifiedBy>
  <cp:revision>216</cp:revision>
  <dcterms:created xsi:type="dcterms:W3CDTF">2014-07-20T16:30:12Z</dcterms:created>
  <dcterms:modified xsi:type="dcterms:W3CDTF">2017-02-13T23:25:53Z</dcterms:modified>
</cp:coreProperties>
</file>