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21"/>
  </p:notesMasterIdLst>
  <p:handoutMasterIdLst>
    <p:handoutMasterId r:id="rId22"/>
  </p:handoutMasterIdLst>
  <p:sldIdLst>
    <p:sldId id="372" r:id="rId2"/>
    <p:sldId id="493" r:id="rId3"/>
    <p:sldId id="437" r:id="rId4"/>
    <p:sldId id="525" r:id="rId5"/>
    <p:sldId id="526" r:id="rId6"/>
    <p:sldId id="527" r:id="rId7"/>
    <p:sldId id="572" r:id="rId8"/>
    <p:sldId id="531" r:id="rId9"/>
    <p:sldId id="533" r:id="rId10"/>
    <p:sldId id="534" r:id="rId11"/>
    <p:sldId id="539" r:id="rId12"/>
    <p:sldId id="614" r:id="rId13"/>
    <p:sldId id="616" r:id="rId14"/>
    <p:sldId id="617" r:id="rId15"/>
    <p:sldId id="623" r:id="rId16"/>
    <p:sldId id="618" r:id="rId17"/>
    <p:sldId id="621" r:id="rId18"/>
    <p:sldId id="632" r:id="rId19"/>
    <p:sldId id="634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duction" id="{ADFC196A-29BC-7D46-B537-A55F4FD948CD}">
          <p14:sldIdLst>
            <p14:sldId id="372"/>
          </p14:sldIdLst>
        </p14:section>
        <p14:section name="Obj. 1" id="{2DFBA52A-87C6-454A-AFA1-32D058D3ABA1}">
          <p14:sldIdLst>
            <p14:sldId id="493"/>
            <p14:sldId id="437"/>
            <p14:sldId id="525"/>
            <p14:sldId id="526"/>
            <p14:sldId id="527"/>
            <p14:sldId id="572"/>
            <p14:sldId id="531"/>
            <p14:sldId id="533"/>
            <p14:sldId id="534"/>
            <p14:sldId id="539"/>
          </p14:sldIdLst>
        </p14:section>
        <p14:section name="Obj. 4" id="{2EE15AA2-C879-1943-A648-B1E71DB5CEA9}">
          <p14:sldIdLst>
            <p14:sldId id="614"/>
            <p14:sldId id="616"/>
            <p14:sldId id="617"/>
            <p14:sldId id="623"/>
            <p14:sldId id="618"/>
            <p14:sldId id="621"/>
          </p14:sldIdLst>
        </p14:section>
        <p14:section name="Obj. 6" id="{B49F2524-5297-734A-A036-2D91E4631532}">
          <p14:sldIdLst>
            <p14:sldId id="632"/>
          </p14:sldIdLst>
        </p14:section>
        <p14:section name="Obj. 7" id="{AF527B46-EB8C-CE49-9FF4-60AF95AA79B1}">
          <p14:sldIdLst>
            <p14:sldId id="63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L User" initials="CU" lastIdx="7" clrIdx="0"/>
  <p:cmAuthor id="1" name="Leslie Kauffman" initials="LK" lastIdx="4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A65"/>
    <a:srgbClr val="3A8B94"/>
    <a:srgbClr val="FFF3BB"/>
    <a:srgbClr val="FF6600"/>
    <a:srgbClr val="FF9900"/>
    <a:srgbClr val="CC6600"/>
    <a:srgbClr val="EA7B00"/>
    <a:srgbClr val="BE6011"/>
    <a:srgbClr val="D67000"/>
    <a:srgbClr val="C960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604" autoAdjust="0"/>
    <p:restoredTop sz="86538" autoAdjust="0"/>
  </p:normalViewPr>
  <p:slideViewPr>
    <p:cSldViewPr>
      <p:cViewPr varScale="1">
        <p:scale>
          <a:sx n="103" d="100"/>
          <a:sy n="103" d="100"/>
        </p:scale>
        <p:origin x="1696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11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-1308" y="-11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handoutMaster" Target="handoutMasters/handoutMaster1.xml"/><Relationship Id="rId23" Type="http://schemas.openxmlformats.org/officeDocument/2006/relationships/commentAuthors" Target="commentAuthors.xml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8F9C5217-901E-439E-94D4-18A3801E4B01}" type="datetimeFigureOut">
              <a:rPr lang="en-US"/>
              <a:pPr>
                <a:defRPr/>
              </a:pPr>
              <a:t>2/12/17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6410C2EA-1E99-4CF4-A4BF-104914A2FD5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03229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49780422-009E-4542-8E90-149E66F8A486}" type="datetimeFigureOut">
              <a:rPr lang="en-US"/>
              <a:pPr>
                <a:defRPr/>
              </a:pPr>
              <a:t>2/12/17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78E7EC14-B398-4E45-ACDB-BBC54F73C7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8653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05400"/>
          </a:xfrm>
        </p:spPr>
        <p:txBody>
          <a:bodyPr/>
          <a:lstStyle>
            <a:lvl1pPr marL="342900" indent="-342900">
              <a:buClr>
                <a:srgbClr val="005A65"/>
              </a:buClr>
              <a:buSzPct val="125000"/>
              <a:buFont typeface="Arial" panose="020B0604020202020204" pitchFamily="34" charset="0"/>
              <a:buChar char="•"/>
              <a:defRPr sz="2800">
                <a:solidFill>
                  <a:schemeClr val="tx2"/>
                </a:solidFill>
                <a:latin typeface="Tw Cen MT"/>
                <a:cs typeface="Tw Cen MT"/>
              </a:defRPr>
            </a:lvl1pPr>
            <a:lvl2pPr marL="742950" indent="-285750">
              <a:buClr>
                <a:srgbClr val="005A65"/>
              </a:buClr>
              <a:buSzPct val="75000"/>
              <a:buFont typeface="Courier New" panose="02070309020205020404" pitchFamily="49" charset="0"/>
              <a:buChar char="o"/>
              <a:defRPr sz="2400">
                <a:solidFill>
                  <a:schemeClr val="tx2"/>
                </a:solidFill>
                <a:latin typeface="Tw Cen MT"/>
                <a:cs typeface="Tw Cen MT"/>
              </a:defRPr>
            </a:lvl2pPr>
            <a:lvl3pPr marL="1143000" indent="-228600">
              <a:buClr>
                <a:srgbClr val="005A65"/>
              </a:buClr>
              <a:buFont typeface="Wingdings" charset="2"/>
              <a:buChar char="§"/>
              <a:defRPr sz="2000">
                <a:solidFill>
                  <a:schemeClr val="tx2"/>
                </a:solidFill>
                <a:latin typeface="Tw Cen MT"/>
                <a:cs typeface="Tw Cen MT"/>
              </a:defRPr>
            </a:lvl3pPr>
            <a:lvl4pPr>
              <a:buClr>
                <a:srgbClr val="005A65"/>
              </a:buClr>
              <a:defRPr sz="1800">
                <a:solidFill>
                  <a:schemeClr val="tx2"/>
                </a:solidFill>
                <a:latin typeface="Tw Cen MT"/>
                <a:cs typeface="Tw Cen MT"/>
              </a:defRPr>
            </a:lvl4pPr>
            <a:lvl5pPr marL="2057400" indent="-228600">
              <a:buClr>
                <a:srgbClr val="005A65"/>
              </a:buClr>
              <a:buFont typeface="Wingdings" panose="05000000000000000000" pitchFamily="2" charset="2"/>
              <a:buChar char="§"/>
              <a:defRPr sz="1800">
                <a:solidFill>
                  <a:schemeClr val="tx2"/>
                </a:solidFill>
                <a:latin typeface="Tw Cen MT"/>
                <a:cs typeface="Tw Cen M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" y="6477000"/>
            <a:ext cx="8610600" cy="2286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defRPr sz="90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©2018 Cengage Learning. All Rights Reserved. May not be scanned, copied or duplicated, or posted to a publicly accessible website, in whole or in part.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2144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505200"/>
            <a:ext cx="7772400" cy="2263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76400"/>
            <a:ext cx="7772400" cy="1663700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000000"/>
                </a:solidFill>
                <a:latin typeface="Tw Cen MT"/>
                <a:cs typeface="Tw Cen M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" y="6477000"/>
            <a:ext cx="8610600" cy="2286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defRPr sz="90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©2018 Cengage Learning. All Rights Reserved. May not be scanned, copied or duplicated, or posted to a publicly accessible website, in whole or in part.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1094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153400" cy="914400"/>
          </a:xfrm>
        </p:spPr>
        <p:txBody>
          <a:bodyPr/>
          <a:lstStyle>
            <a:lvl1pPr>
              <a:defRPr lang="en-US" sz="2800" b="1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2"/>
          </p:nvPr>
        </p:nvSpPr>
        <p:spPr>
          <a:xfrm>
            <a:off x="457200" y="1219200"/>
            <a:ext cx="4038600" cy="50292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5A65"/>
              </a:buClr>
              <a:buSzPct val="125000"/>
              <a:buFont typeface="Arial" panose="020B0604020202020204" pitchFamily="34" charset="0"/>
              <a:buChar char="•"/>
              <a:defRPr sz="2800">
                <a:solidFill>
                  <a:schemeClr val="tx2"/>
                </a:solidFill>
                <a:latin typeface="Tw Cen MT"/>
                <a:cs typeface="Tw Cen MT"/>
              </a:defRPr>
            </a:lvl1pPr>
            <a:lvl2pPr marL="742950" indent="-285750">
              <a:buClr>
                <a:srgbClr val="005A65"/>
              </a:buClr>
              <a:buSzPct val="75000"/>
              <a:buFont typeface="Courier New" panose="02070309020205020404" pitchFamily="49" charset="0"/>
              <a:buChar char="o"/>
              <a:defRPr sz="2400">
                <a:solidFill>
                  <a:schemeClr val="tx2"/>
                </a:solidFill>
                <a:latin typeface="Tw Cen MT"/>
                <a:cs typeface="Tw Cen MT"/>
              </a:defRPr>
            </a:lvl2pPr>
            <a:lvl3pPr marL="1143000" indent="-228600">
              <a:buClr>
                <a:srgbClr val="005A65"/>
              </a:buClr>
              <a:buFont typeface="Wingdings" charset="2"/>
              <a:buChar char="§"/>
              <a:defRPr sz="2000">
                <a:solidFill>
                  <a:schemeClr val="tx2"/>
                </a:solidFill>
                <a:latin typeface="Tw Cen MT"/>
                <a:cs typeface="Tw Cen MT"/>
              </a:defRPr>
            </a:lvl3pPr>
            <a:lvl4pPr>
              <a:buClr>
                <a:srgbClr val="005A65"/>
              </a:buClr>
              <a:defRPr sz="1800">
                <a:solidFill>
                  <a:schemeClr val="tx2"/>
                </a:solidFill>
                <a:latin typeface="Tw Cen MT"/>
                <a:cs typeface="Tw Cen MT"/>
              </a:defRPr>
            </a:lvl4pPr>
            <a:lvl5pPr marL="2057400" indent="-228600">
              <a:buClr>
                <a:srgbClr val="005A65"/>
              </a:buClr>
              <a:buFont typeface="Wingdings" panose="05000000000000000000" pitchFamily="2" charset="2"/>
              <a:buChar char="§"/>
              <a:defRPr sz="1800">
                <a:solidFill>
                  <a:schemeClr val="tx2"/>
                </a:solidFill>
                <a:latin typeface="Tw Cen MT"/>
                <a:cs typeface="Tw Cen M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4648200" y="1219200"/>
            <a:ext cx="4038600" cy="50292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5A65"/>
              </a:buClr>
              <a:buSzPct val="125000"/>
              <a:buFont typeface="Arial" panose="020B0604020202020204" pitchFamily="34" charset="0"/>
              <a:buChar char="•"/>
              <a:defRPr sz="2800">
                <a:solidFill>
                  <a:schemeClr val="tx2"/>
                </a:solidFill>
                <a:latin typeface="Tw Cen MT"/>
                <a:cs typeface="Tw Cen MT"/>
              </a:defRPr>
            </a:lvl1pPr>
            <a:lvl2pPr marL="742950" indent="-285750">
              <a:buClr>
                <a:srgbClr val="005A65"/>
              </a:buClr>
              <a:buSzPct val="75000"/>
              <a:buFont typeface="Courier New" panose="02070309020205020404" pitchFamily="49" charset="0"/>
              <a:buChar char="o"/>
              <a:defRPr sz="2400">
                <a:solidFill>
                  <a:schemeClr val="tx2"/>
                </a:solidFill>
                <a:latin typeface="Tw Cen MT"/>
                <a:cs typeface="Tw Cen MT"/>
              </a:defRPr>
            </a:lvl2pPr>
            <a:lvl3pPr marL="1143000" indent="-228600">
              <a:buClr>
                <a:srgbClr val="005A65"/>
              </a:buClr>
              <a:buFont typeface="Wingdings" charset="2"/>
              <a:buChar char="§"/>
              <a:defRPr sz="2000">
                <a:solidFill>
                  <a:schemeClr val="tx2"/>
                </a:solidFill>
                <a:latin typeface="Tw Cen MT"/>
                <a:cs typeface="Tw Cen MT"/>
              </a:defRPr>
            </a:lvl3pPr>
            <a:lvl4pPr>
              <a:buClr>
                <a:srgbClr val="005A65"/>
              </a:buClr>
              <a:defRPr sz="1800">
                <a:solidFill>
                  <a:schemeClr val="tx2"/>
                </a:solidFill>
                <a:latin typeface="Tw Cen MT"/>
                <a:cs typeface="Tw Cen MT"/>
              </a:defRPr>
            </a:lvl4pPr>
            <a:lvl5pPr marL="2057400" indent="-228600">
              <a:buClr>
                <a:srgbClr val="005A65"/>
              </a:buClr>
              <a:buFont typeface="Wingdings" panose="05000000000000000000" pitchFamily="2" charset="2"/>
              <a:buChar char="§"/>
              <a:defRPr sz="1800">
                <a:solidFill>
                  <a:schemeClr val="tx2"/>
                </a:solidFill>
                <a:latin typeface="Tw Cen MT"/>
                <a:cs typeface="Tw Cen M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" y="6477000"/>
            <a:ext cx="8610600" cy="2286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defRPr sz="90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©2018 Cengage Learning. All Rights Reserved. May not be scanned, copied or duplicated, or posted to a publicly accessible website, in whole or in part.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856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305800" cy="838200"/>
          </a:xfrm>
        </p:spPr>
        <p:txBody>
          <a:bodyPr/>
          <a:lstStyle>
            <a:lvl1pPr>
              <a:defRPr lang="en-US" sz="2800" b="1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4040188" cy="639762"/>
          </a:xfrm>
          <a:solidFill>
            <a:srgbClr val="3A8B94"/>
          </a:solidFill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  <a:latin typeface="Tw Cen MT"/>
                <a:cs typeface="Tw Cen M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19200"/>
            <a:ext cx="4041775" cy="639762"/>
          </a:xfrm>
          <a:solidFill>
            <a:srgbClr val="3A8B94"/>
          </a:solidFill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  <a:latin typeface="Tw Cen MT"/>
                <a:cs typeface="Tw Cen M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2"/>
          </p:nvPr>
        </p:nvSpPr>
        <p:spPr>
          <a:xfrm>
            <a:off x="457200" y="1981200"/>
            <a:ext cx="4038600" cy="42672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5A65"/>
              </a:buClr>
              <a:buSzPct val="125000"/>
              <a:buFont typeface="Arial" panose="020B0604020202020204" pitchFamily="34" charset="0"/>
              <a:buChar char="•"/>
              <a:defRPr sz="2800">
                <a:solidFill>
                  <a:schemeClr val="tx2"/>
                </a:solidFill>
                <a:latin typeface="Tw Cen MT"/>
                <a:cs typeface="Tw Cen MT"/>
              </a:defRPr>
            </a:lvl1pPr>
            <a:lvl2pPr marL="742950" indent="-285750">
              <a:buClr>
                <a:srgbClr val="005A65"/>
              </a:buClr>
              <a:buSzPct val="75000"/>
              <a:buFont typeface="Courier New" panose="02070309020205020404" pitchFamily="49" charset="0"/>
              <a:buChar char="o"/>
              <a:defRPr sz="2400">
                <a:solidFill>
                  <a:schemeClr val="tx2"/>
                </a:solidFill>
                <a:latin typeface="Tw Cen MT"/>
                <a:cs typeface="Tw Cen MT"/>
              </a:defRPr>
            </a:lvl2pPr>
            <a:lvl3pPr marL="1143000" indent="-228600">
              <a:buClr>
                <a:srgbClr val="005A65"/>
              </a:buClr>
              <a:buFont typeface="Wingdings" charset="2"/>
              <a:buChar char="§"/>
              <a:defRPr sz="2000">
                <a:solidFill>
                  <a:schemeClr val="tx2"/>
                </a:solidFill>
                <a:latin typeface="Tw Cen MT"/>
                <a:cs typeface="Tw Cen MT"/>
              </a:defRPr>
            </a:lvl3pPr>
            <a:lvl4pPr>
              <a:buClr>
                <a:srgbClr val="005A65"/>
              </a:buClr>
              <a:defRPr sz="1800">
                <a:solidFill>
                  <a:schemeClr val="tx2"/>
                </a:solidFill>
                <a:latin typeface="Tw Cen MT"/>
                <a:cs typeface="Tw Cen MT"/>
              </a:defRPr>
            </a:lvl4pPr>
            <a:lvl5pPr marL="2057400" indent="-228600">
              <a:buClr>
                <a:srgbClr val="005A65"/>
              </a:buClr>
              <a:buFont typeface="Wingdings" panose="05000000000000000000" pitchFamily="2" charset="2"/>
              <a:buChar char="§"/>
              <a:defRPr sz="1800">
                <a:solidFill>
                  <a:schemeClr val="tx2"/>
                </a:solidFill>
                <a:latin typeface="Tw Cen MT"/>
                <a:cs typeface="Tw Cen M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4648200" y="1981200"/>
            <a:ext cx="4038600" cy="42672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5A65"/>
              </a:buClr>
              <a:buSzPct val="125000"/>
              <a:buFont typeface="Arial" panose="020B0604020202020204" pitchFamily="34" charset="0"/>
              <a:buChar char="•"/>
              <a:defRPr sz="2800">
                <a:solidFill>
                  <a:schemeClr val="tx2"/>
                </a:solidFill>
                <a:latin typeface="Tw Cen MT"/>
                <a:cs typeface="Tw Cen MT"/>
              </a:defRPr>
            </a:lvl1pPr>
            <a:lvl2pPr marL="742950" indent="-285750">
              <a:buClr>
                <a:srgbClr val="005A65"/>
              </a:buClr>
              <a:buSzPct val="75000"/>
              <a:buFont typeface="Courier New" panose="02070309020205020404" pitchFamily="49" charset="0"/>
              <a:buChar char="o"/>
              <a:defRPr sz="2400">
                <a:solidFill>
                  <a:schemeClr val="tx2"/>
                </a:solidFill>
                <a:latin typeface="Tw Cen MT"/>
                <a:cs typeface="Tw Cen MT"/>
              </a:defRPr>
            </a:lvl2pPr>
            <a:lvl3pPr marL="1143000" indent="-228600">
              <a:buClr>
                <a:srgbClr val="005A65"/>
              </a:buClr>
              <a:buFont typeface="Wingdings" charset="2"/>
              <a:buChar char="§"/>
              <a:defRPr sz="2000">
                <a:solidFill>
                  <a:schemeClr val="tx2"/>
                </a:solidFill>
                <a:latin typeface="Tw Cen MT"/>
                <a:cs typeface="Tw Cen MT"/>
              </a:defRPr>
            </a:lvl3pPr>
            <a:lvl4pPr>
              <a:buClr>
                <a:srgbClr val="005A65"/>
              </a:buClr>
              <a:defRPr sz="1800">
                <a:solidFill>
                  <a:schemeClr val="tx2"/>
                </a:solidFill>
                <a:latin typeface="Tw Cen MT"/>
                <a:cs typeface="Tw Cen MT"/>
              </a:defRPr>
            </a:lvl4pPr>
            <a:lvl5pPr marL="2057400" indent="-228600">
              <a:buClr>
                <a:srgbClr val="005A65"/>
              </a:buClr>
              <a:buFont typeface="Wingdings" panose="05000000000000000000" pitchFamily="2" charset="2"/>
              <a:buChar char="§"/>
              <a:defRPr sz="1800">
                <a:solidFill>
                  <a:schemeClr val="tx2"/>
                </a:solidFill>
                <a:latin typeface="Tw Cen MT"/>
                <a:cs typeface="Tw Cen M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Rectangle 6"/>
          <p:cNvSpPr>
            <a:spLocks noGrp="1" noChangeArrowheads="1"/>
          </p:cNvSpPr>
          <p:nvPr>
            <p:ph type="ftr" sz="quarter" idx="14"/>
          </p:nvPr>
        </p:nvSpPr>
        <p:spPr bwMode="auto">
          <a:xfrm>
            <a:off x="304800" y="6477000"/>
            <a:ext cx="8610600" cy="2286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defRPr sz="90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©2018 Cengage Learning. All Rights Reserved. May not be scanned, copied or duplicated, or posted to a publicly accessible website, in whole or in part.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48971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>
            <a:lvl1pPr>
              <a:defRPr lang="en-US" sz="2800" b="1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" y="6477000"/>
            <a:ext cx="8610600" cy="2286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defRPr sz="90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©2018 Cengage Learning. All Rights Reserved. May not be scanned, copied or duplicated, or posted to a publicly accessible website, in whole or in part.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5355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" y="6477000"/>
            <a:ext cx="8610600" cy="2286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defRPr sz="90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©2018 Cengage Learning. All Rights Reserved. May not be scanned, copied or duplicated, or posted to a publicly accessible website, in whole or in part.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39753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46150"/>
          </a:xfrm>
        </p:spPr>
        <p:txBody>
          <a:bodyPr anchor="ctr"/>
          <a:lstStyle>
            <a:lvl1pPr algn="l">
              <a:defRPr sz="2800" b="1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143000"/>
            <a:ext cx="3008313" cy="5105400"/>
          </a:xfrm>
        </p:spPr>
        <p:txBody>
          <a:bodyPr/>
          <a:lstStyle>
            <a:lvl1pPr marL="0" indent="0">
              <a:buNone/>
              <a:defRPr sz="1400">
                <a:solidFill>
                  <a:srgbClr val="000000"/>
                </a:solidFill>
                <a:latin typeface="Tw Cen MT"/>
                <a:cs typeface="Tw Cen M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2"/>
          </p:nvPr>
        </p:nvSpPr>
        <p:spPr>
          <a:xfrm>
            <a:off x="3581400" y="1143000"/>
            <a:ext cx="5105400" cy="51054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5A65"/>
              </a:buClr>
              <a:buSzPct val="125000"/>
              <a:buFont typeface="Arial" panose="020B0604020202020204" pitchFamily="34" charset="0"/>
              <a:buChar char="•"/>
              <a:defRPr sz="2800">
                <a:solidFill>
                  <a:schemeClr val="tx2"/>
                </a:solidFill>
                <a:latin typeface="Tw Cen MT"/>
                <a:cs typeface="Tw Cen MT"/>
              </a:defRPr>
            </a:lvl1pPr>
            <a:lvl2pPr marL="742950" indent="-285750">
              <a:buClr>
                <a:srgbClr val="005A65"/>
              </a:buClr>
              <a:buSzPct val="75000"/>
              <a:buFont typeface="Courier New" panose="02070309020205020404" pitchFamily="49" charset="0"/>
              <a:buChar char="o"/>
              <a:defRPr sz="2400">
                <a:solidFill>
                  <a:schemeClr val="tx2"/>
                </a:solidFill>
                <a:latin typeface="Tw Cen MT"/>
                <a:cs typeface="Tw Cen MT"/>
              </a:defRPr>
            </a:lvl2pPr>
            <a:lvl3pPr marL="1143000" indent="-228600">
              <a:buClr>
                <a:srgbClr val="005A65"/>
              </a:buClr>
              <a:buFont typeface="Wingdings" charset="2"/>
              <a:buChar char="§"/>
              <a:defRPr sz="2000">
                <a:solidFill>
                  <a:schemeClr val="tx2"/>
                </a:solidFill>
                <a:latin typeface="Tw Cen MT"/>
                <a:cs typeface="Tw Cen MT"/>
              </a:defRPr>
            </a:lvl3pPr>
            <a:lvl4pPr>
              <a:buClr>
                <a:srgbClr val="005A65"/>
              </a:buClr>
              <a:defRPr sz="1800">
                <a:solidFill>
                  <a:schemeClr val="tx2"/>
                </a:solidFill>
                <a:latin typeface="Tw Cen MT"/>
                <a:cs typeface="Tw Cen MT"/>
              </a:defRPr>
            </a:lvl4pPr>
            <a:lvl5pPr marL="2057400" indent="-228600">
              <a:buClr>
                <a:srgbClr val="005A65"/>
              </a:buClr>
              <a:buFont typeface="Wingdings" panose="05000000000000000000" pitchFamily="2" charset="2"/>
              <a:buChar char="§"/>
              <a:defRPr sz="1800">
                <a:solidFill>
                  <a:schemeClr val="tx2"/>
                </a:solidFill>
                <a:latin typeface="Tw Cen MT"/>
                <a:cs typeface="Tw Cen M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" y="6477000"/>
            <a:ext cx="8610600" cy="2286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defRPr sz="90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©2018 Cengage Learning. All Rights Reserved. May not be scanned, copied or duplicated, or posted to a publicly accessible website, in whole or in part.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0192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62000" y="1219200"/>
            <a:ext cx="7696200" cy="5029200"/>
          </a:xfrm>
        </p:spPr>
        <p:txBody>
          <a:bodyPr/>
          <a:lstStyle>
            <a:lvl1pPr marL="0" indent="0">
              <a:buNone/>
              <a:defRPr sz="3200">
                <a:solidFill>
                  <a:srgbClr val="000000"/>
                </a:solidFill>
                <a:latin typeface="Tw Cen MT"/>
                <a:cs typeface="Tw Cen MT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" y="6477000"/>
            <a:ext cx="8610600" cy="2286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defRPr sz="90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©2018 Cengage Learning. All Rights Reserved. May not be scanned, copied or duplicated, or posted to a publicly accessible website, in whole or in part.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4669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2400"/>
            <a:ext cx="7391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76962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10957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" y="6477000"/>
            <a:ext cx="8610600" cy="2286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defRPr sz="90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©2018 Cengage Learning. All Rights Reserved. May not be scanned, copied or duplicated, or posted to a publicly accessible website, in whole or in part. </a:t>
            </a:r>
            <a:endParaRPr lang="en-US" dirty="0"/>
          </a:p>
        </p:txBody>
      </p:sp>
      <p:sp>
        <p:nvSpPr>
          <p:cNvPr id="7" name="Rectangle 2"/>
          <p:cNvSpPr>
            <a:spLocks noChangeArrowheads="1"/>
          </p:cNvSpPr>
          <p:nvPr userDrawn="1"/>
        </p:nvSpPr>
        <p:spPr bwMode="auto">
          <a:xfrm>
            <a:off x="0" y="-76200"/>
            <a:ext cx="9144000" cy="1143000"/>
          </a:xfrm>
          <a:prstGeom prst="rect">
            <a:avLst/>
          </a:prstGeom>
          <a:solidFill>
            <a:srgbClr val="005A65"/>
          </a:solidFill>
          <a:ln w="9525">
            <a:solidFill>
              <a:srgbClr val="528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endParaRPr lang="en-US" sz="1800" dirty="0"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53" r:id="rId1"/>
    <p:sldLayoutId id="2147485154" r:id="rId2"/>
    <p:sldLayoutId id="2147485155" r:id="rId3"/>
    <p:sldLayoutId id="2147485156" r:id="rId4"/>
    <p:sldLayoutId id="2147485157" r:id="rId5"/>
    <p:sldLayoutId id="2147485158" r:id="rId6"/>
    <p:sldLayoutId id="2147485159" r:id="rId7"/>
    <p:sldLayoutId id="2147485160" r:id="rId8"/>
  </p:sldLayoutIdLst>
  <p:transition/>
  <p:timing>
    <p:tnLst>
      <p:par>
        <p:cTn id="1" dur="indefinite" restart="never" nodeType="tmRoot"/>
      </p:par>
    </p:tnLst>
  </p:timing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ea typeface="ＭＳ Ｐゴシック" charset="0"/>
          <a:cs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ea typeface="ＭＳ Ｐゴシック" charset="0"/>
          <a:cs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ea typeface="ＭＳ Ｐゴシック" charset="0"/>
          <a:cs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ea typeface="ＭＳ Ｐゴシック" charset="0"/>
          <a:cs typeface="Times New Roman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ea typeface="ＭＳ Ｐゴシック" charset="0"/>
          <a:cs typeface="Times New Roman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ea typeface="ＭＳ Ｐゴシック" charset="0"/>
          <a:cs typeface="Times New Roman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ea typeface="ＭＳ Ｐゴシック" charset="0"/>
          <a:cs typeface="Times New Roman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ea typeface="ＭＳ Ｐゴシック" charset="0"/>
          <a:cs typeface="Times New Roman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5A65"/>
        </a:buClr>
        <a:buChar char="•"/>
        <a:defRPr sz="3200">
          <a:solidFill>
            <a:srgbClr val="005A65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5A65"/>
        </a:buClr>
        <a:buChar char="–"/>
        <a:defRPr sz="2800">
          <a:solidFill>
            <a:srgbClr val="005A65"/>
          </a:solidFill>
          <a:latin typeface="+mn-lt"/>
          <a:ea typeface="Times New Roman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5A65"/>
        </a:buClr>
        <a:buChar char="•"/>
        <a:defRPr sz="2400">
          <a:solidFill>
            <a:srgbClr val="005A65"/>
          </a:solidFill>
          <a:latin typeface="+mn-lt"/>
          <a:ea typeface="Times New Roman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5A65"/>
        </a:buClr>
        <a:buChar char="–"/>
        <a:defRPr sz="2000">
          <a:solidFill>
            <a:srgbClr val="005A65"/>
          </a:solidFill>
          <a:latin typeface="+mn-lt"/>
          <a:ea typeface="Times New Roman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5A65"/>
        </a:buClr>
        <a:buChar char="»"/>
        <a:defRPr sz="2000">
          <a:solidFill>
            <a:srgbClr val="005A65"/>
          </a:solidFill>
          <a:latin typeface="+mn-lt"/>
          <a:ea typeface="Times New Roman" charset="0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Times New Roman" charset="0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Times New Roman" charset="0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Times New Roman" charset="0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Times New Roman" charset="0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6" descr="A rectangle groups the chapter number, book title, and author names together." title="Opening Slide"/>
          <p:cNvSpPr>
            <a:spLocks noChangeArrowheads="1"/>
          </p:cNvSpPr>
          <p:nvPr/>
        </p:nvSpPr>
        <p:spPr bwMode="auto">
          <a:xfrm>
            <a:off x="0" y="0"/>
            <a:ext cx="2209800" cy="6858000"/>
          </a:xfrm>
          <a:prstGeom prst="rect">
            <a:avLst/>
          </a:prstGeom>
          <a:solidFill>
            <a:srgbClr val="005A65"/>
          </a:solidFill>
          <a:ln w="9525">
            <a:solidFill>
              <a:srgbClr val="528000"/>
            </a:solidFill>
            <a:round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altLang="en-US" sz="1800" dirty="0">
              <a:cs typeface="Arial" pitchFamily="34" charset="0"/>
            </a:endParaRPr>
          </a:p>
        </p:txBody>
      </p:sp>
      <p:sp>
        <p:nvSpPr>
          <p:cNvPr id="44035" name="Rectangle 15" descr="A rectangle groups the chapter number, book title, and author names together." title="Opening Slide"/>
          <p:cNvSpPr>
            <a:spLocks noChangeArrowheads="1"/>
          </p:cNvSpPr>
          <p:nvPr/>
        </p:nvSpPr>
        <p:spPr bwMode="auto">
          <a:xfrm>
            <a:off x="0" y="-152400"/>
            <a:ext cx="9144000" cy="1574800"/>
          </a:xfrm>
          <a:prstGeom prst="rect">
            <a:avLst/>
          </a:prstGeom>
          <a:solidFill>
            <a:srgbClr val="005A65"/>
          </a:solidFill>
          <a:ln w="9525">
            <a:solidFill>
              <a:srgbClr val="528000"/>
            </a:solidFill>
            <a:round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altLang="en-US" sz="1800" dirty="0">
              <a:cs typeface="Arial" pitchFamily="34" charset="0"/>
            </a:endParaRPr>
          </a:p>
        </p:txBody>
      </p:sp>
      <p:pic>
        <p:nvPicPr>
          <p:cNvPr id="44036" name="Picture 3" descr="The opening slide shows the chapter number and title: Chapter 3, The Adjusting Process. The name of the book is shown, Accounting 27e, as well as the authors’ names, Warren, Reeve, and Duchac. A colorful generic image shows parts of a pie chart, bar graph, and numbers chart, with a red ink pen laying across them." title="Opening Slid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249487"/>
            <a:ext cx="6934200" cy="460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37" name="TextBox 14"/>
          <p:cNvSpPr txBox="1">
            <a:spLocks noChangeArrowheads="1"/>
          </p:cNvSpPr>
          <p:nvPr/>
        </p:nvSpPr>
        <p:spPr bwMode="auto">
          <a:xfrm>
            <a:off x="228600" y="5410200"/>
            <a:ext cx="1371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altLang="en-US" sz="1600" b="1" dirty="0" smtClean="0">
                <a:solidFill>
                  <a:srgbClr val="FFF3BB"/>
                </a:solidFill>
              </a:rPr>
              <a:t>Warren</a:t>
            </a:r>
            <a:endParaRPr lang="en-US" altLang="en-US" sz="1600" b="1" dirty="0">
              <a:solidFill>
                <a:srgbClr val="FFF3BB"/>
              </a:solidFill>
            </a:endParaRPr>
          </a:p>
          <a:p>
            <a:pPr eaLnBrk="1" hangingPunct="1"/>
            <a:r>
              <a:rPr lang="en-US" altLang="en-US" sz="1600" b="1" dirty="0" smtClean="0">
                <a:solidFill>
                  <a:srgbClr val="FFF3BB"/>
                </a:solidFill>
              </a:rPr>
              <a:t>Reeve</a:t>
            </a:r>
            <a:endParaRPr lang="en-US" altLang="en-US" sz="1600" b="1" dirty="0">
              <a:solidFill>
                <a:srgbClr val="FFF3BB"/>
              </a:solidFill>
            </a:endParaRPr>
          </a:p>
          <a:p>
            <a:pPr eaLnBrk="1" hangingPunct="1"/>
            <a:r>
              <a:rPr lang="en-US" altLang="en-US" sz="1600" b="1" dirty="0" smtClean="0">
                <a:solidFill>
                  <a:srgbClr val="FFF3BB"/>
                </a:solidFill>
              </a:rPr>
              <a:t>Duchac</a:t>
            </a:r>
            <a:endParaRPr lang="en-US" altLang="en-US" sz="1600" b="1" dirty="0">
              <a:solidFill>
                <a:srgbClr val="FFF3BB"/>
              </a:solidFill>
            </a:endParaRPr>
          </a:p>
        </p:txBody>
      </p:sp>
      <p:sp>
        <p:nvSpPr>
          <p:cNvPr id="44038" name="TextBox 13"/>
          <p:cNvSpPr txBox="1">
            <a:spLocks noChangeArrowheads="1"/>
          </p:cNvSpPr>
          <p:nvPr/>
        </p:nvSpPr>
        <p:spPr bwMode="auto">
          <a:xfrm>
            <a:off x="152400" y="3657600"/>
            <a:ext cx="19050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altLang="en-US" sz="2000" b="1" dirty="0" smtClean="0">
                <a:solidFill>
                  <a:schemeClr val="bg1"/>
                </a:solidFill>
              </a:rPr>
              <a:t>Accounting</a:t>
            </a:r>
            <a:endParaRPr lang="en-US" altLang="en-US" sz="2000" b="1" dirty="0">
              <a:solidFill>
                <a:schemeClr val="bg1"/>
              </a:solidFill>
            </a:endParaRPr>
          </a:p>
          <a:p>
            <a:pPr eaLnBrk="1" hangingPunct="1"/>
            <a:r>
              <a:rPr lang="en-US" altLang="en-US" sz="2000" b="1" dirty="0" smtClean="0">
                <a:solidFill>
                  <a:schemeClr val="bg1"/>
                </a:solidFill>
              </a:rPr>
              <a:t>27e</a:t>
            </a:r>
            <a:endParaRPr lang="en-US" altLang="en-US" sz="2000" b="1" dirty="0">
              <a:solidFill>
                <a:schemeClr val="bg1"/>
              </a:solidFill>
            </a:endParaRPr>
          </a:p>
          <a:p>
            <a:pPr eaLnBrk="1" hangingPunct="1"/>
            <a:endParaRPr lang="en-US" altLang="en-US" dirty="0">
              <a:solidFill>
                <a:schemeClr val="bg1"/>
              </a:solidFill>
            </a:endParaRPr>
          </a:p>
        </p:txBody>
      </p:sp>
      <p:sp>
        <p:nvSpPr>
          <p:cNvPr id="44039" name="Rectangle 5" descr="The opening slide shows the chapter title: Chapter 1, Introduction to Accounting and Business. " title="Opening Slide"/>
          <p:cNvSpPr>
            <a:spLocks noChangeArrowheads="1"/>
          </p:cNvSpPr>
          <p:nvPr/>
        </p:nvSpPr>
        <p:spPr bwMode="auto">
          <a:xfrm>
            <a:off x="0" y="838200"/>
            <a:ext cx="9144000" cy="1905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altLang="en-US" sz="1800" dirty="0">
              <a:cs typeface="Arial" pitchFamily="34" charset="0"/>
            </a:endParaRPr>
          </a:p>
        </p:txBody>
      </p:sp>
      <p:sp>
        <p:nvSpPr>
          <p:cNvPr id="44040" name="TextBox 11"/>
          <p:cNvSpPr txBox="1">
            <a:spLocks noChangeArrowheads="1"/>
          </p:cNvSpPr>
          <p:nvPr/>
        </p:nvSpPr>
        <p:spPr bwMode="auto">
          <a:xfrm>
            <a:off x="2514600" y="1371600"/>
            <a:ext cx="62484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altLang="en-US" sz="4000" dirty="0" smtClean="0">
                <a:solidFill>
                  <a:schemeClr val="tx2"/>
                </a:solidFill>
              </a:rPr>
              <a:t>The Adjusting Process	</a:t>
            </a:r>
            <a:endParaRPr lang="en-US" altLang="en-US" sz="4000" dirty="0">
              <a:solidFill>
                <a:schemeClr val="tx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8600" y="914400"/>
            <a:ext cx="1828800" cy="178435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11000" noProof="1" smtClean="0">
                <a:solidFill>
                  <a:schemeClr val="tx2"/>
                </a:solidFill>
                <a:latin typeface="+mj-lt"/>
              </a:rPr>
              <a:t>3</a:t>
            </a:r>
            <a:endParaRPr lang="en-US" sz="11000" noProof="1">
              <a:solidFill>
                <a:schemeClr val="tx2"/>
              </a:solidFill>
              <a:latin typeface="+mj-lt"/>
            </a:endParaRPr>
          </a:p>
        </p:txBody>
      </p:sp>
      <p:sp>
        <p:nvSpPr>
          <p:cNvPr id="44042" name="TextBox 8"/>
          <p:cNvSpPr txBox="1">
            <a:spLocks noChangeArrowheads="1"/>
          </p:cNvSpPr>
          <p:nvPr/>
        </p:nvSpPr>
        <p:spPr bwMode="auto">
          <a:xfrm>
            <a:off x="228600" y="990600"/>
            <a:ext cx="182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US" altLang="en-US" sz="1600" b="1" dirty="0">
                <a:solidFill>
                  <a:srgbClr val="3A8B94"/>
                </a:solidFill>
              </a:rPr>
              <a:t>C H A P T E R</a:t>
            </a:r>
          </a:p>
        </p:txBody>
      </p:sp>
      <p:sp>
        <p:nvSpPr>
          <p:cNvPr id="2" name="TextBox 1"/>
          <p:cNvSpPr txBox="1"/>
          <p:nvPr/>
        </p:nvSpPr>
        <p:spPr>
          <a:xfrm rot="16200000">
            <a:off x="8101484" y="5828184"/>
            <a:ext cx="18288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tx2"/>
                </a:solidFill>
              </a:rPr>
              <a:t>human/iStock/360/Getty Images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Accounts Requiring Adjustment: Accruals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</a:t>
            </a:r>
            <a:r>
              <a:rPr lang="en-US" b="1" dirty="0">
                <a:solidFill>
                  <a:srgbClr val="3A8B94"/>
                </a:solidFill>
              </a:rPr>
              <a:t>accrual</a:t>
            </a:r>
            <a:r>
              <a:rPr lang="en-US" dirty="0">
                <a:solidFill>
                  <a:srgbClr val="3A8B94"/>
                </a:solidFill>
              </a:rPr>
              <a:t> </a:t>
            </a:r>
            <a:r>
              <a:rPr lang="en-US" dirty="0"/>
              <a:t>occurs when revenue has been earned or an expense has been incurred but has not been recorded.</a:t>
            </a:r>
          </a:p>
          <a:p>
            <a:pPr lvl="1"/>
            <a:r>
              <a:rPr lang="en-US" dirty="0"/>
              <a:t>If the accrual is for revenue, the adjusting entry debits an asset (Accounts Receivable) and credits a revenue account.</a:t>
            </a:r>
          </a:p>
          <a:p>
            <a:pPr lvl="1"/>
            <a:r>
              <a:rPr lang="en-US" dirty="0"/>
              <a:t>If the accrual is for an expense, the adjusting entry debits an expense account and credits a related liability account such as Accounts Payable or Wages Payable.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" y="6400800"/>
            <a:ext cx="8610600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altLang="en-US" sz="900" dirty="0" smtClean="0">
                <a:solidFill>
                  <a:srgbClr val="808080"/>
                </a:solidFill>
              </a:rPr>
              <a:t>©2018 Cengage Learning. All Rights Reserved. May not be scanned, copied or duplicated, or posted to a publicly accessible website, in whole or in part. </a:t>
            </a:r>
            <a:endParaRPr lang="en-US" altLang="en-US" sz="900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93102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Accounts Requiring Adjustment: Deferrals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7338" indent="-287338"/>
            <a:r>
              <a:rPr lang="en-US" dirty="0"/>
              <a:t>A </a:t>
            </a:r>
            <a:r>
              <a:rPr lang="en-US" b="1" dirty="0">
                <a:solidFill>
                  <a:srgbClr val="3A8B94"/>
                </a:solidFill>
              </a:rPr>
              <a:t>deferral</a:t>
            </a:r>
            <a:r>
              <a:rPr lang="en-US" dirty="0">
                <a:solidFill>
                  <a:srgbClr val="3A8B94"/>
                </a:solidFill>
              </a:rPr>
              <a:t> </a:t>
            </a:r>
            <a:r>
              <a:rPr lang="en-US" dirty="0"/>
              <a:t>occurs when cash related to a future revenue or expense has been initially recorded as a liability or an </a:t>
            </a:r>
            <a:r>
              <a:rPr lang="en-US" dirty="0" smtClean="0"/>
              <a:t>asset.</a:t>
            </a:r>
          </a:p>
          <a:p>
            <a:pPr marL="687388" lvl="1" indent="-287338"/>
            <a:r>
              <a:rPr lang="en-US" dirty="0" smtClean="0"/>
              <a:t>If </a:t>
            </a:r>
            <a:r>
              <a:rPr lang="en-US" dirty="0"/>
              <a:t>the cash received is related to future revenue, it is initially recorded as a liability called </a:t>
            </a:r>
            <a:r>
              <a:rPr lang="en-US" b="1" dirty="0">
                <a:solidFill>
                  <a:srgbClr val="3A8B94"/>
                </a:solidFill>
              </a:rPr>
              <a:t>unearned </a:t>
            </a:r>
            <a:r>
              <a:rPr lang="en-US" b="1" dirty="0" smtClean="0">
                <a:solidFill>
                  <a:srgbClr val="3A8B94"/>
                </a:solidFill>
              </a:rPr>
              <a:t>revenue</a:t>
            </a:r>
            <a:r>
              <a:rPr lang="en-US" dirty="0" smtClean="0"/>
              <a:t>.</a:t>
            </a:r>
          </a:p>
          <a:p>
            <a:pPr marL="1087438" lvl="2" indent="-287338"/>
            <a:r>
              <a:rPr lang="en-US" dirty="0" smtClean="0"/>
              <a:t>The </a:t>
            </a:r>
            <a:r>
              <a:rPr lang="en-US" dirty="0"/>
              <a:t>adjusting entry in the period when the revenue is earned debits an unearned revenue account and credits a revenue account.</a:t>
            </a:r>
          </a:p>
          <a:p>
            <a:pPr lvl="1"/>
            <a:r>
              <a:rPr lang="en-US" dirty="0" smtClean="0"/>
              <a:t>If the cash paid is related to a future expense, it is initially recorded as an asset called </a:t>
            </a:r>
            <a:r>
              <a:rPr lang="en-US" b="1" dirty="0" smtClean="0">
                <a:solidFill>
                  <a:srgbClr val="3A8B94"/>
                </a:solidFill>
              </a:rPr>
              <a:t>prepaid expense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The </a:t>
            </a:r>
            <a:r>
              <a:rPr lang="en-US" dirty="0"/>
              <a:t>adjusting entry in the period when the expense is incurred debits an expense account and credits a prepaid expense (asset) account.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" y="6400800"/>
            <a:ext cx="8610600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altLang="en-US" sz="900" dirty="0" smtClean="0">
                <a:solidFill>
                  <a:srgbClr val="808080"/>
                </a:solidFill>
              </a:rPr>
              <a:t>©2018 Cengage Learning. All Rights Reserved. May not be scanned, copied or duplicated, or posted to a publicly accessible website, in whole or in part. </a:t>
            </a:r>
            <a:endParaRPr lang="en-US" altLang="en-US" sz="900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2119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Depreciation Expense</a:t>
            </a:r>
            <a:br>
              <a:rPr lang="en-US" dirty="0"/>
            </a:br>
            <a:r>
              <a:rPr lang="en-US" sz="1800" dirty="0"/>
              <a:t>(slide 1 of </a:t>
            </a:r>
            <a:r>
              <a:rPr lang="en-US" sz="1800" dirty="0" smtClean="0"/>
              <a:t>6)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9250" indent="-349250">
              <a:defRPr/>
            </a:pPr>
            <a:r>
              <a:rPr lang="en-US" b="1" dirty="0">
                <a:solidFill>
                  <a:srgbClr val="3A8B94"/>
                </a:solidFill>
              </a:rPr>
              <a:t>Fixed assets</a:t>
            </a:r>
            <a:r>
              <a:rPr lang="en-US" dirty="0"/>
              <a:t>, or </a:t>
            </a:r>
            <a:r>
              <a:rPr lang="en-US" b="1" dirty="0">
                <a:solidFill>
                  <a:srgbClr val="3A8B94"/>
                </a:solidFill>
              </a:rPr>
              <a:t>plant assets</a:t>
            </a:r>
            <a:r>
              <a:rPr lang="en-US" dirty="0"/>
              <a:t>, are physical resources that are owned and used by a business and are permanent or have a long life.</a:t>
            </a:r>
          </a:p>
          <a:p>
            <a:pPr lvl="1">
              <a:defRPr/>
            </a:pPr>
            <a:r>
              <a:rPr lang="en-US" dirty="0"/>
              <a:t>Examples of fixed assets include land, buildings, and equipment</a:t>
            </a:r>
            <a:r>
              <a:rPr lang="en-US" dirty="0" smtClean="0"/>
              <a:t>.</a:t>
            </a:r>
          </a:p>
          <a:p>
            <a:pPr marL="349250" indent="-349250">
              <a:defRPr/>
            </a:pPr>
            <a:r>
              <a:rPr lang="en-US" dirty="0"/>
              <a:t>As time passes, a fixed asset loses its ability to provide useful services. </a:t>
            </a:r>
          </a:p>
          <a:p>
            <a:pPr lvl="1">
              <a:defRPr/>
            </a:pPr>
            <a:r>
              <a:rPr lang="en-US" dirty="0"/>
              <a:t>This decrease in usefulness is called </a:t>
            </a:r>
            <a:r>
              <a:rPr lang="en-US" b="1" dirty="0">
                <a:solidFill>
                  <a:srgbClr val="3A8B94"/>
                </a:solidFill>
              </a:rPr>
              <a:t>depreciation</a:t>
            </a:r>
            <a:r>
              <a:rPr lang="en-US" dirty="0"/>
              <a:t>.</a:t>
            </a:r>
          </a:p>
          <a:p>
            <a:pPr lvl="1"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" y="6400800"/>
            <a:ext cx="8610600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altLang="en-US" sz="900" dirty="0" smtClean="0">
                <a:solidFill>
                  <a:srgbClr val="808080"/>
                </a:solidFill>
              </a:rPr>
              <a:t>©2018 Cengage Learning. All Rights Reserved. May not be scanned, copied or duplicated, or posted to a publicly accessible website, in whole or in part. </a:t>
            </a:r>
            <a:endParaRPr lang="en-US" altLang="en-US" sz="900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48536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Depreciation Expense</a:t>
            </a:r>
            <a:br>
              <a:rPr lang="en-US" dirty="0"/>
            </a:br>
            <a:r>
              <a:rPr lang="en-US" sz="1800" dirty="0"/>
              <a:t>(slide 2</a:t>
            </a:r>
            <a:r>
              <a:rPr lang="en-US" sz="1800" dirty="0" smtClean="0"/>
              <a:t> </a:t>
            </a:r>
            <a:r>
              <a:rPr lang="en-US" sz="1800" dirty="0"/>
              <a:t>of </a:t>
            </a:r>
            <a:r>
              <a:rPr lang="en-US" sz="1800" dirty="0" smtClean="0"/>
              <a:t>6)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9250" indent="-349250">
              <a:defRPr/>
            </a:pPr>
            <a:r>
              <a:rPr lang="en-US" dirty="0"/>
              <a:t>All fixed assets, except land, lose their usefulness and, thus, are said to </a:t>
            </a:r>
            <a:r>
              <a:rPr lang="en-US" b="1" dirty="0">
                <a:solidFill>
                  <a:srgbClr val="3A8B94"/>
                </a:solidFill>
              </a:rPr>
              <a:t>depreciate</a:t>
            </a:r>
            <a:r>
              <a:rPr lang="en-US" dirty="0"/>
              <a:t>.</a:t>
            </a:r>
          </a:p>
          <a:p>
            <a:pPr lvl="1" fontAlgn="auto">
              <a:defRPr/>
            </a:pPr>
            <a:r>
              <a:rPr lang="en-US" dirty="0"/>
              <a:t>As a fixed asset depreciates, a portion of its cost should be recorded as an expense. </a:t>
            </a:r>
          </a:p>
          <a:p>
            <a:pPr lvl="2">
              <a:defRPr/>
            </a:pPr>
            <a:r>
              <a:rPr lang="en-US" dirty="0"/>
              <a:t>This periodic expense is called </a:t>
            </a:r>
            <a:r>
              <a:rPr lang="en-US" b="1" dirty="0">
                <a:solidFill>
                  <a:srgbClr val="3A8B94"/>
                </a:solidFill>
              </a:rPr>
              <a:t>depreciation expense</a:t>
            </a:r>
            <a:r>
              <a:rPr lang="en-US" dirty="0"/>
              <a:t>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" y="6400800"/>
            <a:ext cx="8610600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altLang="en-US" sz="900" dirty="0" smtClean="0">
                <a:solidFill>
                  <a:srgbClr val="808080"/>
                </a:solidFill>
              </a:rPr>
              <a:t>©2018 Cengage Learning. All Rights Reserved. May not be scanned, copied or duplicated, or posted to a publicly accessible website, in whole or in part. </a:t>
            </a:r>
            <a:endParaRPr lang="en-US" altLang="en-US" sz="900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21322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Depreciation Expense</a:t>
            </a:r>
            <a:br>
              <a:rPr lang="en-US" dirty="0"/>
            </a:br>
            <a:r>
              <a:rPr lang="en-US" sz="1800" dirty="0"/>
              <a:t>(slide 3</a:t>
            </a:r>
            <a:r>
              <a:rPr lang="en-US" sz="1800" dirty="0" smtClean="0"/>
              <a:t> </a:t>
            </a:r>
            <a:r>
              <a:rPr lang="en-US" sz="1800" dirty="0"/>
              <a:t>of </a:t>
            </a:r>
            <a:r>
              <a:rPr lang="en-US" sz="1800" dirty="0" smtClean="0"/>
              <a:t>6)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9250" indent="-349250">
              <a:defRPr/>
            </a:pPr>
            <a:r>
              <a:rPr lang="en-US" dirty="0"/>
              <a:t>The adjusting entry to record depreciation expense is similar to the adjusting entry for supplies used.</a:t>
            </a:r>
          </a:p>
          <a:p>
            <a:pPr lvl="1" fontAlgn="auto">
              <a:defRPr/>
            </a:pPr>
            <a:r>
              <a:rPr lang="en-US" dirty="0"/>
              <a:t>The depreciation expense account is increased (debited) for the amount of depreciation.</a:t>
            </a:r>
          </a:p>
          <a:p>
            <a:pPr lvl="1" fontAlgn="auto">
              <a:defRPr/>
            </a:pPr>
            <a:r>
              <a:rPr lang="en-US" dirty="0"/>
              <a:t>However, the fixed asset account is not decreased (credited). </a:t>
            </a:r>
          </a:p>
          <a:p>
            <a:pPr lvl="2">
              <a:defRPr/>
            </a:pPr>
            <a:r>
              <a:rPr lang="en-US" dirty="0"/>
              <a:t>This is because both the original cost of a fixed asset and the depreciation recorded since its purchase are reported on the balance sheet. </a:t>
            </a:r>
          </a:p>
          <a:p>
            <a:pPr lvl="2">
              <a:defRPr/>
            </a:pPr>
            <a:r>
              <a:rPr lang="en-US" dirty="0"/>
              <a:t>Instead, an account entitled </a:t>
            </a:r>
            <a:r>
              <a:rPr lang="en-US" b="1" dirty="0">
                <a:solidFill>
                  <a:srgbClr val="3A8B94"/>
                </a:solidFill>
              </a:rPr>
              <a:t>Accumulated Depreciation</a:t>
            </a:r>
            <a:r>
              <a:rPr lang="en-US" dirty="0">
                <a:solidFill>
                  <a:srgbClr val="3A8B94"/>
                </a:solidFill>
              </a:rPr>
              <a:t> </a:t>
            </a:r>
            <a:r>
              <a:rPr lang="en-US" dirty="0"/>
              <a:t>is increased (credited).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" y="6400800"/>
            <a:ext cx="8610600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altLang="en-US" sz="900" dirty="0" smtClean="0">
                <a:solidFill>
                  <a:srgbClr val="808080"/>
                </a:solidFill>
              </a:rPr>
              <a:t>©2018 Cengage Learning. All Rights Reserved. May not be scanned, copied or duplicated, or posted to a publicly accessible website, in whole or in part. </a:t>
            </a:r>
            <a:endParaRPr lang="en-US" altLang="en-US" sz="900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2637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Depreciation Expense</a:t>
            </a:r>
            <a:br>
              <a:rPr lang="en-US" dirty="0"/>
            </a:br>
            <a:r>
              <a:rPr lang="en-US" sz="1800" dirty="0"/>
              <a:t>(slide 4</a:t>
            </a:r>
            <a:r>
              <a:rPr lang="en-US" sz="1800" dirty="0" smtClean="0"/>
              <a:t> of </a:t>
            </a:r>
            <a:r>
              <a:rPr lang="en-US" sz="1800" dirty="0"/>
              <a:t>6</a:t>
            </a:r>
            <a:r>
              <a:rPr lang="en-US" sz="1800" dirty="0" smtClean="0"/>
              <a:t>)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9250" indent="-349250">
              <a:defRPr/>
            </a:pPr>
            <a:r>
              <a:rPr lang="en-US" dirty="0"/>
              <a:t>Accumulated depreciation accounts are called </a:t>
            </a:r>
            <a:r>
              <a:rPr lang="en-US" b="1" dirty="0">
                <a:solidFill>
                  <a:srgbClr val="3A8B94"/>
                </a:solidFill>
              </a:rPr>
              <a:t>contra accounts</a:t>
            </a:r>
            <a:r>
              <a:rPr lang="en-US" dirty="0"/>
              <a:t>, or </a:t>
            </a:r>
            <a:r>
              <a:rPr lang="en-US" b="1" dirty="0">
                <a:solidFill>
                  <a:srgbClr val="3A8B94"/>
                </a:solidFill>
              </a:rPr>
              <a:t>contra asset accounts</a:t>
            </a:r>
            <a:r>
              <a:rPr lang="en-US" dirty="0"/>
              <a:t>.</a:t>
            </a:r>
          </a:p>
          <a:p>
            <a:pPr lvl="1" fontAlgn="auto">
              <a:defRPr/>
            </a:pPr>
            <a:r>
              <a:rPr lang="en-US" dirty="0"/>
              <a:t>This is because accumulated depreciation accounts are deducted from their related fixed asset accounts on the balance sheet.</a:t>
            </a:r>
          </a:p>
          <a:p>
            <a:pPr lvl="1" fontAlgn="auto">
              <a:defRPr/>
            </a:pPr>
            <a:r>
              <a:rPr lang="en-US" dirty="0"/>
              <a:t>The normal balance of a contra account is opposite to the account from which it is deducted.</a:t>
            </a:r>
          </a:p>
          <a:p>
            <a:pPr lvl="1" fontAlgn="auto">
              <a:defRPr/>
            </a:pPr>
            <a:r>
              <a:rPr lang="en-US" dirty="0"/>
              <a:t>Because the normal balance of a fixed asset account is a debit, the normal balance of an accumulated depreciation account is a credit.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" y="6400800"/>
            <a:ext cx="8610600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altLang="en-US" sz="900" dirty="0" smtClean="0">
                <a:solidFill>
                  <a:srgbClr val="808080"/>
                </a:solidFill>
              </a:rPr>
              <a:t>©2018 Cengage Learning. All Rights Reserved. May not be scanned, copied or duplicated, or posted to a publicly accessible website, in whole or in part. </a:t>
            </a:r>
            <a:endParaRPr lang="en-US" altLang="en-US" sz="900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30043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Depreciation Expense</a:t>
            </a:r>
            <a:br>
              <a:rPr lang="en-US" dirty="0"/>
            </a:br>
            <a:r>
              <a:rPr lang="en-US" sz="1800" dirty="0"/>
              <a:t>(slide </a:t>
            </a:r>
            <a:r>
              <a:rPr lang="en-US" sz="1800" dirty="0" smtClean="0"/>
              <a:t>5 </a:t>
            </a:r>
            <a:r>
              <a:rPr lang="en-US" sz="1800" dirty="0"/>
              <a:t>of </a:t>
            </a:r>
            <a:r>
              <a:rPr lang="en-US" sz="1800" dirty="0" smtClean="0"/>
              <a:t>6)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9250" indent="-349250">
              <a:defRPr/>
            </a:pPr>
            <a:r>
              <a:rPr lang="en-US" dirty="0"/>
              <a:t>The normal titles for fixed asset accounts and their related contra asset accounts are as follows: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" y="6400800"/>
            <a:ext cx="8610600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altLang="en-US" sz="900" dirty="0" smtClean="0">
                <a:solidFill>
                  <a:srgbClr val="808080"/>
                </a:solidFill>
              </a:rPr>
              <a:t>©2018 Cengage Learning. All Rights Reserved. May not be scanned, copied or duplicated, or posted to a publicly accessible website, in whole or in part. </a:t>
            </a:r>
            <a:endParaRPr lang="en-US" altLang="en-US" sz="900" dirty="0">
              <a:solidFill>
                <a:srgbClr val="808080"/>
              </a:solidFill>
            </a:endParaRPr>
          </a:p>
        </p:txBody>
      </p:sp>
      <p:pic>
        <p:nvPicPr>
          <p:cNvPr id="6" name="Picture 5" descr="A table listing the normal titles for fixed asset accounts and their related contra asset accounts is shown.&#10;&#10;The first Fixed Asset Account listed is Land. The related Contra Asset Account is None—Land is not depreciated.&#10;&#10;The second Fixed Asset Account listed is Buildings. The related Contra Asset Account is Accumulated Depreciation—Buildings.&#10;&#10;The third Fixed Asset Account listed is Store Equipment. The related Contra Asset Account is Accumulated Depreciation—Store Equipment. &#10;&#10;The fourth Fixed Asset Account listed is Office Equipment. The related Contra Asset Account is Accumulated Depreciation—Office Equipment." title="Depreciation Expense Normal Titl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0514" y="2733847"/>
            <a:ext cx="5676123" cy="1304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0635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Depreciation Expense</a:t>
            </a:r>
            <a:br>
              <a:rPr lang="en-US" dirty="0"/>
            </a:br>
            <a:r>
              <a:rPr lang="en-US" sz="1800" dirty="0"/>
              <a:t>(slide 6</a:t>
            </a:r>
            <a:r>
              <a:rPr lang="en-US" sz="1800" dirty="0" smtClean="0"/>
              <a:t> of </a:t>
            </a:r>
            <a:r>
              <a:rPr lang="en-US" sz="1800" dirty="0"/>
              <a:t>6</a:t>
            </a:r>
            <a:r>
              <a:rPr lang="en-US" sz="1800" dirty="0" smtClean="0"/>
              <a:t>)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difference between the original cost of the office equipment and the balance in the accumulated depreciation—office equipment account is called the </a:t>
            </a:r>
            <a:r>
              <a:rPr lang="en-US" b="1" dirty="0">
                <a:solidFill>
                  <a:srgbClr val="3A8B94"/>
                </a:solidFill>
              </a:rPr>
              <a:t>book value of the asset </a:t>
            </a:r>
            <a:r>
              <a:rPr lang="en-US" dirty="0"/>
              <a:t>(or </a:t>
            </a:r>
            <a:r>
              <a:rPr lang="en-US" b="1" dirty="0">
                <a:solidFill>
                  <a:srgbClr val="3A8B94"/>
                </a:solidFill>
              </a:rPr>
              <a:t>net book value</a:t>
            </a:r>
            <a:r>
              <a:rPr lang="en-US" dirty="0"/>
              <a:t>).  </a:t>
            </a:r>
          </a:p>
          <a:p>
            <a:r>
              <a:rPr lang="en-US" dirty="0"/>
              <a:t>It is computed as follows</a:t>
            </a:r>
            <a:r>
              <a:rPr lang="en-US" dirty="0" smtClean="0"/>
              <a:t>:</a:t>
            </a:r>
          </a:p>
          <a:p>
            <a:endParaRPr lang="en-US" sz="2000" dirty="0"/>
          </a:p>
          <a:p>
            <a:pPr marL="0" indent="0" algn="ctr">
              <a:buNone/>
            </a:pPr>
            <a:r>
              <a:rPr lang="en-US" sz="2000" dirty="0"/>
              <a:t>Book Value of Asset = Cost of the Asset – Accumulated Depreciation of Asset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" y="6400800"/>
            <a:ext cx="8610600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altLang="en-US" sz="900" dirty="0" smtClean="0">
                <a:solidFill>
                  <a:srgbClr val="808080"/>
                </a:solidFill>
              </a:rPr>
              <a:t>©2018 Cengage Learning. All Rights Reserved. May not be scanned, copied or duplicated, or posted to a publicly accessible website, in whole or in part. </a:t>
            </a:r>
            <a:endParaRPr lang="en-US" altLang="en-US" sz="900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6160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Adjusted Trial Balance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9250" indent="-349250">
              <a:defRPr/>
            </a:pPr>
            <a:r>
              <a:rPr lang="en-US" dirty="0"/>
              <a:t>After the adjusting entries are posted, an </a:t>
            </a:r>
            <a:r>
              <a:rPr lang="en-US" b="1" dirty="0">
                <a:solidFill>
                  <a:srgbClr val="3A8B94"/>
                </a:solidFill>
              </a:rPr>
              <a:t>adjusted trial balance </a:t>
            </a:r>
            <a:r>
              <a:rPr lang="en-US" dirty="0"/>
              <a:t>is prepared.</a:t>
            </a:r>
          </a:p>
          <a:p>
            <a:pPr marL="349250" indent="-349250">
              <a:defRPr/>
            </a:pPr>
            <a:r>
              <a:rPr lang="en-US" dirty="0"/>
              <a:t>The adjusted trial balance verifies the equality of the total debit and credit balances before the financial statements are prepared.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" y="6400800"/>
            <a:ext cx="8610600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altLang="en-US" sz="900" dirty="0" smtClean="0">
                <a:solidFill>
                  <a:srgbClr val="808080"/>
                </a:solidFill>
              </a:rPr>
              <a:t>©2018 Cengage Learning. All Rights Reserved. May not be scanned, copied or duplicated, or posted to a publicly accessible website, in whole or in part. </a:t>
            </a:r>
            <a:endParaRPr lang="en-US" altLang="en-US" sz="900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0060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 for Decision Making:</a:t>
            </a:r>
            <a:br>
              <a:rPr lang="en-US" dirty="0"/>
            </a:br>
            <a:r>
              <a:rPr lang="en-US" dirty="0"/>
              <a:t>Vertical </a:t>
            </a:r>
            <a:r>
              <a:rPr lang="en-US" dirty="0" smtClean="0"/>
              <a:t>Analysis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9250" indent="-349250">
              <a:defRPr/>
            </a:pPr>
            <a:r>
              <a:rPr lang="en-US" dirty="0"/>
              <a:t>Comparing each item in a financial statement with a total amount from the same statement is referred to as </a:t>
            </a:r>
            <a:r>
              <a:rPr lang="en-US" b="1" dirty="0">
                <a:solidFill>
                  <a:srgbClr val="3A8B94"/>
                </a:solidFill>
              </a:rPr>
              <a:t>vertical analysis</a:t>
            </a:r>
            <a:r>
              <a:rPr lang="en-US" dirty="0"/>
              <a:t>.</a:t>
            </a:r>
          </a:p>
          <a:p>
            <a:pPr lvl="1">
              <a:defRPr/>
            </a:pPr>
            <a:r>
              <a:rPr lang="en-US" dirty="0"/>
              <a:t>In vertical analysis of a balance sheet, each asset item is stated as a percent of the total assets. Each liability and stockholders’ equity item is stated as a percent of total liabilities and stockholders’ equity.</a:t>
            </a:r>
          </a:p>
          <a:p>
            <a:pPr lvl="1">
              <a:defRPr/>
            </a:pPr>
            <a:r>
              <a:rPr lang="en-US" dirty="0"/>
              <a:t>In vertical analysis of an income statement, each item is stated as a percent of revenues or fees earned.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" y="6400800"/>
            <a:ext cx="8610600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altLang="en-US" sz="900" dirty="0" smtClean="0">
                <a:solidFill>
                  <a:srgbClr val="808080"/>
                </a:solidFill>
              </a:rPr>
              <a:t>©2018 Cengage Learning. All Rights Reserved. May not be scanned, copied or duplicated, or posted to a publicly accessible website, in whole or in part. </a:t>
            </a:r>
            <a:endParaRPr lang="en-US" altLang="en-US" sz="900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5649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Accrual and Cash Basis of Accounting</a:t>
            </a:r>
            <a:br>
              <a:rPr lang="en-US" dirty="0"/>
            </a:br>
            <a:r>
              <a:rPr lang="en-US" sz="1800" dirty="0"/>
              <a:t>(slide 1 of 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auto">
              <a:defRPr/>
            </a:pPr>
            <a:r>
              <a:rPr lang="en-US" dirty="0"/>
              <a:t>Under the </a:t>
            </a:r>
            <a:r>
              <a:rPr lang="en-US" b="1" dirty="0">
                <a:solidFill>
                  <a:srgbClr val="3A8B94"/>
                </a:solidFill>
              </a:rPr>
              <a:t>accrual basis of accounting</a:t>
            </a:r>
            <a:r>
              <a:rPr lang="en-US" dirty="0"/>
              <a:t>, revenues are reported on the income statement in the period in which a service has been performed or a product has been delivered.</a:t>
            </a:r>
          </a:p>
          <a:p>
            <a:pPr lvl="1" fontAlgn="auto">
              <a:defRPr/>
            </a:pPr>
            <a:r>
              <a:rPr lang="en-US" dirty="0"/>
              <a:t>Cash may or may not be received from customers during this period.</a:t>
            </a:r>
          </a:p>
          <a:p>
            <a:pPr fontAlgn="auto">
              <a:defRPr/>
            </a:pPr>
            <a:r>
              <a:rPr lang="en-US" dirty="0"/>
              <a:t>The accrual basis of accounting also requires expenses to be recorded when they are incurred, not necessarily when cash is paid.</a:t>
            </a:r>
          </a:p>
          <a:p>
            <a:pPr fontAlgn="auto">
              <a:defRPr/>
            </a:pPr>
            <a:r>
              <a:rPr lang="en-US" dirty="0"/>
              <a:t>Generally accepted accounting principles (GAAP) require the accrual basis of accounting.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" y="6400800"/>
            <a:ext cx="8610600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altLang="en-US" sz="900" dirty="0" smtClean="0">
                <a:solidFill>
                  <a:srgbClr val="808080"/>
                </a:solidFill>
              </a:rPr>
              <a:t>©2018 Cengage Learning. All Rights Reserved. May not be scanned, copied or duplicated, or posted to a publicly accessible website, in whole or in part. </a:t>
            </a:r>
            <a:endParaRPr lang="en-US" altLang="en-US" sz="900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0291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Accrual and Cash Basis of Accounting</a:t>
            </a:r>
            <a:br>
              <a:rPr lang="en-US" dirty="0"/>
            </a:br>
            <a:r>
              <a:rPr lang="en-US" sz="1800" dirty="0"/>
              <a:t>(slide 2 of 2)</a:t>
            </a:r>
          </a:p>
        </p:txBody>
      </p:sp>
      <p:sp>
        <p:nvSpPr>
          <p:cNvPr id="814087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fontAlgn="auto">
              <a:defRPr/>
            </a:pPr>
            <a:r>
              <a:rPr lang="en-US" dirty="0"/>
              <a:t>Under the </a:t>
            </a:r>
            <a:r>
              <a:rPr lang="en-US" b="1" dirty="0">
                <a:solidFill>
                  <a:srgbClr val="3A8B94"/>
                </a:solidFill>
              </a:rPr>
              <a:t>cash basis of accounting</a:t>
            </a:r>
            <a:r>
              <a:rPr lang="en-US" dirty="0"/>
              <a:t>, revenues and expenses are reported on the income statement in the period in which cash is received or paid.</a:t>
            </a:r>
          </a:p>
          <a:p>
            <a:pPr fontAlgn="auto">
              <a:defRPr/>
            </a:pPr>
            <a:r>
              <a:rPr lang="en-US" dirty="0"/>
              <a:t>Most individuals and small service businesses may use the cash basis of accounting. For most large businesses, however, the cash basis will not provide accurate financial statements for user needs.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" y="6400800"/>
            <a:ext cx="8610600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altLang="en-US" sz="900" dirty="0" smtClean="0">
                <a:solidFill>
                  <a:srgbClr val="808080"/>
                </a:solidFill>
              </a:rPr>
              <a:t>©2018 Cengage Learning. All Rights Reserved. May not be scanned, copied or duplicated, or posted to a publicly accessible website, in whole or in part. </a:t>
            </a:r>
            <a:endParaRPr lang="en-US" altLang="en-US" sz="900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3193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Revenue and Expense Recognition</a:t>
            </a:r>
            <a:br>
              <a:rPr lang="en-US" dirty="0"/>
            </a:br>
            <a:r>
              <a:rPr lang="en-US" sz="1800" dirty="0"/>
              <a:t>(slide 1 of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auto">
              <a:defRPr/>
            </a:pPr>
            <a:r>
              <a:rPr lang="en-US" dirty="0"/>
              <a:t>Under the </a:t>
            </a:r>
            <a:r>
              <a:rPr lang="en-US" b="1" dirty="0">
                <a:solidFill>
                  <a:srgbClr val="3A8B94"/>
                </a:solidFill>
              </a:rPr>
              <a:t>revenue recognition principle</a:t>
            </a:r>
            <a:r>
              <a:rPr lang="en-US" dirty="0"/>
              <a:t>, revenues are recorded when services have been performed or products have been delivered to customers.</a:t>
            </a:r>
          </a:p>
          <a:p>
            <a:pPr marL="688975" lvl="1" indent="-288925">
              <a:defRPr/>
            </a:pPr>
            <a:r>
              <a:rPr lang="en-US" dirty="0"/>
              <a:t>Revenue is normally measured as the assets received, such as cash or accounts receivable.</a:t>
            </a:r>
          </a:p>
          <a:p>
            <a:pPr marL="688975" lvl="1" indent="-288925">
              <a:defRPr/>
            </a:pPr>
            <a:r>
              <a:rPr lang="en-US" dirty="0"/>
              <a:t>The process of recognizing revenues is called </a:t>
            </a:r>
            <a:r>
              <a:rPr lang="en-US" b="1" dirty="0">
                <a:solidFill>
                  <a:srgbClr val="3A8B94"/>
                </a:solidFill>
              </a:rPr>
              <a:t>revenue recognition</a:t>
            </a:r>
            <a:r>
              <a:rPr lang="en-US" dirty="0"/>
              <a:t>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" y="6400800"/>
            <a:ext cx="8610600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altLang="en-US" sz="900" dirty="0" smtClean="0">
                <a:solidFill>
                  <a:srgbClr val="808080"/>
                </a:solidFill>
              </a:rPr>
              <a:t>©2018 Cengage Learning. All Rights Reserved. May not be scanned, copied or duplicated, or posted to a publicly accessible website, in whole or in part. </a:t>
            </a:r>
            <a:endParaRPr lang="en-US" altLang="en-US" sz="900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87603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Revenue and Expense Recognition</a:t>
            </a:r>
            <a:br>
              <a:rPr lang="en-US" dirty="0"/>
            </a:br>
            <a:r>
              <a:rPr lang="en-US" sz="1800" dirty="0"/>
              <a:t>(slide 2 of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auto">
              <a:defRPr/>
            </a:pPr>
            <a:r>
              <a:rPr lang="en-US" dirty="0"/>
              <a:t>Under the </a:t>
            </a:r>
            <a:r>
              <a:rPr lang="en-US" b="1" dirty="0">
                <a:solidFill>
                  <a:srgbClr val="3A8B94"/>
                </a:solidFill>
              </a:rPr>
              <a:t>expense recognition principle</a:t>
            </a:r>
            <a:r>
              <a:rPr lang="en-US" dirty="0"/>
              <a:t>, the expenses incurred in generating revenue must be reported in the same period as the related revenue.</a:t>
            </a:r>
          </a:p>
          <a:p>
            <a:pPr marL="688975" lvl="1" indent="-288925">
              <a:defRPr/>
            </a:pPr>
            <a:r>
              <a:rPr lang="en-US" dirty="0"/>
              <a:t>This is also called the </a:t>
            </a:r>
            <a:r>
              <a:rPr lang="en-US" b="1" dirty="0">
                <a:solidFill>
                  <a:srgbClr val="3A8B94"/>
                </a:solidFill>
              </a:rPr>
              <a:t>matching principle</a:t>
            </a:r>
            <a:r>
              <a:rPr lang="en-US" dirty="0"/>
              <a:t>.</a:t>
            </a:r>
          </a:p>
          <a:p>
            <a:pPr marL="1089025" lvl="2" indent="-288925">
              <a:defRPr/>
            </a:pPr>
            <a:r>
              <a:rPr lang="en-US" dirty="0"/>
              <a:t>By matching revenues and expenses, net income or loss for the period is properly reported on the income statement.</a:t>
            </a:r>
          </a:p>
          <a:p>
            <a:pPr marL="1089025" lvl="2" indent="-288925">
              <a:defRPr/>
            </a:pPr>
            <a:r>
              <a:rPr lang="en-US" dirty="0"/>
              <a:t>Adjusting entries are required to properly match revenues and expenses.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" y="6400800"/>
            <a:ext cx="8610600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altLang="en-US" sz="900" dirty="0" smtClean="0">
                <a:solidFill>
                  <a:srgbClr val="808080"/>
                </a:solidFill>
              </a:rPr>
              <a:t>©2018 Cengage Learning. All Rights Reserved. May not be scanned, copied or duplicated, or posted to a publicly accessible website, in whole or in part. </a:t>
            </a:r>
            <a:endParaRPr lang="en-US" altLang="en-US" sz="900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53727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Adjusting Process</a:t>
            </a:r>
            <a:br>
              <a:rPr lang="en-US" dirty="0"/>
            </a:br>
            <a:r>
              <a:rPr lang="en-US" sz="1800" dirty="0"/>
              <a:t>(slide 1 of 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auto">
              <a:defRPr/>
            </a:pPr>
            <a:r>
              <a:rPr lang="en-US" dirty="0"/>
              <a:t>At the end of an accounting period, an unadjusted trial balance is prepared to verify that the total debit balances equal the total credit balances.</a:t>
            </a:r>
          </a:p>
          <a:p>
            <a:pPr fontAlgn="auto">
              <a:defRPr/>
            </a:pPr>
            <a:r>
              <a:rPr lang="en-US" dirty="0"/>
              <a:t>Many of these account balances are reported in the financial statements without change.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" y="6400800"/>
            <a:ext cx="8610600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altLang="en-US" sz="900" dirty="0" smtClean="0">
                <a:solidFill>
                  <a:srgbClr val="808080"/>
                </a:solidFill>
              </a:rPr>
              <a:t>©2018 Cengage Learning. All Rights Reserved. May not be scanned, copied or duplicated, or posted to a publicly accessible website, in whole or in part. </a:t>
            </a:r>
            <a:endParaRPr lang="en-US" altLang="en-US" sz="900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42878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Adjusting Process</a:t>
            </a:r>
            <a:br>
              <a:rPr lang="en-US" dirty="0"/>
            </a:br>
            <a:r>
              <a:rPr lang="en-US" sz="1800" dirty="0"/>
              <a:t>(slide 2 of 3)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38138" indent="-338138" fontAlgn="auto">
              <a:defRPr/>
            </a:pPr>
            <a:r>
              <a:rPr lang="en-US" sz="2400" dirty="0"/>
              <a:t>Some accounts on the unadjusted trial balance, however, require adjustments for the following reasons:</a:t>
            </a:r>
          </a:p>
          <a:p>
            <a:pPr lvl="1" fontAlgn="auto">
              <a:defRPr/>
            </a:pPr>
            <a:r>
              <a:rPr lang="en-US" sz="2000" dirty="0" smtClean="0"/>
              <a:t>Some expenses are not recorded daily.</a:t>
            </a:r>
          </a:p>
          <a:p>
            <a:pPr lvl="2" fontAlgn="auto">
              <a:defRPr/>
            </a:pPr>
            <a:r>
              <a:rPr lang="en-US" sz="1800" dirty="0" smtClean="0"/>
              <a:t>For </a:t>
            </a:r>
            <a:r>
              <a:rPr lang="en-US" sz="1800" dirty="0"/>
              <a:t>example, the daily use of supplies would require many entries with small amounts.</a:t>
            </a:r>
          </a:p>
          <a:p>
            <a:pPr lvl="1" fontAlgn="auto">
              <a:defRPr/>
            </a:pPr>
            <a:r>
              <a:rPr lang="en-US" sz="2000" dirty="0"/>
              <a:t>Some revenues and expenses are incurred as time passes rather than as separate transactions.</a:t>
            </a:r>
          </a:p>
          <a:p>
            <a:pPr lvl="2" fontAlgn="auto">
              <a:defRPr/>
            </a:pPr>
            <a:r>
              <a:rPr lang="en-US" sz="1800" dirty="0"/>
              <a:t>For example, rent received in advance (unearned rent) expires and becomes revenue with the passage of time.</a:t>
            </a:r>
          </a:p>
          <a:p>
            <a:pPr lvl="1" fontAlgn="auto">
              <a:defRPr/>
            </a:pPr>
            <a:r>
              <a:rPr lang="en-US" sz="2000" dirty="0"/>
              <a:t>Some revenues and expenses may be unrecorded at the end of the accounting period.</a:t>
            </a:r>
          </a:p>
          <a:p>
            <a:pPr lvl="2" fontAlgn="auto">
              <a:defRPr/>
            </a:pPr>
            <a:r>
              <a:rPr lang="en-US" sz="1800" dirty="0"/>
              <a:t>For example, a company may have provided services to customers that it has not billed or recorded at the end of the accounting period.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" y="6400800"/>
            <a:ext cx="8610600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altLang="en-US" sz="900" dirty="0" smtClean="0">
                <a:solidFill>
                  <a:srgbClr val="808080"/>
                </a:solidFill>
              </a:rPr>
              <a:t>©2018 Cengage Learning. All Rights Reserved. May not be scanned, copied or duplicated, or posted to a publicly accessible website, in whole or in part. </a:t>
            </a:r>
            <a:endParaRPr lang="en-US" altLang="en-US" sz="900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6745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Adjusting Process</a:t>
            </a:r>
            <a:br>
              <a:rPr lang="en-US" dirty="0"/>
            </a:br>
            <a:r>
              <a:rPr lang="en-US" sz="1800" dirty="0"/>
              <a:t>(slide 3 of 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analysis and updating of accounts at the end of the period before the financial statements are prepared is called the </a:t>
            </a:r>
            <a:r>
              <a:rPr lang="en-US" b="1" dirty="0">
                <a:solidFill>
                  <a:srgbClr val="3A8B94"/>
                </a:solidFill>
              </a:rPr>
              <a:t>adjusting process</a:t>
            </a:r>
            <a:r>
              <a:rPr lang="en-US" dirty="0"/>
              <a:t>.  </a:t>
            </a:r>
          </a:p>
          <a:p>
            <a:r>
              <a:rPr lang="en-US" dirty="0"/>
              <a:t>The journal entries that bring the accounts up to date at the end of the accounting period are called </a:t>
            </a:r>
            <a:r>
              <a:rPr lang="en-US" b="1" dirty="0">
                <a:solidFill>
                  <a:srgbClr val="3A8B94"/>
                </a:solidFill>
              </a:rPr>
              <a:t>adjusting entries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All adjusting entries affect at least one income statement account and one balance sheet account.</a:t>
            </a:r>
          </a:p>
          <a:p>
            <a:pPr lvl="2"/>
            <a:r>
              <a:rPr lang="en-US" dirty="0"/>
              <a:t>Thus, an adjusting entry will always involve a revenue or an expense account </a:t>
            </a:r>
            <a:r>
              <a:rPr lang="en-US" i="1" dirty="0"/>
              <a:t>and</a:t>
            </a:r>
            <a:r>
              <a:rPr lang="en-US" dirty="0"/>
              <a:t> an asset or a liability account.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" y="6400800"/>
            <a:ext cx="8610600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altLang="en-US" sz="900" dirty="0" smtClean="0">
                <a:solidFill>
                  <a:srgbClr val="808080"/>
                </a:solidFill>
              </a:rPr>
              <a:t>©2018 Cengage Learning. All Rights Reserved. May not be scanned, copied or duplicated, or posted to a publicly accessible website, in whole or in part. </a:t>
            </a:r>
            <a:endParaRPr lang="en-US" altLang="en-US" sz="900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30165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Accounts Requiring Adjustment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two general classifications of accounts requiring adjustment are as follows:</a:t>
            </a:r>
          </a:p>
          <a:p>
            <a:pPr lvl="1"/>
            <a:r>
              <a:rPr lang="en-US" dirty="0"/>
              <a:t>Accruals</a:t>
            </a:r>
          </a:p>
          <a:p>
            <a:pPr lvl="1"/>
            <a:r>
              <a:rPr lang="en-US" dirty="0"/>
              <a:t>Deferrals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" y="6400800"/>
            <a:ext cx="8610600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altLang="en-US" sz="900" dirty="0" smtClean="0">
                <a:solidFill>
                  <a:srgbClr val="808080"/>
                </a:solidFill>
              </a:rPr>
              <a:t>©2018 Cengage Learning. All Rights Reserved. May not be scanned, copied or duplicated, or posted to a publicly accessible website, in whole or in part. </a:t>
            </a:r>
            <a:endParaRPr lang="en-US" altLang="en-US" sz="900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00823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RD 27e_SE PPT">
  <a:themeElements>
    <a:clrScheme name="Custom 2">
      <a:dk1>
        <a:srgbClr val="275CAE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  <a:cs typeface="Arial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WRD 26e_IE PPT</Template>
  <TotalTime>2784</TotalTime>
  <Words>1809</Words>
  <Application>Microsoft Macintosh PowerPoint</Application>
  <PresentationFormat>On-screen Show (4:3)</PresentationFormat>
  <Paragraphs>108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Calibri</vt:lpstr>
      <vt:lpstr>Courier New</vt:lpstr>
      <vt:lpstr>ＭＳ Ｐゴシック</vt:lpstr>
      <vt:lpstr>Times New Roman</vt:lpstr>
      <vt:lpstr>Tw Cen MT</vt:lpstr>
      <vt:lpstr>Wingdings</vt:lpstr>
      <vt:lpstr>Arial</vt:lpstr>
      <vt:lpstr>WRD 27e_SE PPT</vt:lpstr>
      <vt:lpstr>PowerPoint Presentation</vt:lpstr>
      <vt:lpstr>Accrual and Cash Basis of Accounting (slide 1 of 2)</vt:lpstr>
      <vt:lpstr>Accrual and Cash Basis of Accounting (slide 2 of 2)</vt:lpstr>
      <vt:lpstr>Revenue and Expense Recognition (slide 1 of 2)</vt:lpstr>
      <vt:lpstr>Revenue and Expense Recognition (slide 2 of 2)</vt:lpstr>
      <vt:lpstr>The Adjusting Process (slide 1 of 3)</vt:lpstr>
      <vt:lpstr>The Adjusting Process (slide 2 of 3)</vt:lpstr>
      <vt:lpstr>The Adjusting Process (slide 3 of 3)</vt:lpstr>
      <vt:lpstr>Types of Accounts Requiring Adjustment</vt:lpstr>
      <vt:lpstr>Types of Accounts Requiring Adjustment: Accruals</vt:lpstr>
      <vt:lpstr>Types of Accounts Requiring Adjustment: Deferrals</vt:lpstr>
      <vt:lpstr>Depreciation Expense (slide 1 of 6)</vt:lpstr>
      <vt:lpstr>Depreciation Expense (slide 2 of 6)</vt:lpstr>
      <vt:lpstr>Depreciation Expense (slide 3 of 6)</vt:lpstr>
      <vt:lpstr>Depreciation Expense (slide 4 of 6)</vt:lpstr>
      <vt:lpstr>Depreciation Expense (slide 5 of 6)</vt:lpstr>
      <vt:lpstr>Depreciation Expense (slide 6 of 6)</vt:lpstr>
      <vt:lpstr>Adjusted Trial Balance</vt:lpstr>
      <vt:lpstr>Analysis for Decision Making: Vertical Analysis</vt:lpstr>
    </vt:vector>
  </TitlesOfParts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Juli's Computer</dc:creator>
  <cp:lastModifiedBy>Tristann Jones</cp:lastModifiedBy>
  <cp:revision>211</cp:revision>
  <dcterms:created xsi:type="dcterms:W3CDTF">2014-06-27T00:46:00Z</dcterms:created>
  <dcterms:modified xsi:type="dcterms:W3CDTF">2017-02-13T01:33:08Z</dcterms:modified>
</cp:coreProperties>
</file>