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85" r:id="rId3"/>
    <p:sldId id="257" r:id="rId4"/>
    <p:sldId id="260" r:id="rId5"/>
    <p:sldId id="261" r:id="rId6"/>
    <p:sldId id="262" r:id="rId7"/>
    <p:sldId id="263" r:id="rId8"/>
    <p:sldId id="283" r:id="rId9"/>
    <p:sldId id="264" r:id="rId10"/>
    <p:sldId id="265" r:id="rId11"/>
    <p:sldId id="266" r:id="rId12"/>
    <p:sldId id="284" r:id="rId13"/>
    <p:sldId id="267" r:id="rId14"/>
    <p:sldId id="276" r:id="rId15"/>
    <p:sldId id="277" r:id="rId16"/>
    <p:sldId id="278" r:id="rId17"/>
    <p:sldId id="282" r:id="rId18"/>
    <p:sldId id="286"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83597" autoAdjust="0"/>
  </p:normalViewPr>
  <p:slideViewPr>
    <p:cSldViewPr>
      <p:cViewPr varScale="1">
        <p:scale>
          <a:sx n="87" d="100"/>
          <a:sy n="87" d="100"/>
        </p:scale>
        <p:origin x="2220" y="96"/>
      </p:cViewPr>
      <p:guideLst>
        <p:guide orient="horz" pos="2160"/>
        <p:guide pos="2880"/>
      </p:guideLst>
    </p:cSldViewPr>
  </p:slideViewPr>
  <p:outlineViewPr>
    <p:cViewPr>
      <p:scale>
        <a:sx n="33" d="100"/>
        <a:sy n="33" d="100"/>
      </p:scale>
      <p:origin x="48" y="1476"/>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EA83E11-5DD6-4883-9CF2-3D943A292A65}" type="datetimeFigureOut">
              <a:rPr lang="en-US" smtClean="0"/>
              <a:pPr/>
              <a:t>2/20/2020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0AC0430-2F26-4298-AE8D-26C06C5C25EB}" type="slidenum">
              <a:rPr lang="en-US" smtClean="0"/>
              <a:pPr/>
              <a:t>‹#›</a:t>
            </a:fld>
            <a:endParaRPr lang="en-US" dirty="0"/>
          </a:p>
        </p:txBody>
      </p:sp>
    </p:spTree>
    <p:extLst>
      <p:ext uri="{BB962C8B-B14F-4D97-AF65-F5344CB8AC3E}">
        <p14:creationId xmlns:p14="http://schemas.microsoft.com/office/powerpoint/2010/main" val="2767829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Times have changed.  Part of business etiquette is knowing your environment.  </a:t>
            </a:r>
          </a:p>
          <a:p>
            <a:r>
              <a:rPr lang="en-US" dirty="0"/>
              <a:t>Today business attire can range from the traditional to the causal.  </a:t>
            </a:r>
          </a:p>
          <a:p>
            <a:r>
              <a:rPr lang="en-US" dirty="0"/>
              <a:t>We may see women with shaved heads, men with full beards, exposed tattoos, all in professional settings. </a:t>
            </a:r>
          </a:p>
          <a:p>
            <a:endParaRPr lang="en-US" dirty="0"/>
          </a:p>
          <a:p>
            <a:r>
              <a:rPr lang="en-US" dirty="0"/>
              <a:t>The key is knowing the culture of your business and your clients. </a:t>
            </a:r>
          </a:p>
          <a:p>
            <a:r>
              <a:rPr lang="en-US" dirty="0"/>
              <a:t>The beginning of this presentation discusses different expectations for business dress.  Again, know your environment so you can decide which “rules” apply to you. </a:t>
            </a:r>
          </a:p>
          <a:p>
            <a:endParaRPr lang="en-US" dirty="0"/>
          </a:p>
        </p:txBody>
      </p:sp>
      <p:sp>
        <p:nvSpPr>
          <p:cNvPr id="4" name="Slide Number Placeholder 3"/>
          <p:cNvSpPr>
            <a:spLocks noGrp="1"/>
          </p:cNvSpPr>
          <p:nvPr>
            <p:ph type="sldNum" sz="quarter" idx="5"/>
          </p:nvPr>
        </p:nvSpPr>
        <p:spPr/>
        <p:txBody>
          <a:bodyPr/>
          <a:lstStyle/>
          <a:p>
            <a:fld id="{B0AC0430-2F26-4298-AE8D-26C06C5C25EB}" type="slidenum">
              <a:rPr lang="en-US" smtClean="0"/>
              <a:pPr/>
              <a:t>2</a:t>
            </a:fld>
            <a:endParaRPr lang="en-US" dirty="0"/>
          </a:p>
        </p:txBody>
      </p:sp>
    </p:spTree>
    <p:extLst>
      <p:ext uri="{BB962C8B-B14F-4D97-AF65-F5344CB8AC3E}">
        <p14:creationId xmlns:p14="http://schemas.microsoft.com/office/powerpoint/2010/main" val="409723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(Ask the audience) – When do you think it is appropriate to send a “Thank You” note?</a:t>
            </a:r>
          </a:p>
          <a:p>
            <a:pPr lvl="2"/>
            <a:r>
              <a:rPr lang="en-US" dirty="0"/>
              <a:t>Responses – after a job interview/after meeting with someone to obtain information from them/any time someone is kind enough to give time out of their busy day to do something that is helpful to you </a:t>
            </a:r>
          </a:p>
          <a:p>
            <a:pPr lvl="2"/>
            <a:endParaRPr lang="en-US" dirty="0"/>
          </a:p>
          <a:p>
            <a:pPr lvl="2"/>
            <a:r>
              <a:rPr lang="en-US" dirty="0"/>
              <a:t>The type of Thank You note may depend on the relationship you have with the person, and the particular situation.</a:t>
            </a:r>
          </a:p>
          <a:p>
            <a:pPr lvl="2"/>
            <a:endParaRPr lang="en-US" dirty="0"/>
          </a:p>
          <a:p>
            <a:pPr lvl="2"/>
            <a:r>
              <a:rPr lang="en-US" dirty="0"/>
              <a:t>Written thank you notes should be sent as soon as possible after the meeting.</a:t>
            </a:r>
            <a:r>
              <a:rPr lang="en-US" baseline="0" dirty="0"/>
              <a:t>  Depending on the situation, a</a:t>
            </a:r>
            <a:r>
              <a:rPr lang="en-US" dirty="0"/>
              <a:t>n email thank you may be appropriate.  For example, if it is a job interview, and the interviewer tells you they plan to make a decision quickly, it would be a good idea to send an email Thank you, and perhaps follow up with a written Thank You note.  </a:t>
            </a:r>
          </a:p>
          <a:p>
            <a:pPr lvl="2"/>
            <a:endParaRPr lang="en-US" dirty="0"/>
          </a:p>
          <a:p>
            <a:pPr lvl="2"/>
            <a:r>
              <a:rPr lang="en-US" dirty="0"/>
              <a:t>Remember that it is always appropriate to send a Thank you note, and this small act could set you apart (and above) the competition.</a:t>
            </a:r>
          </a:p>
          <a:p>
            <a:pPr lvl="2"/>
            <a:r>
              <a:rPr lang="en-US" dirty="0"/>
              <a:t>To show appreciation for their time and assistance.</a:t>
            </a:r>
          </a:p>
          <a:p>
            <a:endParaRPr lang="en-US" dirty="0"/>
          </a:p>
        </p:txBody>
      </p:sp>
      <p:sp>
        <p:nvSpPr>
          <p:cNvPr id="4" name="Slide Number Placeholder 3"/>
          <p:cNvSpPr>
            <a:spLocks noGrp="1"/>
          </p:cNvSpPr>
          <p:nvPr>
            <p:ph type="sldNum" sz="quarter" idx="10"/>
          </p:nvPr>
        </p:nvSpPr>
        <p:spPr/>
        <p:txBody>
          <a:bodyPr/>
          <a:lstStyle/>
          <a:p>
            <a:fld id="{B0AC0430-2F26-4298-AE8D-26C06C5C25EB}" type="slidenum">
              <a:rPr lang="en-US" smtClean="0"/>
              <a:pPr/>
              <a:t>14</a:t>
            </a:fld>
            <a:endParaRPr lang="en-US" dirty="0"/>
          </a:p>
        </p:txBody>
      </p:sp>
    </p:spTree>
    <p:extLst>
      <p:ext uri="{BB962C8B-B14F-4D97-AF65-F5344CB8AC3E}">
        <p14:creationId xmlns:p14="http://schemas.microsoft.com/office/powerpoint/2010/main" val="191081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think of etiquette guidelines as related to dining, most of us probably have a lot of things that pop into your head.</a:t>
            </a:r>
          </a:p>
          <a:p>
            <a:endParaRPr lang="en-US" dirty="0"/>
          </a:p>
          <a:p>
            <a:r>
              <a:rPr lang="en-US" dirty="0"/>
              <a:t>There are a few general guidelines everyone should follow during a business dinner.  Most of them, as you see, are strictly Common Sense, and you have probably heard them from the adults in your life for many years.  (be on time, napkin on your lap, elbows off the table, etc.) but there are several other tips that are good to know.</a:t>
            </a:r>
          </a:p>
          <a:p>
            <a:endParaRPr lang="en-US" dirty="0"/>
          </a:p>
          <a:p>
            <a:r>
              <a:rPr lang="en-US" dirty="0"/>
              <a:t>These days it is very difficult to avoid the temptation of placing our cell phones on the table, or checking for texts/emails during dinner.  Try to avoid doing this if at all possible.  </a:t>
            </a:r>
          </a:p>
          <a:p>
            <a:endParaRPr lang="en-US" dirty="0"/>
          </a:p>
          <a:p>
            <a:endParaRPr lang="en-US" dirty="0"/>
          </a:p>
        </p:txBody>
      </p:sp>
      <p:sp>
        <p:nvSpPr>
          <p:cNvPr id="4" name="Slide Number Placeholder 3"/>
          <p:cNvSpPr>
            <a:spLocks noGrp="1"/>
          </p:cNvSpPr>
          <p:nvPr>
            <p:ph type="sldNum" sz="quarter" idx="5"/>
          </p:nvPr>
        </p:nvSpPr>
        <p:spPr/>
        <p:txBody>
          <a:bodyPr/>
          <a:lstStyle/>
          <a:p>
            <a:fld id="{B0AC0430-2F26-4298-AE8D-26C06C5C25EB}" type="slidenum">
              <a:rPr lang="en-US" smtClean="0"/>
              <a:pPr/>
              <a:t>15</a:t>
            </a:fld>
            <a:endParaRPr lang="en-US" dirty="0"/>
          </a:p>
        </p:txBody>
      </p:sp>
    </p:spTree>
    <p:extLst>
      <p:ext uri="{BB962C8B-B14F-4D97-AF65-F5344CB8AC3E}">
        <p14:creationId xmlns:p14="http://schemas.microsoft.com/office/powerpoint/2010/main" val="4079415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numerous other ones you may be familiar with, such as:</a:t>
            </a:r>
          </a:p>
          <a:p>
            <a:r>
              <a:rPr lang="en-US" dirty="0"/>
              <a:t> </a:t>
            </a:r>
          </a:p>
          <a:p>
            <a:r>
              <a:rPr lang="en-US" dirty="0"/>
              <a:t>The Salt and Pepper are “married.”  If someone asks you to pass one, you should always pass both.</a:t>
            </a:r>
          </a:p>
          <a:p>
            <a:r>
              <a:rPr lang="en-US" dirty="0"/>
              <a:t>Break your bread into pieces and butter each separately</a:t>
            </a:r>
          </a:p>
          <a:p>
            <a:r>
              <a:rPr lang="en-US" dirty="0"/>
              <a:t>Gently stir your soup to cool and spoon away from yourself</a:t>
            </a:r>
          </a:p>
          <a:p>
            <a:r>
              <a:rPr lang="en-US" dirty="0"/>
              <a:t>Start at the outside of the place setting and work in towards the plate with each course</a:t>
            </a:r>
          </a:p>
          <a:p>
            <a:r>
              <a:rPr lang="en-US" dirty="0"/>
              <a:t>Pass food from the left to the right</a:t>
            </a:r>
          </a:p>
          <a:p>
            <a:endParaRPr lang="en-US" dirty="0"/>
          </a:p>
          <a:p>
            <a:r>
              <a:rPr lang="en-US" dirty="0"/>
              <a:t>I’m sure there are others you have heard of over the years.  Do any of you have any others you would like to share?</a:t>
            </a:r>
          </a:p>
          <a:p>
            <a:endParaRPr lang="en-US" dirty="0"/>
          </a:p>
          <a:p>
            <a:r>
              <a:rPr lang="en-US" dirty="0"/>
              <a:t>One of the most important things to remember is that we now live in a less formal world, and it would always be more rude to call out another person for missing one of the etiquette “cues” than to “let it pass.”</a:t>
            </a:r>
          </a:p>
        </p:txBody>
      </p:sp>
      <p:sp>
        <p:nvSpPr>
          <p:cNvPr id="4" name="Slide Number Placeholder 3"/>
          <p:cNvSpPr>
            <a:spLocks noGrp="1"/>
          </p:cNvSpPr>
          <p:nvPr>
            <p:ph type="sldNum" sz="quarter" idx="10"/>
          </p:nvPr>
        </p:nvSpPr>
        <p:spPr/>
        <p:txBody>
          <a:bodyPr/>
          <a:lstStyle/>
          <a:p>
            <a:fld id="{B0AC0430-2F26-4298-AE8D-26C06C5C25EB}" type="slidenum">
              <a:rPr lang="en-US" smtClean="0"/>
              <a:pPr/>
              <a:t>16</a:t>
            </a:fld>
            <a:endParaRPr lang="en-US" dirty="0"/>
          </a:p>
        </p:txBody>
      </p:sp>
    </p:spTree>
    <p:extLst>
      <p:ext uri="{BB962C8B-B14F-4D97-AF65-F5344CB8AC3E}">
        <p14:creationId xmlns:p14="http://schemas.microsoft.com/office/powerpoint/2010/main" val="1572682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interacting with colleagues, associates, customers, etc. in another country, or from another country, you must be aware that different cultures may have different customs or practices.  In order to be prepared for these differences, it is imperative that you study their culture in advance, in order to be aware of what is proper and accepted.  </a:t>
            </a:r>
          </a:p>
          <a:p>
            <a:endParaRPr lang="en-US" dirty="0"/>
          </a:p>
          <a:p>
            <a:r>
              <a:rPr lang="en-US" dirty="0"/>
              <a:t>Always remember that you only get one chance to make a first impression, and you want to make it a good one.  </a:t>
            </a:r>
          </a:p>
          <a:p>
            <a:endParaRPr lang="en-US" dirty="0"/>
          </a:p>
          <a:p>
            <a:r>
              <a:rPr lang="en-US" dirty="0"/>
              <a:t>For example: (Note:  feel free to use one example, or all, as you feel applicable)</a:t>
            </a:r>
          </a:p>
          <a:p>
            <a:endParaRPr lang="en-US" dirty="0"/>
          </a:p>
          <a:p>
            <a:r>
              <a:rPr lang="en-US" dirty="0"/>
              <a:t>In Japan, politeness is paramount.</a:t>
            </a:r>
            <a:r>
              <a:rPr lang="en-US" baseline="0" dirty="0"/>
              <a:t>  You should s</a:t>
            </a:r>
            <a:r>
              <a:rPr lang="en-US" dirty="0"/>
              <a:t>peak English slowly, making sure that what you are saying is being understood.</a:t>
            </a:r>
            <a:r>
              <a:rPr lang="en-US" baseline="0" dirty="0"/>
              <a:t>  You should d</a:t>
            </a:r>
            <a:r>
              <a:rPr lang="en-US" dirty="0"/>
              <a:t>ress neatly and conservatively.</a:t>
            </a:r>
            <a:r>
              <a:rPr lang="en-US" baseline="0" dirty="0"/>
              <a:t>, and b</a:t>
            </a:r>
            <a:r>
              <a:rPr lang="en-US" dirty="0"/>
              <a:t>e prepared for crowds.</a:t>
            </a:r>
          </a:p>
          <a:p>
            <a:endParaRPr lang="en-US" dirty="0"/>
          </a:p>
          <a:p>
            <a:r>
              <a:rPr lang="en-US" dirty="0"/>
              <a:t>In Taiwan, things move quickly.</a:t>
            </a:r>
            <a:r>
              <a:rPr lang="en-US" baseline="0" dirty="0"/>
              <a:t>  </a:t>
            </a:r>
            <a:r>
              <a:rPr lang="en-US" dirty="0"/>
              <a:t>The company is always right, and you should not question authority.</a:t>
            </a:r>
            <a:r>
              <a:rPr lang="en-US" baseline="0" dirty="0"/>
              <a:t>  </a:t>
            </a:r>
            <a:r>
              <a:rPr lang="en-US" dirty="0"/>
              <a:t>Expect to negotiate.</a:t>
            </a:r>
          </a:p>
          <a:p>
            <a:endParaRPr lang="en-US" dirty="0"/>
          </a:p>
          <a:p>
            <a:r>
              <a:rPr lang="en-US" dirty="0"/>
              <a:t>Hong Kong’s culture is Westernized, but still Eastern.</a:t>
            </a:r>
            <a:r>
              <a:rPr lang="en-US" baseline="0" dirty="0"/>
              <a:t>  They are o</a:t>
            </a:r>
            <a:r>
              <a:rPr lang="en-US" dirty="0"/>
              <a:t>ne of the easiest Asian countries to work with but they do not like to take risks.</a:t>
            </a:r>
            <a:r>
              <a:rPr lang="en-US" baseline="0" dirty="0"/>
              <a:t>  </a:t>
            </a:r>
            <a:r>
              <a:rPr lang="en-US" dirty="0"/>
              <a:t>They are safety conscious.</a:t>
            </a:r>
          </a:p>
          <a:p>
            <a:endParaRPr lang="en-US" dirty="0"/>
          </a:p>
          <a:p>
            <a:r>
              <a:rPr lang="en-US" dirty="0"/>
              <a:t>The  Chinese generally expect haggling (over everything, nothing is final).</a:t>
            </a:r>
            <a:r>
              <a:rPr lang="en-US" baseline="0" dirty="0"/>
              <a:t>  </a:t>
            </a:r>
            <a:r>
              <a:rPr lang="en-US" dirty="0"/>
              <a:t>Time is not of the essence, and they have a hierarchical work style.</a:t>
            </a:r>
          </a:p>
          <a:p>
            <a:endParaRPr lang="en-US" dirty="0"/>
          </a:p>
          <a:p>
            <a:r>
              <a:rPr lang="en-US" dirty="0"/>
              <a:t>All Asians are thought to place a great deal of importance on relationships.  Building of long lasting relationships is tantamount for business success within these countries.</a:t>
            </a:r>
          </a:p>
          <a:p>
            <a:endParaRPr lang="en-US" dirty="0"/>
          </a:p>
          <a:p>
            <a:r>
              <a:rPr lang="en-US" dirty="0"/>
              <a:t>The concept of “saving face” is inherent in this region.</a:t>
            </a:r>
            <a:r>
              <a:rPr lang="en-US" baseline="0" dirty="0"/>
              <a:t>  </a:t>
            </a:r>
            <a:r>
              <a:rPr lang="en-US" dirty="0"/>
              <a:t>Embarrassment or loss of face is not easily forgotten.</a:t>
            </a:r>
          </a:p>
          <a:p>
            <a:endParaRPr lang="en-US" dirty="0"/>
          </a:p>
          <a:p>
            <a:r>
              <a:rPr lang="en-US" dirty="0"/>
              <a:t>When dealing with Russia, expect lots of paperwork.</a:t>
            </a:r>
            <a:r>
              <a:rPr lang="en-US" baseline="0" dirty="0"/>
              <a:t>  </a:t>
            </a:r>
            <a:r>
              <a:rPr lang="en-US" dirty="0"/>
              <a:t>Laws are understood primarily to circumvent them.</a:t>
            </a:r>
            <a:r>
              <a:rPr lang="en-US" baseline="0" dirty="0"/>
              <a:t>  This is likely a result of l</a:t>
            </a:r>
            <a:r>
              <a:rPr lang="en-US" dirty="0"/>
              <a:t>ingering social/psychic effects of Soviet regime.  In recent years, there seems to be a wide divide between traditional Russia and emerging Russia</a:t>
            </a:r>
          </a:p>
          <a:p>
            <a:endParaRPr lang="en-US" dirty="0"/>
          </a:p>
          <a:p>
            <a:r>
              <a:rPr lang="en-US" dirty="0"/>
              <a:t>In Brazil, Portuguese is the official language, but Spanish and Italian are frequently spoken.</a:t>
            </a:r>
            <a:r>
              <a:rPr lang="en-US" baseline="0" dirty="0"/>
              <a:t>  </a:t>
            </a:r>
          </a:p>
          <a:p>
            <a:endParaRPr lang="en-US" dirty="0"/>
          </a:p>
          <a:p>
            <a:r>
              <a:rPr lang="en-US" dirty="0"/>
              <a:t>Mexico is a federal republic.</a:t>
            </a:r>
            <a:r>
              <a:rPr lang="en-US" baseline="0" dirty="0"/>
              <a:t>  </a:t>
            </a:r>
            <a:r>
              <a:rPr lang="en-US" dirty="0"/>
              <a:t>Spanish is the official language.</a:t>
            </a:r>
            <a:r>
              <a:rPr lang="en-US" baseline="0" dirty="0"/>
              <a:t>  </a:t>
            </a:r>
            <a:r>
              <a:rPr lang="en-US" dirty="0"/>
              <a:t>Only way to conduct business successfully is to know someone, to be part of the business family.</a:t>
            </a:r>
            <a:r>
              <a:rPr lang="en-US" baseline="0" dirty="0"/>
              <a:t>  </a:t>
            </a:r>
            <a:r>
              <a:rPr lang="en-US" dirty="0"/>
              <a:t>Trust is critical to do business in Mexico.</a:t>
            </a:r>
            <a:r>
              <a:rPr lang="en-US" baseline="0" dirty="0"/>
              <a:t>  </a:t>
            </a:r>
            <a:r>
              <a:rPr lang="en-US" dirty="0"/>
              <a:t>Time and traditions are very important in their culture.</a:t>
            </a:r>
            <a:r>
              <a:rPr lang="en-US" baseline="0" dirty="0"/>
              <a:t>  </a:t>
            </a:r>
            <a:r>
              <a:rPr lang="en-US" dirty="0"/>
              <a:t>Time is not of the essence</a:t>
            </a:r>
          </a:p>
          <a:p>
            <a:pPr>
              <a:buFont typeface="Wingdings" pitchFamily="2" charset="2"/>
              <a:buNone/>
            </a:pPr>
            <a:endParaRPr lang="en-US" dirty="0"/>
          </a:p>
          <a:p>
            <a:pPr>
              <a:buFont typeface="Wingdings" pitchFamily="2" charset="2"/>
              <a:buNone/>
            </a:pPr>
            <a:r>
              <a:rPr lang="en-US" dirty="0"/>
              <a:t>South Africa has six major ethnic groups.  Eleven official languages are spoken.</a:t>
            </a:r>
          </a:p>
          <a:p>
            <a:pPr>
              <a:buFont typeface="Wingdings" pitchFamily="2" charset="2"/>
              <a:buNone/>
            </a:pPr>
            <a:endParaRPr lang="en-US" dirty="0"/>
          </a:p>
          <a:p>
            <a:r>
              <a:rPr lang="en-US" dirty="0"/>
              <a:t>Even within the United States, there are cultural differences you should be aware of when dealing with people from specific areas. People on the East coast are considered more conservative and formal in dress and manners. </a:t>
            </a:r>
            <a:r>
              <a:rPr lang="en-US" baseline="0" dirty="0"/>
              <a:t> Whereas on the </a:t>
            </a:r>
            <a:r>
              <a:rPr lang="en-US" dirty="0"/>
              <a:t>West coast, people may seem less formal and more relaxed.</a:t>
            </a:r>
          </a:p>
          <a:p>
            <a:endParaRPr lang="en-US" dirty="0"/>
          </a:p>
          <a:p>
            <a:pPr>
              <a:buFont typeface="Wingdings" pitchFamily="2" charset="2"/>
              <a:buNone/>
            </a:pPr>
            <a:endParaRPr lang="en-US" dirty="0"/>
          </a:p>
          <a:p>
            <a:pPr lvl="2"/>
            <a:endParaRPr lang="en-US" dirty="0"/>
          </a:p>
          <a:p>
            <a:pPr lvl="2"/>
            <a:endParaRPr lang="en-US" dirty="0"/>
          </a:p>
          <a:p>
            <a:pPr lvl="2"/>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B0AC0430-2F26-4298-AE8D-26C06C5C25EB}" type="slidenum">
              <a:rPr lang="en-US" smtClean="0"/>
              <a:pPr/>
              <a:t>17</a:t>
            </a:fld>
            <a:endParaRPr lang="en-US" dirty="0"/>
          </a:p>
        </p:txBody>
      </p:sp>
    </p:spTree>
    <p:extLst>
      <p:ext uri="{BB962C8B-B14F-4D97-AF65-F5344CB8AC3E}">
        <p14:creationId xmlns:p14="http://schemas.microsoft.com/office/powerpoint/2010/main" val="1697735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2900" dirty="0"/>
          </a:p>
          <a:p>
            <a:pPr lvl="1"/>
            <a:r>
              <a:rPr lang="en-US" sz="2900" dirty="0"/>
              <a:t>Women will be dressed in a business suit, pants suit or a dress with a jacket.  Colors should be cool or dark, in solid or simple patterns.</a:t>
            </a:r>
            <a:r>
              <a:rPr lang="en-US" sz="2900" baseline="0" dirty="0"/>
              <a:t>  Sk</a:t>
            </a:r>
            <a:r>
              <a:rPr lang="en-US" sz="2900" dirty="0"/>
              <a:t>irts and dresses should not be above the knee and should be worn with neutral colored stockings.  No low cut tops and jewelry should be kept to a minimum. Makeup should be natural looking, nails groomed, hair away from your face and perfume used very sparingly.</a:t>
            </a:r>
          </a:p>
          <a:p>
            <a:pPr lvl="1"/>
            <a:endParaRPr lang="en-US" sz="2900" dirty="0"/>
          </a:p>
          <a:p>
            <a:r>
              <a:rPr lang="en-US" dirty="0"/>
              <a:t>           Men should wear a suit, or a blazer and dress slacks with a tie.  Colors should be dark and it should fit comfortably    Ties should be color coordinated with the suit and should be a simple pattern.   Shoes should be dark and well-polished    Jewelry should be a watch and wedding ring.</a:t>
            </a:r>
            <a:r>
              <a:rPr lang="en-US" baseline="0" dirty="0"/>
              <a:t>  </a:t>
            </a:r>
            <a:r>
              <a:rPr lang="en-US" dirty="0"/>
              <a:t>Belts should complement your shoes and have a simple buckle.  Men</a:t>
            </a:r>
            <a:r>
              <a:rPr lang="en-US" baseline="0" dirty="0"/>
              <a:t> should be c</a:t>
            </a:r>
            <a:r>
              <a:rPr lang="en-US" dirty="0"/>
              <a:t>lean shaven, with well trimmed hair and nails.</a:t>
            </a:r>
          </a:p>
        </p:txBody>
      </p:sp>
      <p:sp>
        <p:nvSpPr>
          <p:cNvPr id="4" name="Slide Number Placeholder 3"/>
          <p:cNvSpPr>
            <a:spLocks noGrp="1"/>
          </p:cNvSpPr>
          <p:nvPr>
            <p:ph type="sldNum" sz="quarter" idx="10"/>
          </p:nvPr>
        </p:nvSpPr>
        <p:spPr/>
        <p:txBody>
          <a:bodyPr/>
          <a:lstStyle/>
          <a:p>
            <a:fld id="{B0AC0430-2F26-4298-AE8D-26C06C5C25EB}" type="slidenum">
              <a:rPr lang="en-US" smtClean="0"/>
              <a:pPr/>
              <a:t>3</a:t>
            </a:fld>
            <a:endParaRPr lang="en-US" dirty="0"/>
          </a:p>
        </p:txBody>
      </p:sp>
    </p:spTree>
    <p:extLst>
      <p:ext uri="{BB962C8B-B14F-4D97-AF65-F5344CB8AC3E}">
        <p14:creationId xmlns:p14="http://schemas.microsoft.com/office/powerpoint/2010/main" val="2116599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relaxed</a:t>
            </a:r>
            <a:r>
              <a:rPr lang="en-US" baseline="0" dirty="0"/>
              <a:t> version of professional dress f</a:t>
            </a:r>
            <a:r>
              <a:rPr lang="en-US" dirty="0"/>
              <a:t>or women would</a:t>
            </a:r>
            <a:r>
              <a:rPr lang="en-US" baseline="0" dirty="0"/>
              <a:t> </a:t>
            </a:r>
            <a:r>
              <a:rPr lang="en-US" dirty="0"/>
              <a:t>be a shirt with a collar, a sweater, khakis or dress slacks, knee length skirt or longer. </a:t>
            </a:r>
          </a:p>
          <a:p>
            <a:r>
              <a:rPr lang="en-US" dirty="0"/>
              <a:t>For men it can be a polo shirt or shirt with a collar, a sweater, khakis or dress pants and dress shoes.  No tie is necessary in this style.</a:t>
            </a:r>
          </a:p>
          <a:p>
            <a:endParaRPr lang="en-US" dirty="0"/>
          </a:p>
        </p:txBody>
      </p:sp>
      <p:sp>
        <p:nvSpPr>
          <p:cNvPr id="4" name="Slide Number Placeholder 3"/>
          <p:cNvSpPr>
            <a:spLocks noGrp="1"/>
          </p:cNvSpPr>
          <p:nvPr>
            <p:ph type="sldNum" sz="quarter" idx="10"/>
          </p:nvPr>
        </p:nvSpPr>
        <p:spPr/>
        <p:txBody>
          <a:bodyPr/>
          <a:lstStyle/>
          <a:p>
            <a:fld id="{B0AC0430-2F26-4298-AE8D-26C06C5C25EB}" type="slidenum">
              <a:rPr lang="en-US" smtClean="0"/>
              <a:pPr/>
              <a:t>4</a:t>
            </a:fld>
            <a:endParaRPr lang="en-US" dirty="0"/>
          </a:p>
        </p:txBody>
      </p:sp>
    </p:spTree>
    <p:extLst>
      <p:ext uri="{BB962C8B-B14F-4D97-AF65-F5344CB8AC3E}">
        <p14:creationId xmlns:p14="http://schemas.microsoft.com/office/powerpoint/2010/main" val="216195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be clothing that you would wear around home or to school.</a:t>
            </a:r>
          </a:p>
          <a:p>
            <a:r>
              <a:rPr lang="en-US" dirty="0"/>
              <a:t>Jeans would be in this classification and depending on your work place they may be allowed.  If meeting customers or clients, they should not be worn.</a:t>
            </a:r>
          </a:p>
          <a:p>
            <a:r>
              <a:rPr lang="en-US" dirty="0"/>
              <a:t>Tee shirts, sneakers and flip flops would also fit into this classification.</a:t>
            </a:r>
          </a:p>
          <a:p>
            <a:endParaRPr lang="en-US" dirty="0"/>
          </a:p>
        </p:txBody>
      </p:sp>
      <p:sp>
        <p:nvSpPr>
          <p:cNvPr id="4" name="Slide Number Placeholder 3"/>
          <p:cNvSpPr>
            <a:spLocks noGrp="1"/>
          </p:cNvSpPr>
          <p:nvPr>
            <p:ph type="sldNum" sz="quarter" idx="10"/>
          </p:nvPr>
        </p:nvSpPr>
        <p:spPr/>
        <p:txBody>
          <a:bodyPr/>
          <a:lstStyle/>
          <a:p>
            <a:fld id="{B0AC0430-2F26-4298-AE8D-26C06C5C25EB}" type="slidenum">
              <a:rPr lang="en-US" smtClean="0"/>
              <a:pPr/>
              <a:t>5</a:t>
            </a:fld>
            <a:endParaRPr lang="en-US" dirty="0"/>
          </a:p>
        </p:txBody>
      </p:sp>
    </p:spTree>
    <p:extLst>
      <p:ext uri="{BB962C8B-B14F-4D97-AF65-F5344CB8AC3E}">
        <p14:creationId xmlns:p14="http://schemas.microsoft.com/office/powerpoint/2010/main" val="3651623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itchFamily="2" charset="2"/>
              <a:buChar char="§"/>
            </a:pPr>
            <a:r>
              <a:rPr lang="en-US" dirty="0"/>
              <a:t>Show respect, show interest, and listen     </a:t>
            </a:r>
          </a:p>
          <a:p>
            <a:pPr lvl="1">
              <a:buFont typeface="Wingdings" pitchFamily="2" charset="2"/>
              <a:buChar char="§"/>
            </a:pPr>
            <a:r>
              <a:rPr lang="en-US" dirty="0"/>
              <a:t>You are a representative of your employer and what you wear is a reflection on them</a:t>
            </a:r>
          </a:p>
          <a:p>
            <a:pPr lvl="1">
              <a:buFont typeface="Wingdings" pitchFamily="2" charset="2"/>
              <a:buChar char="§"/>
            </a:pPr>
            <a:r>
              <a:rPr lang="en-US" dirty="0"/>
              <a:t>Fit is very important, iron those shirts and skirts</a:t>
            </a:r>
          </a:p>
          <a:p>
            <a:endParaRPr lang="en-US" dirty="0"/>
          </a:p>
        </p:txBody>
      </p:sp>
      <p:sp>
        <p:nvSpPr>
          <p:cNvPr id="4" name="Slide Number Placeholder 3"/>
          <p:cNvSpPr>
            <a:spLocks noGrp="1"/>
          </p:cNvSpPr>
          <p:nvPr>
            <p:ph type="sldNum" sz="quarter" idx="10"/>
          </p:nvPr>
        </p:nvSpPr>
        <p:spPr/>
        <p:txBody>
          <a:bodyPr/>
          <a:lstStyle/>
          <a:p>
            <a:fld id="{B0AC0430-2F26-4298-AE8D-26C06C5C25EB}" type="slidenum">
              <a:rPr lang="en-US" smtClean="0"/>
              <a:pPr/>
              <a:t>6</a:t>
            </a:fld>
            <a:endParaRPr lang="en-US" dirty="0"/>
          </a:p>
        </p:txBody>
      </p:sp>
    </p:spTree>
    <p:extLst>
      <p:ext uri="{BB962C8B-B14F-4D97-AF65-F5344CB8AC3E}">
        <p14:creationId xmlns:p14="http://schemas.microsoft.com/office/powerpoint/2010/main" val="310099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itchFamily="2" charset="2"/>
              <a:buNone/>
            </a:pPr>
            <a:r>
              <a:rPr lang="en-US" sz="2400" dirty="0"/>
              <a:t>In personal meetings let the meeting arranger take control and be in charge</a:t>
            </a:r>
          </a:p>
          <a:p>
            <a:pPr lvl="1">
              <a:buFont typeface="Wingdings" pitchFamily="2" charset="2"/>
              <a:buNone/>
            </a:pPr>
            <a:r>
              <a:rPr lang="en-US" sz="2400" dirty="0"/>
              <a:t>State your full name</a:t>
            </a:r>
          </a:p>
          <a:p>
            <a:pPr lvl="1">
              <a:buFont typeface="Wingdings" pitchFamily="2" charset="2"/>
              <a:buNone/>
            </a:pPr>
            <a:r>
              <a:rPr lang="en-US" sz="2400" dirty="0"/>
              <a:t>Give a firm hand shake</a:t>
            </a:r>
          </a:p>
          <a:p>
            <a:pPr lvl="1">
              <a:buFont typeface="Wingdings" pitchFamily="2" charset="2"/>
              <a:buNone/>
            </a:pPr>
            <a:r>
              <a:rPr lang="en-US" sz="2400" dirty="0"/>
              <a:t>Look directly at the person, smile, show interest and listen fully </a:t>
            </a:r>
          </a:p>
          <a:p>
            <a:pPr lvl="1">
              <a:buFont typeface="Wingdings" pitchFamily="2" charset="2"/>
              <a:buNone/>
            </a:pPr>
            <a:r>
              <a:rPr lang="en-US" sz="2400" dirty="0"/>
              <a:t>Do not fidget, play with clothing or shuffle your feet</a:t>
            </a:r>
          </a:p>
          <a:p>
            <a:pPr lvl="1">
              <a:buFont typeface="Wingdings" pitchFamily="2" charset="2"/>
              <a:buNone/>
            </a:pPr>
            <a:r>
              <a:rPr lang="en-US" sz="2400" dirty="0"/>
              <a:t>Respond promptly when asked a question</a:t>
            </a:r>
          </a:p>
          <a:p>
            <a:pPr lvl="1">
              <a:buFont typeface="Wingdings" pitchFamily="2" charset="2"/>
              <a:buNone/>
            </a:pPr>
            <a:r>
              <a:rPr lang="en-US" sz="2400" dirty="0"/>
              <a:t>Business cards will be addressed in a later slide</a:t>
            </a:r>
          </a:p>
          <a:p>
            <a:endParaRPr lang="en-US" dirty="0"/>
          </a:p>
        </p:txBody>
      </p:sp>
      <p:sp>
        <p:nvSpPr>
          <p:cNvPr id="4" name="Slide Number Placeholder 3"/>
          <p:cNvSpPr>
            <a:spLocks noGrp="1"/>
          </p:cNvSpPr>
          <p:nvPr>
            <p:ph type="sldNum" sz="quarter" idx="10"/>
          </p:nvPr>
        </p:nvSpPr>
        <p:spPr/>
        <p:txBody>
          <a:bodyPr/>
          <a:lstStyle/>
          <a:p>
            <a:fld id="{B0AC0430-2F26-4298-AE8D-26C06C5C25EB}" type="slidenum">
              <a:rPr lang="en-US" smtClean="0"/>
              <a:pPr/>
              <a:t>7</a:t>
            </a:fld>
            <a:endParaRPr lang="en-US" dirty="0"/>
          </a:p>
        </p:txBody>
      </p:sp>
    </p:spTree>
    <p:extLst>
      <p:ext uri="{BB962C8B-B14F-4D97-AF65-F5344CB8AC3E}">
        <p14:creationId xmlns:p14="http://schemas.microsoft.com/office/powerpoint/2010/main" val="314425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itchFamily="2" charset="2"/>
              <a:buNone/>
            </a:pPr>
            <a:r>
              <a:rPr lang="en-US" dirty="0"/>
              <a:t>Remember perception IS reality; be extremely cautious about using all CAPITAL LETTERS in your e-mails;</a:t>
            </a:r>
            <a:r>
              <a:rPr lang="en-US" baseline="0" dirty="0"/>
              <a:t> it can create a tone that can be perceived as expressing anger, yelling, or aggression.  </a:t>
            </a:r>
            <a:endParaRPr lang="en-US" dirty="0"/>
          </a:p>
          <a:p>
            <a:pPr lvl="1">
              <a:buFont typeface="Wingdings" pitchFamily="2" charset="2"/>
              <a:buNone/>
            </a:pPr>
            <a:r>
              <a:rPr lang="en-US" dirty="0"/>
              <a:t>Be aware of your signature and what your tags and background items might be saying about you</a:t>
            </a:r>
          </a:p>
          <a:p>
            <a:pPr lvl="1">
              <a:buFont typeface="Wingdings" pitchFamily="2" charset="2"/>
              <a:buNone/>
            </a:pPr>
            <a:r>
              <a:rPr lang="en-US" dirty="0"/>
              <a:t>When several responses on the same email become excessive delete the unnecessary and be aware of whom you are responding to or start a new one with only the person necessary</a:t>
            </a:r>
          </a:p>
          <a:p>
            <a:pPr lvl="2"/>
            <a:r>
              <a:rPr lang="en-US" dirty="0"/>
              <a:t>Do all of the people on the email really need to see 15 emails</a:t>
            </a:r>
          </a:p>
          <a:p>
            <a:pPr lvl="2"/>
            <a:endParaRPr lang="en-US" dirty="0"/>
          </a:p>
        </p:txBody>
      </p:sp>
      <p:sp>
        <p:nvSpPr>
          <p:cNvPr id="4" name="Slide Number Placeholder 3"/>
          <p:cNvSpPr>
            <a:spLocks noGrp="1"/>
          </p:cNvSpPr>
          <p:nvPr>
            <p:ph type="sldNum" sz="quarter" idx="10"/>
          </p:nvPr>
        </p:nvSpPr>
        <p:spPr/>
        <p:txBody>
          <a:bodyPr/>
          <a:lstStyle/>
          <a:p>
            <a:fld id="{B0AC0430-2F26-4298-AE8D-26C06C5C25EB}" type="slidenum">
              <a:rPr lang="en-US" smtClean="0"/>
              <a:pPr/>
              <a:t>11</a:t>
            </a:fld>
            <a:endParaRPr lang="en-US" dirty="0"/>
          </a:p>
        </p:txBody>
      </p:sp>
    </p:spTree>
    <p:extLst>
      <p:ext uri="{BB962C8B-B14F-4D97-AF65-F5344CB8AC3E}">
        <p14:creationId xmlns:p14="http://schemas.microsoft.com/office/powerpoint/2010/main" val="376684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It is appropriate to hand out business cards at either the beginning or end of a meeting.</a:t>
            </a:r>
          </a:p>
          <a:p>
            <a:r>
              <a:rPr lang="en-US" dirty="0"/>
              <a:t>Never hand out your cards like you are dealing a deck of cards or playing poker.</a:t>
            </a:r>
          </a:p>
          <a:p>
            <a:r>
              <a:rPr lang="en-US" dirty="0"/>
              <a:t>Hand with either right hand or both hands</a:t>
            </a:r>
          </a:p>
          <a:p>
            <a:r>
              <a:rPr lang="en-US" dirty="0"/>
              <a:t>Look at the person you are presenting the card to and smile.</a:t>
            </a:r>
          </a:p>
          <a:p>
            <a:r>
              <a:rPr lang="en-US" dirty="0"/>
              <a:t>When receiving a business card accept it in the same manner you present with the right hand or both hands.</a:t>
            </a:r>
          </a:p>
          <a:p>
            <a:r>
              <a:rPr lang="en-US" dirty="0"/>
              <a:t>Take a few moments to study the card and clarify any information as needed.  Once you return to your office, enter the information into your database</a:t>
            </a:r>
          </a:p>
          <a:p>
            <a:r>
              <a:rPr lang="en-US" dirty="0"/>
              <a:t>Business cards should be kept in a separate case and you should never slide it in a back pocket and sit on it.</a:t>
            </a:r>
          </a:p>
          <a:p>
            <a:r>
              <a:rPr lang="en-US" dirty="0"/>
              <a:t>Asking for a second card is a faux pas.</a:t>
            </a:r>
          </a:p>
          <a:p>
            <a:endParaRPr lang="en-US" dirty="0"/>
          </a:p>
          <a:p>
            <a:endParaRPr lang="en-US" dirty="0"/>
          </a:p>
        </p:txBody>
      </p:sp>
      <p:sp>
        <p:nvSpPr>
          <p:cNvPr id="4" name="Slide Number Placeholder 3"/>
          <p:cNvSpPr>
            <a:spLocks noGrp="1"/>
          </p:cNvSpPr>
          <p:nvPr>
            <p:ph type="sldNum" sz="quarter" idx="10"/>
          </p:nvPr>
        </p:nvSpPr>
        <p:spPr/>
        <p:txBody>
          <a:bodyPr/>
          <a:lstStyle/>
          <a:p>
            <a:fld id="{B0AC0430-2F26-4298-AE8D-26C06C5C25EB}" type="slidenum">
              <a:rPr lang="en-US" smtClean="0"/>
              <a:pPr/>
              <a:t>12</a:t>
            </a:fld>
            <a:endParaRPr lang="en-US" dirty="0"/>
          </a:p>
        </p:txBody>
      </p:sp>
    </p:spTree>
    <p:extLst>
      <p:ext uri="{BB962C8B-B14F-4D97-AF65-F5344CB8AC3E}">
        <p14:creationId xmlns:p14="http://schemas.microsoft.com/office/powerpoint/2010/main" val="97506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Internationally presenting your card with your left hand is a serious insult in some countries.</a:t>
            </a:r>
          </a:p>
          <a:p>
            <a:pPr lvl="1"/>
            <a:r>
              <a:rPr lang="en-US" dirty="0"/>
              <a:t>What you do in one country might not work for another.</a:t>
            </a:r>
          </a:p>
          <a:p>
            <a:pPr lvl="1"/>
            <a:r>
              <a:rPr lang="en-US" dirty="0"/>
              <a:t>Business cards in some cultures are of great importance, and</a:t>
            </a:r>
            <a:r>
              <a:rPr lang="en-US" baseline="0" dirty="0"/>
              <a:t> </a:t>
            </a:r>
            <a:r>
              <a:rPr lang="en-US" dirty="0"/>
              <a:t>viewed as a representation of the owner and thereby demands that it be treated with respect and honor.</a:t>
            </a:r>
          </a:p>
          <a:p>
            <a:r>
              <a:rPr lang="en-US" dirty="0"/>
              <a:t>Tips for different countries (Note:  feel free to use one or all of these examples, as appropriate for your audience)</a:t>
            </a:r>
          </a:p>
          <a:p>
            <a:pPr lvl="1"/>
            <a:r>
              <a:rPr lang="en-US" dirty="0"/>
              <a:t>China have one side printed in Chinese with</a:t>
            </a:r>
            <a:r>
              <a:rPr lang="en-US" baseline="0" dirty="0"/>
              <a:t> </a:t>
            </a:r>
            <a:r>
              <a:rPr lang="en-US" dirty="0"/>
              <a:t>gold ink</a:t>
            </a:r>
          </a:p>
          <a:p>
            <a:pPr lvl="2"/>
            <a:r>
              <a:rPr lang="en-US" dirty="0"/>
              <a:t>Ensure the translation is in the appropriate dialect</a:t>
            </a:r>
          </a:p>
          <a:p>
            <a:pPr lvl="2"/>
            <a:r>
              <a:rPr lang="en-US" dirty="0"/>
              <a:t>It should include your title</a:t>
            </a:r>
          </a:p>
          <a:p>
            <a:pPr lvl="2"/>
            <a:r>
              <a:rPr lang="en-US" dirty="0"/>
              <a:t>If you company is the oldest or largest in your country that should be noted on the card</a:t>
            </a:r>
          </a:p>
          <a:p>
            <a:pPr lvl="2"/>
            <a:r>
              <a:rPr lang="en-US" dirty="0"/>
              <a:t>Hold the card in both hands when presenting </a:t>
            </a:r>
          </a:p>
          <a:p>
            <a:pPr lvl="2"/>
            <a:r>
              <a:rPr lang="en-US" dirty="0"/>
              <a:t>Never write on the card unless instructed to</a:t>
            </a:r>
          </a:p>
          <a:p>
            <a:pPr lvl="1"/>
            <a:r>
              <a:rPr lang="en-US" dirty="0"/>
              <a:t>India</a:t>
            </a:r>
          </a:p>
          <a:p>
            <a:pPr lvl="2"/>
            <a:r>
              <a:rPr lang="en-US" dirty="0"/>
              <a:t>Include your university degree or an honor</a:t>
            </a:r>
          </a:p>
          <a:p>
            <a:pPr lvl="2"/>
            <a:r>
              <a:rPr lang="en-US" dirty="0"/>
              <a:t>Always use your right hand to present the card</a:t>
            </a:r>
          </a:p>
          <a:p>
            <a:pPr lvl="2"/>
            <a:r>
              <a:rPr lang="en-US" dirty="0"/>
              <a:t>English is widely spoken within the business community</a:t>
            </a:r>
          </a:p>
          <a:p>
            <a:pPr lvl="1"/>
            <a:r>
              <a:rPr lang="en-US" dirty="0"/>
              <a:t>Japan</a:t>
            </a:r>
          </a:p>
          <a:p>
            <a:pPr lvl="2"/>
            <a:r>
              <a:rPr lang="en-US" dirty="0"/>
              <a:t>Business cards are exchanged with great ceremony</a:t>
            </a:r>
          </a:p>
          <a:p>
            <a:pPr lvl="2"/>
            <a:r>
              <a:rPr lang="en-US" dirty="0"/>
              <a:t>Must be in pristine condition</a:t>
            </a:r>
          </a:p>
          <a:p>
            <a:pPr lvl="2"/>
            <a:r>
              <a:rPr lang="en-US" dirty="0"/>
              <a:t>Treat the business card you receive as you would treat the person you are meeting</a:t>
            </a:r>
          </a:p>
          <a:p>
            <a:pPr lvl="2"/>
            <a:r>
              <a:rPr lang="en-US" dirty="0"/>
              <a:t>Include your  title, Japanese place emphasis on status and hierarchy</a:t>
            </a:r>
          </a:p>
          <a:p>
            <a:pPr lvl="2"/>
            <a:r>
              <a:rPr lang="en-US" dirty="0"/>
              <a:t>Place the cards on the table in front of you in order at the table and after the meeting put them in a card case</a:t>
            </a:r>
          </a:p>
          <a:p>
            <a:endParaRPr lang="en-US" dirty="0"/>
          </a:p>
          <a:p>
            <a:endParaRPr lang="en-US" dirty="0"/>
          </a:p>
        </p:txBody>
      </p:sp>
      <p:sp>
        <p:nvSpPr>
          <p:cNvPr id="4" name="Slide Number Placeholder 3"/>
          <p:cNvSpPr>
            <a:spLocks noGrp="1"/>
          </p:cNvSpPr>
          <p:nvPr>
            <p:ph type="sldNum" sz="quarter" idx="10"/>
          </p:nvPr>
        </p:nvSpPr>
        <p:spPr/>
        <p:txBody>
          <a:bodyPr/>
          <a:lstStyle/>
          <a:p>
            <a:fld id="{B0AC0430-2F26-4298-AE8D-26C06C5C25EB}" type="slidenum">
              <a:rPr lang="en-US" smtClean="0"/>
              <a:pPr/>
              <a:t>13</a:t>
            </a:fld>
            <a:endParaRPr lang="en-US" dirty="0"/>
          </a:p>
        </p:txBody>
      </p:sp>
    </p:spTree>
    <p:extLst>
      <p:ext uri="{BB962C8B-B14F-4D97-AF65-F5344CB8AC3E}">
        <p14:creationId xmlns:p14="http://schemas.microsoft.com/office/powerpoint/2010/main" val="70647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5B76A25-571B-49B2-A1BD-3DF962C33BDA}" type="datetimeFigureOut">
              <a:rPr lang="en-US" smtClean="0"/>
              <a:pPr/>
              <a:t>2/20/2020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7C14AC4-EF28-4413-93D7-4462C20C1C95}"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B76A25-571B-49B2-A1BD-3DF962C33BDA}" type="datetimeFigureOut">
              <a:rPr lang="en-US" smtClean="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14AC4-EF28-4413-93D7-4462C20C1C95}"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07C14AC4-EF28-4413-93D7-4462C20C1C95}"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5B76A25-571B-49B2-A1BD-3DF962C33BDA}" type="datetimeFigureOut">
              <a:rPr lang="en-US" smtClean="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C5B76A25-571B-49B2-A1BD-3DF962C33BDA}" type="datetimeFigureOut">
              <a:rPr lang="en-US" smtClean="0"/>
              <a:pPr/>
              <a:t>2/20/2020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7C14AC4-EF28-4413-93D7-4462C20C1C95}"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C5B76A25-571B-49B2-A1BD-3DF962C33BDA}" type="datetimeFigureOut">
              <a:rPr lang="en-US" smtClean="0"/>
              <a:pPr/>
              <a:t>2/20/2020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7C14AC4-EF28-4413-93D7-4462C20C1C95}"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C5B76A25-571B-49B2-A1BD-3DF962C33BDA}" type="datetimeFigureOut">
              <a:rPr lang="en-US" smtClean="0"/>
              <a:pPr/>
              <a:t>2/20/2020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14AC4-EF28-4413-93D7-4462C20C1C95}"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5B76A25-571B-49B2-A1BD-3DF962C33BDA}" type="datetimeFigureOut">
              <a:rPr lang="en-US" smtClean="0"/>
              <a:pPr/>
              <a:t>2/20/2020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7C14AC4-EF28-4413-93D7-4462C20C1C95}"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5B76A25-571B-49B2-A1BD-3DF962C33BDA}" type="datetimeFigureOut">
              <a:rPr lang="en-US" smtClean="0"/>
              <a:pPr/>
              <a:t>2/20/2020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7C14AC4-EF28-4413-93D7-4462C20C1C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5B76A25-571B-49B2-A1BD-3DF962C33BDA}" type="datetimeFigureOut">
              <a:rPr lang="en-US" smtClean="0"/>
              <a:pPr/>
              <a:t>2/20/2020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7C14AC4-EF28-4413-93D7-4462C20C1C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7C14AC4-EF28-4413-93D7-4462C20C1C95}"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C5B76A25-571B-49B2-A1BD-3DF962C33BDA}" type="datetimeFigureOut">
              <a:rPr lang="en-US" smtClean="0"/>
              <a:pPr/>
              <a:t>2/20/2020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07C14AC4-EF28-4413-93D7-4462C20C1C95}"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C5B76A25-571B-49B2-A1BD-3DF962C33BDA}" type="datetimeFigureOut">
              <a:rPr lang="en-US" smtClean="0"/>
              <a:pPr/>
              <a:t>2/20/2020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5B76A25-571B-49B2-A1BD-3DF962C33BDA}" type="datetimeFigureOut">
              <a:rPr lang="en-US" smtClean="0"/>
              <a:pPr/>
              <a:t>2/20/2020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7C14AC4-EF28-4413-93D7-4462C20C1C95}"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bdphillips.com/2014/09/20/things-i-loved-hated-this-week-79/" TargetMode="External"/><Relationship Id="rId13" Type="http://schemas.openxmlformats.org/officeDocument/2006/relationships/image" Target="../media/image8.jpg"/><Relationship Id="rId18" Type="http://schemas.openxmlformats.org/officeDocument/2006/relationships/hyperlink" Target="https://en.wikipedia.org/wiki/Matt_Taylor_(scientist)" TargetMode="External"/><Relationship Id="rId3" Type="http://schemas.openxmlformats.org/officeDocument/2006/relationships/image" Target="../media/image3.jpg"/><Relationship Id="rId7" Type="http://schemas.openxmlformats.org/officeDocument/2006/relationships/image" Target="../media/image5.jpg"/><Relationship Id="rId12" Type="http://schemas.openxmlformats.org/officeDocument/2006/relationships/hyperlink" Target="http://jcrewaficionada.blogspot.com/2011/07/much-love-for-capri-length-pants.html" TargetMode="External"/><Relationship Id="rId17"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hyperlink" Target="https://www.flickr.com/photos/spreadshirt/31908149275/" TargetMode="External"/><Relationship Id="rId1" Type="http://schemas.openxmlformats.org/officeDocument/2006/relationships/slideLayout" Target="../slideLayouts/slideLayout2.xml"/><Relationship Id="rId6" Type="http://schemas.openxmlformats.org/officeDocument/2006/relationships/hyperlink" Target="https://www.maxpixel.net/Manager-Business-Man-Suit-Fashion-Mentor-2277898" TargetMode="External"/><Relationship Id="rId11" Type="http://schemas.openxmlformats.org/officeDocument/2006/relationships/image" Target="../media/image7.jpeg"/><Relationship Id="rId5" Type="http://schemas.openxmlformats.org/officeDocument/2006/relationships/image" Target="../media/image4.jpg"/><Relationship Id="rId15" Type="http://schemas.openxmlformats.org/officeDocument/2006/relationships/image" Target="../media/image9.jpeg"/><Relationship Id="rId10" Type="http://schemas.openxmlformats.org/officeDocument/2006/relationships/hyperlink" Target="http://mimigoodwin.blogspot.com/2012/11/ootd-winter-white-zara-blazer-boyfriend.html" TargetMode="External"/><Relationship Id="rId4" Type="http://schemas.openxmlformats.org/officeDocument/2006/relationships/hyperlink" Target="http://www.fashionmefabulous.com/2008/12/plus-size-interview-looks.html" TargetMode="External"/><Relationship Id="rId9" Type="http://schemas.openxmlformats.org/officeDocument/2006/relationships/image" Target="../media/image6.jpeg"/><Relationship Id="rId14" Type="http://schemas.openxmlformats.org/officeDocument/2006/relationships/hyperlink" Target="http://thecaminoprovides.com/2015/12/20/the-camino-provides-t-shirt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Etiquette for dress, greetings, business cards, meals, thank you notes, social settings and international business.</a:t>
            </a:r>
          </a:p>
          <a:p>
            <a:endParaRPr lang="en-US" dirty="0"/>
          </a:p>
        </p:txBody>
      </p:sp>
      <p:sp>
        <p:nvSpPr>
          <p:cNvPr id="2" name="Title 1"/>
          <p:cNvSpPr>
            <a:spLocks noGrp="1"/>
          </p:cNvSpPr>
          <p:nvPr>
            <p:ph type="ctrTitle"/>
          </p:nvPr>
        </p:nvSpPr>
        <p:spPr/>
        <p:txBody>
          <a:bodyPr/>
          <a:lstStyle/>
          <a:p>
            <a:r>
              <a:rPr lang="en-US" dirty="0"/>
              <a:t>Business Etiquette</a:t>
            </a:r>
          </a:p>
        </p:txBody>
      </p:sp>
    </p:spTree>
    <p:extLst>
      <p:ext uri="{BB962C8B-B14F-4D97-AF65-F5344CB8AC3E}">
        <p14:creationId xmlns:p14="http://schemas.microsoft.com/office/powerpoint/2010/main" val="191601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Etiquette Greetings</a:t>
            </a:r>
          </a:p>
        </p:txBody>
      </p:sp>
      <p:sp>
        <p:nvSpPr>
          <p:cNvPr id="3" name="Content Placeholder 2"/>
          <p:cNvSpPr>
            <a:spLocks noGrp="1"/>
          </p:cNvSpPr>
          <p:nvPr>
            <p:ph sz="quarter" idx="1"/>
          </p:nvPr>
        </p:nvSpPr>
        <p:spPr/>
        <p:txBody>
          <a:bodyPr>
            <a:normAutofit/>
          </a:bodyPr>
          <a:lstStyle/>
          <a:p>
            <a:r>
              <a:rPr lang="en-US" dirty="0"/>
              <a:t>Letters </a:t>
            </a:r>
          </a:p>
          <a:p>
            <a:pPr lvl="1">
              <a:buFont typeface="Wingdings" pitchFamily="2" charset="2"/>
              <a:buChar char="§"/>
            </a:pPr>
            <a:r>
              <a:rPr lang="en-US" dirty="0"/>
              <a:t>“Dear Mr.” or Mrs. or Ms. is still a proper greeting for a letter</a:t>
            </a:r>
          </a:p>
          <a:p>
            <a:pPr lvl="1">
              <a:buFont typeface="Wingdings" pitchFamily="2" charset="2"/>
              <a:buChar char="§"/>
            </a:pPr>
            <a:r>
              <a:rPr lang="en-US" dirty="0"/>
              <a:t>Use titles for the person you are addressing - Dean, Professor, Doctor</a:t>
            </a:r>
          </a:p>
          <a:p>
            <a:pPr lvl="1">
              <a:buFont typeface="Wingdings" pitchFamily="2" charset="2"/>
              <a:buChar char="§"/>
            </a:pPr>
            <a:r>
              <a:rPr lang="en-US" dirty="0"/>
              <a:t>Depending upon your knowledge and familiarity of the person, you may be less formal and use their first name</a:t>
            </a:r>
          </a:p>
          <a:p>
            <a:pPr lvl="1">
              <a:buFont typeface="Wingdings" pitchFamily="2" charset="2"/>
              <a:buChar char="§"/>
            </a:pPr>
            <a:r>
              <a:rPr lang="en-US" dirty="0"/>
              <a:t>Keep content to the point</a:t>
            </a:r>
          </a:p>
          <a:p>
            <a:pPr lvl="1">
              <a:buFont typeface="Wingdings" pitchFamily="2" charset="2"/>
              <a:buChar char="§"/>
            </a:pPr>
            <a:r>
              <a:rPr lang="en-US" dirty="0"/>
              <a:t>Use “Sincerely” for the close</a:t>
            </a:r>
          </a:p>
          <a:p>
            <a:pPr lvl="1">
              <a:buFont typeface="Wingdings" pitchFamily="2" charset="2"/>
              <a:buChar char="§"/>
            </a:pPr>
            <a:r>
              <a:rPr lang="en-US" dirty="0"/>
              <a:t>Use proper grammar and punctuation</a:t>
            </a:r>
          </a:p>
          <a:p>
            <a:pPr lvl="1">
              <a:buFont typeface="Wingdings" pitchFamily="2" charset="2"/>
              <a:buChar char="§"/>
            </a:pPr>
            <a:r>
              <a:rPr lang="en-US" dirty="0"/>
              <a:t>Spell check</a:t>
            </a:r>
          </a:p>
          <a:p>
            <a:pPr lvl="1">
              <a:buFont typeface="Wingdings" pitchFamily="2" charset="2"/>
              <a:buChar char="§"/>
            </a:pPr>
            <a:r>
              <a:rPr lang="en-US" dirty="0"/>
              <a:t>Always double check before you send</a:t>
            </a:r>
          </a:p>
        </p:txBody>
      </p:sp>
    </p:spTree>
    <p:extLst>
      <p:ext uri="{BB962C8B-B14F-4D97-AF65-F5344CB8AC3E}">
        <p14:creationId xmlns:p14="http://schemas.microsoft.com/office/powerpoint/2010/main" val="46318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Etiquette Greetings</a:t>
            </a:r>
          </a:p>
        </p:txBody>
      </p:sp>
      <p:sp>
        <p:nvSpPr>
          <p:cNvPr id="3" name="Content Placeholder 2"/>
          <p:cNvSpPr>
            <a:spLocks noGrp="1"/>
          </p:cNvSpPr>
          <p:nvPr>
            <p:ph sz="quarter" idx="1"/>
          </p:nvPr>
        </p:nvSpPr>
        <p:spPr/>
        <p:txBody>
          <a:bodyPr>
            <a:normAutofit/>
          </a:bodyPr>
          <a:lstStyle/>
          <a:p>
            <a:r>
              <a:rPr lang="en-US" dirty="0"/>
              <a:t>Emails </a:t>
            </a:r>
          </a:p>
          <a:p>
            <a:pPr lvl="1">
              <a:buFont typeface="Wingdings" pitchFamily="2" charset="2"/>
              <a:buChar char="§"/>
            </a:pPr>
            <a:r>
              <a:rPr lang="en-US" dirty="0"/>
              <a:t>Less formal than a letter but…</a:t>
            </a:r>
          </a:p>
          <a:p>
            <a:pPr lvl="2">
              <a:buNone/>
            </a:pPr>
            <a:r>
              <a:rPr lang="en-US" b="1" i="1" dirty="0"/>
              <a:t>You must still make a good impression</a:t>
            </a:r>
          </a:p>
          <a:p>
            <a:pPr lvl="1">
              <a:buFont typeface="Wingdings" pitchFamily="2" charset="2"/>
              <a:buChar char="§"/>
            </a:pPr>
            <a:r>
              <a:rPr lang="en-US" dirty="0"/>
              <a:t>Always include a proper greeting</a:t>
            </a:r>
          </a:p>
          <a:p>
            <a:pPr lvl="1">
              <a:buFont typeface="Wingdings" pitchFamily="2" charset="2"/>
              <a:buChar char="§"/>
            </a:pPr>
            <a:r>
              <a:rPr lang="en-US" dirty="0"/>
              <a:t>Spell check</a:t>
            </a:r>
          </a:p>
          <a:p>
            <a:pPr lvl="1">
              <a:buFont typeface="Wingdings" pitchFamily="2" charset="2"/>
              <a:buChar char="§"/>
            </a:pPr>
            <a:r>
              <a:rPr lang="en-US" dirty="0"/>
              <a:t>Grammar</a:t>
            </a:r>
          </a:p>
          <a:p>
            <a:pPr lvl="1">
              <a:buFont typeface="Wingdings" pitchFamily="2" charset="2"/>
              <a:buChar char="§"/>
            </a:pPr>
            <a:r>
              <a:rPr lang="en-US" dirty="0"/>
              <a:t>Be cautious using ALL CAPITAL LETTERS for complete words or sentences… can create a ‘tone’ of yelling </a:t>
            </a:r>
          </a:p>
        </p:txBody>
      </p:sp>
    </p:spTree>
    <p:extLst>
      <p:ext uri="{BB962C8B-B14F-4D97-AF65-F5344CB8AC3E}">
        <p14:creationId xmlns:p14="http://schemas.microsoft.com/office/powerpoint/2010/main" val="220403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Card Exchange Etiquette</a:t>
            </a:r>
          </a:p>
        </p:txBody>
      </p:sp>
      <p:sp>
        <p:nvSpPr>
          <p:cNvPr id="3" name="Content Placeholder 2"/>
          <p:cNvSpPr>
            <a:spLocks noGrp="1"/>
          </p:cNvSpPr>
          <p:nvPr>
            <p:ph sz="quarter" idx="1"/>
          </p:nvPr>
        </p:nvSpPr>
        <p:spPr>
          <a:xfrm>
            <a:off x="301752" y="1676400"/>
            <a:ext cx="8503920" cy="4572000"/>
          </a:xfrm>
        </p:spPr>
        <p:txBody>
          <a:bodyPr>
            <a:normAutofit lnSpcReduction="10000"/>
          </a:bodyPr>
          <a:lstStyle/>
          <a:p>
            <a:r>
              <a:rPr lang="en-US" sz="2800" dirty="0"/>
              <a:t>When is it appropriate?</a:t>
            </a:r>
          </a:p>
          <a:p>
            <a:endParaRPr lang="en-US" sz="2800" dirty="0"/>
          </a:p>
          <a:p>
            <a:r>
              <a:rPr lang="en-US" sz="2800" dirty="0"/>
              <a:t>How to present </a:t>
            </a:r>
          </a:p>
          <a:p>
            <a:endParaRPr lang="en-US" sz="2800" dirty="0"/>
          </a:p>
          <a:p>
            <a:r>
              <a:rPr lang="en-US" sz="2800" dirty="0"/>
              <a:t>Hand the card so the receiver can read it</a:t>
            </a:r>
          </a:p>
          <a:p>
            <a:endParaRPr lang="en-US" sz="2800" dirty="0"/>
          </a:p>
          <a:p>
            <a:r>
              <a:rPr lang="en-US" sz="2800" dirty="0"/>
              <a:t>Assure your card is in pristine condition</a:t>
            </a:r>
          </a:p>
          <a:p>
            <a:endParaRPr lang="en-US" sz="2800" dirty="0"/>
          </a:p>
          <a:p>
            <a:r>
              <a:rPr lang="en-US" sz="2800" dirty="0"/>
              <a:t>What to do now? </a:t>
            </a:r>
          </a:p>
          <a:p>
            <a:pPr>
              <a:buNone/>
            </a:pPr>
            <a:endParaRPr lang="en-US" sz="2400" dirty="0"/>
          </a:p>
          <a:p>
            <a:endParaRPr lang="en-US" sz="2400"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fontScale="90000"/>
          </a:bodyPr>
          <a:lstStyle/>
          <a:p>
            <a:r>
              <a:rPr lang="en-US" sz="3600" dirty="0"/>
              <a:t>International Business Card Exchange</a:t>
            </a:r>
            <a:br>
              <a:rPr lang="en-US" dirty="0"/>
            </a:br>
            <a:endParaRPr lang="en-US" dirty="0"/>
          </a:p>
        </p:txBody>
      </p:sp>
      <p:sp>
        <p:nvSpPr>
          <p:cNvPr id="3" name="Content Placeholder 2"/>
          <p:cNvSpPr>
            <a:spLocks noGrp="1"/>
          </p:cNvSpPr>
          <p:nvPr>
            <p:ph sz="quarter" idx="1"/>
          </p:nvPr>
        </p:nvSpPr>
        <p:spPr>
          <a:xfrm>
            <a:off x="301752" y="1752600"/>
            <a:ext cx="8503920" cy="4572000"/>
          </a:xfrm>
        </p:spPr>
        <p:txBody>
          <a:bodyPr>
            <a:normAutofit/>
          </a:bodyPr>
          <a:lstStyle/>
          <a:p>
            <a:pPr>
              <a:buFont typeface="Wingdings" pitchFamily="2" charset="2"/>
              <a:buChar char="§"/>
            </a:pPr>
            <a:r>
              <a:rPr lang="en-US" sz="2800" dirty="0"/>
              <a:t>Internationally business cards are a recognized means of presenting yourself in a professional manner</a:t>
            </a:r>
          </a:p>
          <a:p>
            <a:pPr>
              <a:buFont typeface="Wingdings" pitchFamily="2" charset="2"/>
              <a:buChar char="§"/>
            </a:pPr>
            <a:r>
              <a:rPr lang="en-US" sz="2800" dirty="0"/>
              <a:t>Rules for card presentation vary in cultures and can be shown as a powerful tool or as an insult to the receiver if done incorrectly</a:t>
            </a:r>
          </a:p>
          <a:p>
            <a:pPr marL="274320" lvl="1">
              <a:buClr>
                <a:schemeClr val="accent1"/>
              </a:buClr>
              <a:buSzPct val="85000"/>
              <a:buFont typeface="Wingdings" pitchFamily="2" charset="2"/>
              <a:buChar char="§"/>
            </a:pPr>
            <a:r>
              <a:rPr lang="en-US" sz="2800" dirty="0">
                <a:solidFill>
                  <a:schemeClr val="tx1"/>
                </a:solidFill>
              </a:rPr>
              <a:t>If possible have your card printed on one side in the language of the country you are visiting</a:t>
            </a:r>
          </a:p>
          <a:p>
            <a:pPr>
              <a:buNone/>
            </a:pPr>
            <a:endParaRPr lang="en-US" dirty="0"/>
          </a:p>
        </p:txBody>
      </p:sp>
    </p:spTree>
    <p:extLst>
      <p:ext uri="{BB962C8B-B14F-4D97-AF65-F5344CB8AC3E}">
        <p14:creationId xmlns:p14="http://schemas.microsoft.com/office/powerpoint/2010/main" val="479269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Etiquette – Thank You Notes</a:t>
            </a:r>
          </a:p>
        </p:txBody>
      </p:sp>
      <p:sp>
        <p:nvSpPr>
          <p:cNvPr id="3" name="Content Placeholder 2"/>
          <p:cNvSpPr>
            <a:spLocks noGrp="1"/>
          </p:cNvSpPr>
          <p:nvPr>
            <p:ph sz="quarter" idx="1"/>
          </p:nvPr>
        </p:nvSpPr>
        <p:spPr/>
        <p:txBody>
          <a:bodyPr>
            <a:normAutofit/>
          </a:bodyPr>
          <a:lstStyle/>
          <a:p>
            <a:pPr>
              <a:buFont typeface="Wingdings" pitchFamily="2" charset="2"/>
              <a:buChar char="§"/>
            </a:pPr>
            <a:endParaRPr lang="en-US" dirty="0"/>
          </a:p>
          <a:p>
            <a:pPr>
              <a:buFont typeface="Wingdings" pitchFamily="2" charset="2"/>
              <a:buChar char="§"/>
            </a:pPr>
            <a:r>
              <a:rPr lang="en-US" dirty="0"/>
              <a:t>When is it appropriate?</a:t>
            </a:r>
          </a:p>
          <a:p>
            <a:pPr>
              <a:buFont typeface="Wingdings" pitchFamily="2" charset="2"/>
              <a:buChar char="§"/>
            </a:pPr>
            <a:r>
              <a:rPr lang="en-US" dirty="0"/>
              <a:t>Four components of a Thank You note</a:t>
            </a:r>
          </a:p>
          <a:p>
            <a:pPr lvl="1">
              <a:buFont typeface="Wingdings" pitchFamily="2" charset="2"/>
              <a:buChar char="§"/>
            </a:pPr>
            <a:r>
              <a:rPr lang="en-US" sz="2400" dirty="0">
                <a:solidFill>
                  <a:schemeClr val="tx1"/>
                </a:solidFill>
              </a:rPr>
              <a:t>“Thank you” for the time shared, assistance, opportunity, etc.</a:t>
            </a:r>
          </a:p>
          <a:p>
            <a:pPr lvl="1">
              <a:buFont typeface="Wingdings" pitchFamily="2" charset="2"/>
              <a:buChar char="§"/>
            </a:pPr>
            <a:r>
              <a:rPr lang="en-US" sz="2400" dirty="0">
                <a:solidFill>
                  <a:schemeClr val="tx1"/>
                </a:solidFill>
              </a:rPr>
              <a:t>Express further detailed review and your appreciation for the information given</a:t>
            </a:r>
          </a:p>
          <a:p>
            <a:pPr lvl="1">
              <a:buFont typeface="Wingdings" pitchFamily="2" charset="2"/>
              <a:buChar char="§"/>
            </a:pPr>
            <a:r>
              <a:rPr lang="en-US" sz="2400" dirty="0">
                <a:solidFill>
                  <a:schemeClr val="tx1"/>
                </a:solidFill>
              </a:rPr>
              <a:t>Share specific reasons why this is important</a:t>
            </a:r>
          </a:p>
          <a:p>
            <a:pPr lvl="1">
              <a:buFont typeface="Wingdings" pitchFamily="2" charset="2"/>
              <a:buChar char="§"/>
            </a:pPr>
            <a:r>
              <a:rPr lang="en-US" sz="2400" dirty="0">
                <a:solidFill>
                  <a:schemeClr val="tx1"/>
                </a:solidFill>
              </a:rPr>
              <a:t>Closing – “Thank you again” or pleasant remark </a:t>
            </a:r>
          </a:p>
          <a:p>
            <a:pPr lvl="1">
              <a:buFont typeface="Wingdings" pitchFamily="2" charset="2"/>
              <a:buChar char="§"/>
            </a:pPr>
            <a:endParaRPr lang="en-US" dirty="0">
              <a:solidFill>
                <a:schemeClr val="tx1"/>
              </a:solidFill>
            </a:endParaRPr>
          </a:p>
          <a:p>
            <a:pPr lvl="1"/>
            <a:endParaRPr lang="en-US" dirty="0"/>
          </a:p>
        </p:txBody>
      </p:sp>
    </p:spTree>
    <p:extLst>
      <p:ext uri="{BB962C8B-B14F-4D97-AF65-F5344CB8AC3E}">
        <p14:creationId xmlns:p14="http://schemas.microsoft.com/office/powerpoint/2010/main" val="3827405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Etiquette for Dining </a:t>
            </a:r>
          </a:p>
        </p:txBody>
      </p:sp>
      <p:sp>
        <p:nvSpPr>
          <p:cNvPr id="3" name="Content Placeholder 2"/>
          <p:cNvSpPr>
            <a:spLocks noGrp="1"/>
          </p:cNvSpPr>
          <p:nvPr>
            <p:ph sz="quarter" idx="1"/>
          </p:nvPr>
        </p:nvSpPr>
        <p:spPr>
          <a:xfrm>
            <a:off x="301752" y="1527048"/>
            <a:ext cx="8503920" cy="4572000"/>
          </a:xfrm>
        </p:spPr>
        <p:txBody>
          <a:bodyPr>
            <a:normAutofit/>
          </a:bodyPr>
          <a:lstStyle/>
          <a:p>
            <a:pPr marL="0" indent="0">
              <a:buNone/>
            </a:pPr>
            <a:r>
              <a:rPr lang="en-US" dirty="0"/>
              <a:t>The Basics:</a:t>
            </a:r>
          </a:p>
          <a:p>
            <a:pPr>
              <a:buFont typeface="Wingdings" pitchFamily="2" charset="2"/>
              <a:buChar char="§"/>
            </a:pPr>
            <a:r>
              <a:rPr lang="en-US" dirty="0"/>
              <a:t>Arrive early</a:t>
            </a:r>
          </a:p>
          <a:p>
            <a:pPr>
              <a:buFont typeface="Wingdings" pitchFamily="2" charset="2"/>
              <a:buChar char="§"/>
            </a:pPr>
            <a:r>
              <a:rPr lang="en-US" dirty="0"/>
              <a:t>Personal belongs under the table</a:t>
            </a:r>
          </a:p>
          <a:p>
            <a:pPr>
              <a:buFont typeface="Wingdings" pitchFamily="2" charset="2"/>
              <a:buChar char="§"/>
            </a:pPr>
            <a:r>
              <a:rPr lang="en-US" dirty="0"/>
              <a:t>Place napkin in your lap</a:t>
            </a:r>
          </a:p>
          <a:p>
            <a:pPr>
              <a:buFont typeface="Wingdings" pitchFamily="2" charset="2"/>
              <a:buChar char="§"/>
            </a:pPr>
            <a:r>
              <a:rPr lang="en-US" dirty="0"/>
              <a:t>Elbows off the table</a:t>
            </a:r>
          </a:p>
          <a:p>
            <a:pPr>
              <a:buFont typeface="Wingdings" pitchFamily="2" charset="2"/>
              <a:buChar char="§"/>
            </a:pPr>
            <a:r>
              <a:rPr lang="en-US" dirty="0"/>
              <a:t>Turn off cell phones and put them away</a:t>
            </a:r>
          </a:p>
          <a:p>
            <a:pPr>
              <a:buFont typeface="Wingdings" pitchFamily="2" charset="2"/>
              <a:buChar char="§"/>
            </a:pPr>
            <a:r>
              <a:rPr lang="en-US" dirty="0"/>
              <a:t>Wait for all parties’ food to arrive before eating</a:t>
            </a:r>
          </a:p>
          <a:p>
            <a:pPr>
              <a:buFont typeface="Wingdings" pitchFamily="2" charset="2"/>
              <a:buChar char="§"/>
            </a:pPr>
            <a:r>
              <a:rPr lang="en-US" dirty="0"/>
              <a:t>Do not move any of the utensils (even if you are left handed)</a:t>
            </a:r>
          </a:p>
          <a:p>
            <a:endParaRPr lang="en-US" dirty="0"/>
          </a:p>
        </p:txBody>
      </p:sp>
    </p:spTree>
    <p:extLst>
      <p:ext uri="{BB962C8B-B14F-4D97-AF65-F5344CB8AC3E}">
        <p14:creationId xmlns:p14="http://schemas.microsoft.com/office/powerpoint/2010/main" val="183587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Etiquette for Dining </a:t>
            </a:r>
          </a:p>
        </p:txBody>
      </p:sp>
      <p:sp>
        <p:nvSpPr>
          <p:cNvPr id="3" name="Content Placeholder 2"/>
          <p:cNvSpPr>
            <a:spLocks noGrp="1"/>
          </p:cNvSpPr>
          <p:nvPr>
            <p:ph sz="quarter" idx="1"/>
          </p:nvPr>
        </p:nvSpPr>
        <p:spPr>
          <a:xfrm>
            <a:off x="301752" y="1828800"/>
            <a:ext cx="8503920" cy="4572000"/>
          </a:xfrm>
        </p:spPr>
        <p:txBody>
          <a:bodyPr>
            <a:normAutofit/>
          </a:bodyPr>
          <a:lstStyle/>
          <a:p>
            <a:pPr>
              <a:buFont typeface="Wingdings" pitchFamily="2" charset="2"/>
              <a:buChar char="§"/>
            </a:pPr>
            <a:r>
              <a:rPr lang="en-US" dirty="0"/>
              <a:t>Avoid ordering the most expensive item</a:t>
            </a:r>
          </a:p>
          <a:p>
            <a:pPr>
              <a:buFont typeface="Wingdings" pitchFamily="2" charset="2"/>
              <a:buChar char="§"/>
            </a:pPr>
            <a:r>
              <a:rPr lang="en-US" dirty="0"/>
              <a:t>Alcohol – follow the lead of the host</a:t>
            </a:r>
          </a:p>
          <a:p>
            <a:pPr>
              <a:buFont typeface="Wingdings" pitchFamily="2" charset="2"/>
              <a:buChar char="§"/>
            </a:pPr>
            <a:r>
              <a:rPr lang="en-US" dirty="0"/>
              <a:t>Cut one bite at a time</a:t>
            </a:r>
          </a:p>
          <a:p>
            <a:pPr>
              <a:buFont typeface="Wingdings" pitchFamily="2" charset="2"/>
              <a:buChar char="§"/>
            </a:pPr>
            <a:r>
              <a:rPr lang="en-US" dirty="0"/>
              <a:t>Place utensils on plate, not the table</a:t>
            </a:r>
          </a:p>
          <a:p>
            <a:pPr>
              <a:buFont typeface="Wingdings" pitchFamily="2" charset="2"/>
              <a:buChar char="§"/>
            </a:pPr>
            <a:r>
              <a:rPr lang="en-US" dirty="0"/>
              <a:t>Use napkin frequently</a:t>
            </a:r>
          </a:p>
          <a:p>
            <a:pPr>
              <a:buFont typeface="Wingdings" pitchFamily="2" charset="2"/>
              <a:buChar char="§"/>
            </a:pPr>
            <a:r>
              <a:rPr lang="en-US" dirty="0"/>
              <a:t>Take small bites and pace yourself to finish with everyone else</a:t>
            </a:r>
          </a:p>
          <a:p>
            <a:pPr marL="457200" lvl="1" indent="0">
              <a:buNone/>
            </a:pPr>
            <a:endParaRPr lang="en-US" dirty="0"/>
          </a:p>
        </p:txBody>
      </p:sp>
    </p:spTree>
    <p:extLst>
      <p:ext uri="{BB962C8B-B14F-4D97-AF65-F5344CB8AC3E}">
        <p14:creationId xmlns:p14="http://schemas.microsoft.com/office/powerpoint/2010/main" val="72575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Etiquette for International</a:t>
            </a:r>
          </a:p>
        </p:txBody>
      </p:sp>
      <p:sp>
        <p:nvSpPr>
          <p:cNvPr id="3" name="Content Placeholder 2"/>
          <p:cNvSpPr>
            <a:spLocks noGrp="1"/>
          </p:cNvSpPr>
          <p:nvPr>
            <p:ph sz="quarter" idx="1"/>
          </p:nvPr>
        </p:nvSpPr>
        <p:spPr/>
        <p:txBody>
          <a:bodyPr>
            <a:normAutofit/>
          </a:bodyPr>
          <a:lstStyle/>
          <a:p>
            <a:pPr marL="0" indent="0">
              <a:buNone/>
            </a:pPr>
            <a:r>
              <a:rPr lang="en-US" dirty="0"/>
              <a:t>Considerations:</a:t>
            </a:r>
          </a:p>
          <a:p>
            <a:pPr>
              <a:buFont typeface="Wingdings" pitchFamily="2" charset="2"/>
              <a:buChar char="§"/>
            </a:pPr>
            <a:r>
              <a:rPr lang="en-US" dirty="0"/>
              <a:t>Culture</a:t>
            </a:r>
          </a:p>
          <a:p>
            <a:pPr marL="0" indent="0" algn="ctr">
              <a:buNone/>
            </a:pPr>
            <a:r>
              <a:rPr lang="en-US" b="1" dirty="0"/>
              <a:t> “You only get one chance to make a first impression”</a:t>
            </a:r>
          </a:p>
          <a:p>
            <a:pPr>
              <a:buFont typeface="Wingdings" pitchFamily="2" charset="2"/>
              <a:buChar char="§"/>
            </a:pPr>
            <a:r>
              <a:rPr lang="en-US" dirty="0"/>
              <a:t>Personal space – how close is too close?</a:t>
            </a:r>
          </a:p>
          <a:p>
            <a:pPr>
              <a:buFont typeface="Wingdings" pitchFamily="2" charset="2"/>
              <a:buChar char="§"/>
            </a:pPr>
            <a:r>
              <a:rPr lang="en-US" dirty="0"/>
              <a:t>Proper dress for each culture</a:t>
            </a:r>
          </a:p>
          <a:p>
            <a:pPr>
              <a:buFont typeface="Wingdings" pitchFamily="2" charset="2"/>
              <a:buChar char="§"/>
            </a:pPr>
            <a:r>
              <a:rPr lang="en-US" dirty="0"/>
              <a:t>Greeting - bowing or handshake </a:t>
            </a:r>
          </a:p>
          <a:p>
            <a:endParaRPr lang="en-US" dirty="0"/>
          </a:p>
        </p:txBody>
      </p:sp>
    </p:spTree>
    <p:extLst>
      <p:ext uri="{BB962C8B-B14F-4D97-AF65-F5344CB8AC3E}">
        <p14:creationId xmlns:p14="http://schemas.microsoft.com/office/powerpoint/2010/main" val="2761331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Etiquette - Conclusion</a:t>
            </a:r>
          </a:p>
        </p:txBody>
      </p:sp>
      <p:sp>
        <p:nvSpPr>
          <p:cNvPr id="3" name="Content Placeholder 2"/>
          <p:cNvSpPr>
            <a:spLocks noGrp="1"/>
          </p:cNvSpPr>
          <p:nvPr>
            <p:ph sz="quarter" idx="1"/>
          </p:nvPr>
        </p:nvSpPr>
        <p:spPr/>
        <p:txBody>
          <a:bodyPr/>
          <a:lstStyle/>
          <a:p>
            <a:pPr algn="ctr"/>
            <a:endParaRPr lang="en-US" dirty="0"/>
          </a:p>
          <a:p>
            <a:pPr algn="ctr"/>
            <a:r>
              <a:rPr lang="en-US" dirty="0"/>
              <a:t>Final thoughts</a:t>
            </a:r>
          </a:p>
          <a:p>
            <a:pPr marL="0" indent="0" algn="ctr">
              <a:buNone/>
            </a:pPr>
            <a:endParaRPr lang="en-US" dirty="0"/>
          </a:p>
          <a:p>
            <a:pPr algn="ctr"/>
            <a:r>
              <a:rPr lang="en-US" dirty="0"/>
              <a:t>Questions / Discussion Points??</a:t>
            </a:r>
          </a:p>
          <a:p>
            <a:pPr algn="ctr"/>
            <a:endParaRPr lang="en-US"/>
          </a:p>
          <a:p>
            <a:pPr marL="0" indent="0" algn="ctr">
              <a:buNone/>
            </a:pPr>
            <a:endParaRPr lang="en-US" dirty="0"/>
          </a:p>
          <a:p>
            <a:pPr algn="ctr"/>
            <a:r>
              <a:rPr lang="en-US" dirty="0"/>
              <a:t>Thank you!!</a:t>
            </a:r>
          </a:p>
        </p:txBody>
      </p:sp>
    </p:spTree>
    <p:extLst>
      <p:ext uri="{BB962C8B-B14F-4D97-AF65-F5344CB8AC3E}">
        <p14:creationId xmlns:p14="http://schemas.microsoft.com/office/powerpoint/2010/main" val="3109237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40A8E-E453-44CA-93D3-B388CBB016BE}"/>
              </a:ext>
            </a:extLst>
          </p:cNvPr>
          <p:cNvSpPr>
            <a:spLocks noGrp="1"/>
          </p:cNvSpPr>
          <p:nvPr>
            <p:ph type="title"/>
          </p:nvPr>
        </p:nvSpPr>
        <p:spPr/>
        <p:txBody>
          <a:bodyPr/>
          <a:lstStyle/>
          <a:p>
            <a:r>
              <a:rPr lang="en-US" dirty="0"/>
              <a:t> Dressing for Work </a:t>
            </a:r>
          </a:p>
        </p:txBody>
      </p:sp>
      <p:pic>
        <p:nvPicPr>
          <p:cNvPr id="7" name="Picture 6" descr="A person in a suit and tie&#10;&#10;Description automatically generated">
            <a:extLst>
              <a:ext uri="{FF2B5EF4-FFF2-40B4-BE49-F238E27FC236}">
                <a16:creationId xmlns:a16="http://schemas.microsoft.com/office/drawing/2014/main" id="{7A49044B-B728-411A-9CC1-A4628335CD4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15000" y="1527175"/>
            <a:ext cx="3276600" cy="3686175"/>
          </a:xfrm>
          <a:prstGeom prst="rect">
            <a:avLst/>
          </a:prstGeom>
        </p:spPr>
      </p:pic>
      <p:pic>
        <p:nvPicPr>
          <p:cNvPr id="12" name="Content Placeholder 11" descr="A person wearing a suit and tie&#10;&#10;Description automatically generated">
            <a:extLst>
              <a:ext uri="{FF2B5EF4-FFF2-40B4-BE49-F238E27FC236}">
                <a16:creationId xmlns:a16="http://schemas.microsoft.com/office/drawing/2014/main" id="{498BB752-29EC-4D1A-A999-B3EA6DC36AF2}"/>
              </a:ext>
            </a:extLst>
          </p:cNvPr>
          <p:cNvPicPr>
            <a:picLocks noGrp="1" noChangeAspect="1"/>
          </p:cNvPicPr>
          <p:nvPr>
            <p:ph sz="quarter"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867400" y="3445823"/>
            <a:ext cx="1926368" cy="2898076"/>
          </a:xfrm>
        </p:spPr>
      </p:pic>
      <p:pic>
        <p:nvPicPr>
          <p:cNvPr id="17" name="Picture 16" descr="A person standing posing for the camera&#10;&#10;Description automatically generated">
            <a:extLst>
              <a:ext uri="{FF2B5EF4-FFF2-40B4-BE49-F238E27FC236}">
                <a16:creationId xmlns:a16="http://schemas.microsoft.com/office/drawing/2014/main" id="{58798D29-34C7-428D-8A6E-3F752E2CC77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57211" y="1447800"/>
            <a:ext cx="2490586" cy="3009900"/>
          </a:xfrm>
          <a:prstGeom prst="rect">
            <a:avLst/>
          </a:prstGeom>
        </p:spPr>
      </p:pic>
      <p:pic>
        <p:nvPicPr>
          <p:cNvPr id="14" name="Picture 13" descr="A group of people posing for the camera&#10;&#10;Description automatically generated">
            <a:extLst>
              <a:ext uri="{FF2B5EF4-FFF2-40B4-BE49-F238E27FC236}">
                <a16:creationId xmlns:a16="http://schemas.microsoft.com/office/drawing/2014/main" id="{4B81D0DB-3FE2-4176-B726-3EF0A523CD0D}"/>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2134162" y="1595603"/>
            <a:ext cx="3433597" cy="3433597"/>
          </a:xfrm>
          <a:prstGeom prst="rect">
            <a:avLst/>
          </a:prstGeom>
        </p:spPr>
      </p:pic>
      <p:pic>
        <p:nvPicPr>
          <p:cNvPr id="20" name="Picture 19" descr="A person standing posing for the camera&#10;&#10;Description automatically generated">
            <a:extLst>
              <a:ext uri="{FF2B5EF4-FFF2-40B4-BE49-F238E27FC236}">
                <a16:creationId xmlns:a16="http://schemas.microsoft.com/office/drawing/2014/main" id="{D3906025-8DD5-425B-B110-8C7197E1A909}"/>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01752" y="3733800"/>
            <a:ext cx="819794" cy="2590800"/>
          </a:xfrm>
          <a:prstGeom prst="rect">
            <a:avLst/>
          </a:prstGeom>
        </p:spPr>
      </p:pic>
      <p:pic>
        <p:nvPicPr>
          <p:cNvPr id="29" name="Picture 28" descr="A person standing posing for the camera&#10;&#10;Description automatically generated">
            <a:extLst>
              <a:ext uri="{FF2B5EF4-FFF2-40B4-BE49-F238E27FC236}">
                <a16:creationId xmlns:a16="http://schemas.microsoft.com/office/drawing/2014/main" id="{829342E0-AADA-410C-992C-64435C75DF6B}"/>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1420948" y="4305549"/>
            <a:ext cx="1528763" cy="2038350"/>
          </a:xfrm>
          <a:prstGeom prst="rect">
            <a:avLst/>
          </a:prstGeom>
        </p:spPr>
      </p:pic>
      <p:pic>
        <p:nvPicPr>
          <p:cNvPr id="32" name="Picture 31" descr="A person in a black shirt&#10;&#10;Description automatically generated">
            <a:extLst>
              <a:ext uri="{FF2B5EF4-FFF2-40B4-BE49-F238E27FC236}">
                <a16:creationId xmlns:a16="http://schemas.microsoft.com/office/drawing/2014/main" id="{0ADD2732-9127-4EF3-8D96-F1AA8EAD504B}"/>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2621859" y="4800600"/>
            <a:ext cx="1140331" cy="1536237"/>
          </a:xfrm>
          <a:prstGeom prst="rect">
            <a:avLst/>
          </a:prstGeom>
        </p:spPr>
      </p:pic>
      <p:pic>
        <p:nvPicPr>
          <p:cNvPr id="38" name="Picture 37" descr="A person standing in front of a building&#10;&#10;Description automatically generated">
            <a:extLst>
              <a:ext uri="{FF2B5EF4-FFF2-40B4-BE49-F238E27FC236}">
                <a16:creationId xmlns:a16="http://schemas.microsoft.com/office/drawing/2014/main" id="{BE5B2FB6-A5A2-485F-B2F7-DCF5BC0145E5}"/>
              </a:ext>
            </a:extLst>
          </p:cNvPr>
          <p:cNvPicPr>
            <a:picLocks noChangeAspect="1"/>
          </p:cNvPicPr>
          <p:nvPr/>
        </p:nvPicPr>
        <p:blipFill>
          <a:blip r:embed="rId17" cstate="print">
            <a:extLst>
              <a:ext uri="{28A0092B-C50C-407E-A947-70E740481C1C}">
                <a14:useLocalDpi xmlns:a14="http://schemas.microsoft.com/office/drawing/2010/main" val="0"/>
              </a:ext>
              <a:ext uri="{837473B0-CC2E-450A-ABE3-18F120FF3D39}">
                <a1611:picAttrSrcUrl xmlns:a1611="http://schemas.microsoft.com/office/drawing/2016/11/main" r:id="rId18"/>
              </a:ext>
            </a:extLst>
          </a:blip>
          <a:stretch>
            <a:fillRect/>
          </a:stretch>
        </p:blipFill>
        <p:spPr>
          <a:xfrm>
            <a:off x="4355230" y="4075606"/>
            <a:ext cx="1576528" cy="2248994"/>
          </a:xfrm>
          <a:prstGeom prst="rect">
            <a:avLst/>
          </a:prstGeom>
        </p:spPr>
      </p:pic>
    </p:spTree>
    <p:extLst>
      <p:ext uri="{BB962C8B-B14F-4D97-AF65-F5344CB8AC3E}">
        <p14:creationId xmlns:p14="http://schemas.microsoft.com/office/powerpoint/2010/main" val="91471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Dress for Success</a:t>
            </a:r>
          </a:p>
        </p:txBody>
      </p:sp>
      <p:sp>
        <p:nvSpPr>
          <p:cNvPr id="3" name="Content Placeholder 2"/>
          <p:cNvSpPr>
            <a:spLocks noGrp="1"/>
          </p:cNvSpPr>
          <p:nvPr>
            <p:ph sz="quarter" idx="1"/>
          </p:nvPr>
        </p:nvSpPr>
        <p:spPr/>
        <p:txBody>
          <a:bodyPr>
            <a:normAutofit/>
          </a:bodyPr>
          <a:lstStyle/>
          <a:p>
            <a:r>
              <a:rPr lang="en-US" dirty="0"/>
              <a:t>Professional dress</a:t>
            </a:r>
          </a:p>
          <a:p>
            <a:pPr lvl="1"/>
            <a:r>
              <a:rPr lang="en-US" dirty="0"/>
              <a:t>This is the most conservative type of business attire and expected in accounting, finance and other conservative industries.  </a:t>
            </a:r>
          </a:p>
          <a:p>
            <a:pPr lvl="1"/>
            <a:endParaRPr lang="en-US" dirty="0"/>
          </a:p>
        </p:txBody>
      </p:sp>
      <p:pic>
        <p:nvPicPr>
          <p:cNvPr id="1026" name="Picture 2" descr="C:\Users\10984\AppData\Local\Microsoft\Windows\Temporary Internet Files\Content.IE5\G0UET46O\MP9004486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328" y="3468906"/>
            <a:ext cx="3657600" cy="25836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10984\AppData\Local\Microsoft\Windows\Temporary Internet Files\Content.IE5\G0UET46O\MP900422777[1].jpg"/>
          <p:cNvPicPr>
            <a:picLocks noChangeAspect="1" noChangeArrowheads="1"/>
          </p:cNvPicPr>
          <p:nvPr/>
        </p:nvPicPr>
        <p:blipFill>
          <a:blip r:embed="rId4" cstate="print">
            <a:extLst>
              <a:ext uri="{28A0092B-C50C-407E-A947-70E740481C1C}">
                <a14:useLocalDpi xmlns:a14="http://schemas.microsoft.com/office/drawing/2010/main" val="0"/>
              </a:ext>
            </a:extLst>
          </a:blip>
          <a:srcRect t="12500" b="12500"/>
          <a:stretch>
            <a:fillRect/>
          </a:stretch>
        </p:blipFill>
        <p:spPr bwMode="auto">
          <a:xfrm>
            <a:off x="5029200" y="3484740"/>
            <a:ext cx="3505200" cy="2583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150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Business Casual</a:t>
            </a:r>
          </a:p>
        </p:txBody>
      </p:sp>
      <p:sp>
        <p:nvSpPr>
          <p:cNvPr id="5" name="Content Placeholder 4"/>
          <p:cNvSpPr>
            <a:spLocks noGrp="1"/>
          </p:cNvSpPr>
          <p:nvPr>
            <p:ph sz="quarter" idx="1"/>
          </p:nvPr>
        </p:nvSpPr>
        <p:spPr/>
        <p:txBody>
          <a:bodyPr/>
          <a:lstStyle/>
          <a:p>
            <a:pPr marL="0" indent="0">
              <a:buNone/>
            </a:pPr>
            <a:r>
              <a:rPr lang="en-US" dirty="0"/>
              <a:t>This is a more relaxed version of “</a:t>
            </a:r>
            <a:r>
              <a:rPr lang="en-US" b="1" dirty="0"/>
              <a:t>professional dress</a:t>
            </a:r>
            <a:r>
              <a:rPr lang="en-US" dirty="0"/>
              <a:t>” </a:t>
            </a:r>
          </a:p>
          <a:p>
            <a:pPr marL="0" indent="0">
              <a:buNone/>
            </a:pPr>
            <a:endParaRPr lang="en-US" dirty="0"/>
          </a:p>
        </p:txBody>
      </p:sp>
      <p:pic>
        <p:nvPicPr>
          <p:cNvPr id="1026" name="Picture 2" descr="C:\Users\10984\AppData\Local\Microsoft\Windows\Temporary Internet Files\Content.IE5\3U6HP8N3\MP90040900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606040"/>
            <a:ext cx="3048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10984\AppData\Local\Microsoft\Windows\Temporary Internet Files\Content.IE5\SYUQV5LK\MP90044250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2743200"/>
            <a:ext cx="3429000" cy="292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46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Campus Casual</a:t>
            </a:r>
          </a:p>
        </p:txBody>
      </p:sp>
      <p:sp>
        <p:nvSpPr>
          <p:cNvPr id="9" name="Content Placeholder 8"/>
          <p:cNvSpPr>
            <a:spLocks noGrp="1"/>
          </p:cNvSpPr>
          <p:nvPr>
            <p:ph sz="quarter" idx="1"/>
          </p:nvPr>
        </p:nvSpPr>
        <p:spPr/>
        <p:txBody>
          <a:bodyPr/>
          <a:lstStyle/>
          <a:p>
            <a:pPr>
              <a:buNone/>
            </a:pPr>
            <a:endParaRPr lang="en-US" dirty="0"/>
          </a:p>
          <a:p>
            <a:pPr>
              <a:buNone/>
            </a:pPr>
            <a:endParaRPr lang="en-US" dirty="0"/>
          </a:p>
        </p:txBody>
      </p:sp>
      <p:pic>
        <p:nvPicPr>
          <p:cNvPr id="2050" name="Picture 2" descr="C:\Users\10984\AppData\Local\Microsoft\Windows\Temporary Internet Files\Content.IE5\FV0OQ0QV\MP90043089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514600"/>
            <a:ext cx="38862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10984\AppData\Local\Microsoft\Windows\Temporary Internet Files\Content.IE5\FV0OQ0QV\MP90043049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25146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14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Tips for Take Away</a:t>
            </a:r>
          </a:p>
        </p:txBody>
      </p:sp>
      <p:sp>
        <p:nvSpPr>
          <p:cNvPr id="3" name="Content Placeholder 2"/>
          <p:cNvSpPr>
            <a:spLocks noGrp="1"/>
          </p:cNvSpPr>
          <p:nvPr>
            <p:ph sz="quarter" idx="1"/>
          </p:nvPr>
        </p:nvSpPr>
        <p:spPr>
          <a:xfrm>
            <a:off x="457200" y="1600200"/>
            <a:ext cx="8229600" cy="4953000"/>
          </a:xfrm>
        </p:spPr>
        <p:txBody>
          <a:bodyPr>
            <a:normAutofit/>
          </a:bodyPr>
          <a:lstStyle/>
          <a:p>
            <a:pPr>
              <a:buFont typeface="Wingdings" pitchFamily="2" charset="2"/>
              <a:buChar char="§"/>
            </a:pPr>
            <a:r>
              <a:rPr lang="en-US" dirty="0"/>
              <a:t>When in doubt opt for professional dress rather than casual attire</a:t>
            </a:r>
          </a:p>
          <a:p>
            <a:pPr>
              <a:buFont typeface="Wingdings" pitchFamily="2" charset="2"/>
              <a:buChar char="§"/>
            </a:pPr>
            <a:r>
              <a:rPr lang="en-US" dirty="0"/>
              <a:t>Be aware of cultural dress codes if attending international events or traveling in foreign countries</a:t>
            </a:r>
          </a:p>
          <a:p>
            <a:pPr>
              <a:buFont typeface="Wingdings" pitchFamily="2" charset="2"/>
              <a:buChar char="§"/>
            </a:pPr>
            <a:r>
              <a:rPr lang="en-US" dirty="0"/>
              <a:t>Your appearance sends a message about you</a:t>
            </a:r>
          </a:p>
          <a:p>
            <a:pPr>
              <a:buFont typeface="Wingdings" pitchFamily="2" charset="2"/>
              <a:buChar char="§"/>
            </a:pPr>
            <a:r>
              <a:rPr lang="en-US" dirty="0"/>
              <a:t>First impressions count</a:t>
            </a:r>
          </a:p>
          <a:p>
            <a:pPr marL="457200" lvl="1" indent="0">
              <a:buNone/>
            </a:pPr>
            <a:endParaRPr lang="en-US" dirty="0"/>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29136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Etiquette Greetings</a:t>
            </a:r>
          </a:p>
        </p:txBody>
      </p:sp>
      <p:sp>
        <p:nvSpPr>
          <p:cNvPr id="3" name="Content Placeholder 2"/>
          <p:cNvSpPr>
            <a:spLocks noGrp="1"/>
          </p:cNvSpPr>
          <p:nvPr>
            <p:ph sz="quarter" idx="1"/>
          </p:nvPr>
        </p:nvSpPr>
        <p:spPr>
          <a:xfrm>
            <a:off x="457200" y="1981200"/>
            <a:ext cx="8229600" cy="4572000"/>
          </a:xfrm>
        </p:spPr>
        <p:txBody>
          <a:bodyPr>
            <a:normAutofit/>
          </a:bodyPr>
          <a:lstStyle/>
          <a:p>
            <a:pPr>
              <a:buNone/>
            </a:pPr>
            <a:r>
              <a:rPr lang="en-US" dirty="0"/>
              <a:t>	These can range from:</a:t>
            </a:r>
          </a:p>
          <a:p>
            <a:pPr lvl="1"/>
            <a:r>
              <a:rPr lang="en-US" dirty="0"/>
              <a:t>Personal meetings</a:t>
            </a:r>
          </a:p>
          <a:p>
            <a:pPr lvl="1"/>
            <a:r>
              <a:rPr lang="en-US" dirty="0"/>
              <a:t>Phone calls</a:t>
            </a:r>
          </a:p>
          <a:p>
            <a:pPr lvl="1"/>
            <a:r>
              <a:rPr lang="en-US" dirty="0"/>
              <a:t>Letters</a:t>
            </a:r>
          </a:p>
          <a:p>
            <a:pPr lvl="1"/>
            <a:r>
              <a:rPr lang="en-US" dirty="0"/>
              <a:t>Emails</a:t>
            </a:r>
          </a:p>
          <a:p>
            <a:pPr>
              <a:buNone/>
            </a:pPr>
            <a:r>
              <a:rPr lang="en-US" dirty="0"/>
              <a:t>  </a:t>
            </a:r>
          </a:p>
          <a:p>
            <a:pPr>
              <a:buNone/>
            </a:pPr>
            <a:r>
              <a:rPr lang="en-US" dirty="0"/>
              <a:t>	Proper etiquette should be expected in all forms.</a:t>
            </a:r>
          </a:p>
          <a:p>
            <a:pPr marL="457200" lvl="1" indent="0">
              <a:buNone/>
            </a:pPr>
            <a:endParaRPr lang="en-US" sz="2400" dirty="0"/>
          </a:p>
          <a:p>
            <a:pPr lvl="1"/>
            <a:endParaRPr lang="en-US" sz="2400" dirty="0"/>
          </a:p>
          <a:p>
            <a:pPr lvl="1"/>
            <a:endParaRPr lang="en-US" dirty="0"/>
          </a:p>
          <a:p>
            <a:endParaRPr lang="en-US" dirty="0"/>
          </a:p>
          <a:p>
            <a:pPr lvl="1"/>
            <a:endParaRPr lang="en-US" dirty="0"/>
          </a:p>
        </p:txBody>
      </p:sp>
    </p:spTree>
    <p:extLst>
      <p:ext uri="{BB962C8B-B14F-4D97-AF65-F5344CB8AC3E}">
        <p14:creationId xmlns:p14="http://schemas.microsoft.com/office/powerpoint/2010/main" val="180451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Etiquette Greetings</a:t>
            </a:r>
          </a:p>
        </p:txBody>
      </p:sp>
      <p:sp>
        <p:nvSpPr>
          <p:cNvPr id="3" name="Content Placeholder 2"/>
          <p:cNvSpPr>
            <a:spLocks noGrp="1"/>
          </p:cNvSpPr>
          <p:nvPr>
            <p:ph sz="quarter" idx="1"/>
          </p:nvPr>
        </p:nvSpPr>
        <p:spPr>
          <a:xfrm>
            <a:off x="301752" y="2133600"/>
            <a:ext cx="8503920" cy="3965448"/>
          </a:xfrm>
        </p:spPr>
        <p:txBody>
          <a:bodyPr/>
          <a:lstStyle/>
          <a:p>
            <a:r>
              <a:rPr lang="en-US" dirty="0"/>
              <a:t>Personal Meetings</a:t>
            </a:r>
          </a:p>
          <a:p>
            <a:pPr lvl="1">
              <a:buFont typeface="Arial" pitchFamily="34" charset="0"/>
              <a:buChar char="•"/>
            </a:pPr>
            <a:r>
              <a:rPr lang="en-US" dirty="0"/>
              <a:t>Let the meeting arranger take control</a:t>
            </a:r>
          </a:p>
          <a:p>
            <a:pPr lvl="1">
              <a:buFont typeface="Arial" pitchFamily="34" charset="0"/>
              <a:buChar char="•"/>
            </a:pPr>
            <a:r>
              <a:rPr lang="en-US" dirty="0"/>
              <a:t>State your full name and give a firm handshake</a:t>
            </a:r>
          </a:p>
          <a:p>
            <a:pPr lvl="1">
              <a:buFont typeface="Arial" pitchFamily="34" charset="0"/>
              <a:buChar char="•"/>
            </a:pPr>
            <a:r>
              <a:rPr lang="en-US" dirty="0"/>
              <a:t>Look directly at the other person.  Smile, show interest and listen fully</a:t>
            </a:r>
          </a:p>
          <a:p>
            <a:pPr lvl="1">
              <a:buFont typeface="Arial" pitchFamily="34" charset="0"/>
              <a:buChar char="•"/>
            </a:pPr>
            <a:r>
              <a:rPr lang="en-US" dirty="0"/>
              <a:t>Do not fidget, play with clothing or shuffle your feet</a:t>
            </a:r>
          </a:p>
          <a:p>
            <a:pPr lvl="1">
              <a:buFont typeface="Arial" pitchFamily="34" charset="0"/>
              <a:buChar char="•"/>
            </a:pPr>
            <a:r>
              <a:rPr lang="en-US" dirty="0"/>
              <a:t>Respond promptly when asked a question</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Business Etiquette Greetings</a:t>
            </a:r>
          </a:p>
        </p:txBody>
      </p:sp>
      <p:sp>
        <p:nvSpPr>
          <p:cNvPr id="3" name="Content Placeholder 2"/>
          <p:cNvSpPr>
            <a:spLocks noGrp="1"/>
          </p:cNvSpPr>
          <p:nvPr>
            <p:ph sz="quarter" idx="1"/>
          </p:nvPr>
        </p:nvSpPr>
        <p:spPr/>
        <p:txBody>
          <a:bodyPr>
            <a:normAutofit/>
          </a:bodyPr>
          <a:lstStyle/>
          <a:p>
            <a:r>
              <a:rPr lang="en-US" dirty="0"/>
              <a:t>Phone calls</a:t>
            </a:r>
          </a:p>
          <a:p>
            <a:pPr lvl="1">
              <a:buFont typeface="Wingdings" pitchFamily="2" charset="2"/>
              <a:buChar char="§"/>
            </a:pPr>
            <a:r>
              <a:rPr lang="en-US" dirty="0"/>
              <a:t>Always greet the caller, state your name and the company name</a:t>
            </a:r>
          </a:p>
          <a:p>
            <a:pPr lvl="1">
              <a:buFont typeface="Wingdings" pitchFamily="2" charset="2"/>
              <a:buChar char="§"/>
            </a:pPr>
            <a:r>
              <a:rPr lang="en-US" dirty="0"/>
              <a:t>Ask what they are looking for “how may I help you” </a:t>
            </a:r>
          </a:p>
          <a:p>
            <a:pPr lvl="1">
              <a:buFont typeface="Wingdings" pitchFamily="2" charset="2"/>
              <a:buChar char="§"/>
            </a:pPr>
            <a:r>
              <a:rPr lang="en-US" dirty="0"/>
              <a:t>Take good notes and add their name and company to the note</a:t>
            </a:r>
          </a:p>
          <a:p>
            <a:pPr lvl="1">
              <a:buFont typeface="Wingdings" pitchFamily="2" charset="2"/>
              <a:buChar char="§"/>
            </a:pPr>
            <a:r>
              <a:rPr lang="en-US" dirty="0"/>
              <a:t>Confirm the information requested and your plan of action for follow up with the customer</a:t>
            </a:r>
          </a:p>
          <a:p>
            <a:pPr lvl="1">
              <a:buFont typeface="Wingdings" pitchFamily="2" charset="2"/>
              <a:buChar char="§"/>
            </a:pPr>
            <a:r>
              <a:rPr lang="en-US" dirty="0"/>
              <a:t>Return all voice mails as soon as possible or within 8 hours</a:t>
            </a:r>
          </a:p>
        </p:txBody>
      </p:sp>
    </p:spTree>
    <p:extLst>
      <p:ext uri="{BB962C8B-B14F-4D97-AF65-F5344CB8AC3E}">
        <p14:creationId xmlns:p14="http://schemas.microsoft.com/office/powerpoint/2010/main" val="209509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2334</TotalTime>
  <Words>2598</Words>
  <Application>Microsoft Office PowerPoint</Application>
  <PresentationFormat>On-screen Show (4:3)</PresentationFormat>
  <Paragraphs>239</Paragraphs>
  <Slides>18</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Wingdings</vt:lpstr>
      <vt:lpstr>Wingdings 2</vt:lpstr>
      <vt:lpstr>Civic</vt:lpstr>
      <vt:lpstr>Business Etiquette</vt:lpstr>
      <vt:lpstr> Dressing for Work </vt:lpstr>
      <vt:lpstr>How to Dress for Success</vt:lpstr>
      <vt:lpstr>Business Casual</vt:lpstr>
      <vt:lpstr>Campus Casual</vt:lpstr>
      <vt:lpstr>Tips for Take Away</vt:lpstr>
      <vt:lpstr>Business Etiquette Greetings</vt:lpstr>
      <vt:lpstr>Business Etiquette Greetings</vt:lpstr>
      <vt:lpstr>Business Etiquette Greetings</vt:lpstr>
      <vt:lpstr>Business Etiquette Greetings</vt:lpstr>
      <vt:lpstr>Business Etiquette Greetings</vt:lpstr>
      <vt:lpstr>Business Card Exchange Etiquette</vt:lpstr>
      <vt:lpstr>International Business Card Exchange </vt:lpstr>
      <vt:lpstr>Business Etiquette – Thank You Notes</vt:lpstr>
      <vt:lpstr>Business Etiquette for Dining </vt:lpstr>
      <vt:lpstr>Business Etiquette for Dining </vt:lpstr>
      <vt:lpstr>Business Etiquette for International</vt:lpstr>
      <vt:lpstr>Business Etiquette - Conclusion</vt:lpstr>
    </vt:vector>
  </TitlesOfParts>
  <Company>Land O'Lakes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Etiquette</dc:title>
  <dc:creator>Gothard, Charlene</dc:creator>
  <cp:lastModifiedBy>Robin Schauseil</cp:lastModifiedBy>
  <cp:revision>84</cp:revision>
  <dcterms:created xsi:type="dcterms:W3CDTF">2013-04-12T13:54:50Z</dcterms:created>
  <dcterms:modified xsi:type="dcterms:W3CDTF">2020-02-20T13:12:13Z</dcterms:modified>
</cp:coreProperties>
</file>