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24" r:id="rId2"/>
    <p:sldId id="2542" r:id="rId3"/>
    <p:sldId id="2545" r:id="rId4"/>
    <p:sldId id="2610" r:id="rId5"/>
    <p:sldId id="2584" r:id="rId6"/>
    <p:sldId id="2585" r:id="rId7"/>
    <p:sldId id="2611" r:id="rId8"/>
    <p:sldId id="2597" r:id="rId9"/>
    <p:sldId id="2587" r:id="rId10"/>
    <p:sldId id="2588" r:id="rId11"/>
    <p:sldId id="2589" r:id="rId12"/>
    <p:sldId id="2595" r:id="rId13"/>
    <p:sldId id="2596" r:id="rId14"/>
    <p:sldId id="2607" r:id="rId15"/>
    <p:sldId id="2598" r:id="rId16"/>
    <p:sldId id="2603" r:id="rId17"/>
    <p:sldId id="2599" r:id="rId18"/>
    <p:sldId id="2604" r:id="rId19"/>
    <p:sldId id="2602" r:id="rId20"/>
    <p:sldId id="2606" r:id="rId21"/>
    <p:sldId id="2608" r:id="rId22"/>
    <p:sldId id="2609" r:id="rId23"/>
    <p:sldId id="2600" r:id="rId24"/>
    <p:sldId id="2612" r:id="rId25"/>
    <p:sldId id="2601" r:id="rId26"/>
    <p:sldId id="2594" r:id="rId27"/>
    <p:sldId id="2613" r:id="rId28"/>
    <p:sldId id="254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CD2DA"/>
    <a:srgbClr val="5DAAB0"/>
    <a:srgbClr val="DFE3E9"/>
    <a:srgbClr val="FFCC00"/>
    <a:srgbClr val="3B7579"/>
    <a:srgbClr val="AAD3D6"/>
    <a:srgbClr val="418287"/>
    <a:srgbClr val="1F1F26"/>
    <a:srgbClr val="D6DB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03" autoAdjust="0"/>
    <p:restoredTop sz="84504" autoAdjust="0"/>
  </p:normalViewPr>
  <p:slideViewPr>
    <p:cSldViewPr snapToGrid="0" snapToObjects="1" showGuides="1">
      <p:cViewPr varScale="1">
        <p:scale>
          <a:sx n="93" d="100"/>
          <a:sy n="93" d="100"/>
        </p:scale>
        <p:origin x="1308" y="90"/>
      </p:cViewPr>
      <p:guideLst>
        <p:guide pos="3840"/>
        <p:guide orient="horz" pos="2160"/>
      </p:guideLst>
    </p:cSldViewPr>
  </p:slideViewPr>
  <p:outlineViewPr>
    <p:cViewPr>
      <p:scale>
        <a:sx n="33" d="100"/>
        <a:sy n="33" d="100"/>
      </p:scale>
      <p:origin x="0" y="-274"/>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3/13/2024</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3/13/2024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Hello, and welcome to this presentation on the legal implications of using ChatGPT in your business. My name is Jeremy Kahn, and I am a Principal at Berman Fink Van Horn. In this presentation, I will discuss the benefits and risks of using ChatGPT, and the legal considerations you should keep in mind when using this technology.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4966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126354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HIPAA protects protected health information, or PHI. Those in the medical or mental health care profession in particular could commit a HIPAA violation by disclosing PHI 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Gramm-Leach applies to financial institutions and protects certain customer information from disclosure. </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Federal Trade Commission Act prohibits “unfair or deceptive acts or practices,” and empowers the FTC to bring enforcement actions against companies that engage in such practices. The FTC has filed such enforcement actions against companies that violate their own privacy policies, which customers rely on. </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GDPR mainly applies to companies doing business in Europe, but it can also apply outside Europe. For example, a U.S. company with European customers would be subject to the GDPR. Italy recently temporarily banned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pending an investigation into whether it violates privacy regulations. The EU has also proposed new legislation called the European AI Act, which would also restrict the use of AI in certain contexts. </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Some states have laws protecting customer information, such as California. </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may be contractually obligated to keep certain information confidential. Disclosure 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could be a breach of contract. For example, if you are a consultant using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provide advice to clients, you should make sure not to reveal your client’s confidential information. </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Again,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trains on the input that is provided to it, so information inputted by one user could be disclosed to another user. </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Bottom line: Don’t input any information into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that you would not disclose in other contexts. </a:t>
            </a:r>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781814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Even an accidental or inadvertent disclosure can result in a loss of trade-secret protection. A disclosure 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could possibly result in a finding that information is not a trade secret. Or at the very least, it could make litigation more expensive by providing a factual defense to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misappropriator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2009398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2800" b="0" i="0" dirty="0">
                <a:solidFill>
                  <a:srgbClr val="0A1829"/>
                </a:solidFill>
                <a:effectLst/>
                <a:latin typeface="Georgia" panose="02040502050405020303" pitchFamily="18" charset="0"/>
              </a:rPr>
              <a:t>Three separate instances of Samsung employees unintentionally leaking sensitive information to </a:t>
            </a:r>
            <a:r>
              <a:rPr lang="en-US" sz="2800" b="0" i="0" dirty="0" err="1">
                <a:solidFill>
                  <a:srgbClr val="0A1829"/>
                </a:solidFill>
                <a:effectLst/>
                <a:latin typeface="Georgia" panose="02040502050405020303" pitchFamily="18" charset="0"/>
              </a:rPr>
              <a:t>ChatGPT</a:t>
            </a:r>
            <a:r>
              <a:rPr lang="en-US" sz="2800" b="0" i="0" dirty="0">
                <a:solidFill>
                  <a:srgbClr val="0A1829"/>
                </a:solidFill>
                <a:effectLst/>
                <a:latin typeface="Georgia" panose="02040502050405020303" pitchFamily="18" charset="0"/>
              </a:rPr>
              <a:t>. In one instance, an employee pasted confidential source code into the chat to check for errors. Another employee shared code with </a:t>
            </a:r>
            <a:r>
              <a:rPr lang="en-US" sz="2800" b="0" i="0" dirty="0" err="1">
                <a:solidFill>
                  <a:srgbClr val="0A1829"/>
                </a:solidFill>
                <a:effectLst/>
                <a:latin typeface="Georgia" panose="02040502050405020303" pitchFamily="18" charset="0"/>
              </a:rPr>
              <a:t>ChatGPT</a:t>
            </a:r>
            <a:r>
              <a:rPr lang="en-US" sz="2800" b="0" i="0" dirty="0">
                <a:solidFill>
                  <a:srgbClr val="0A1829"/>
                </a:solidFill>
                <a:effectLst/>
                <a:latin typeface="Georgia" panose="02040502050405020303" pitchFamily="18" charset="0"/>
              </a:rPr>
              <a:t> and "requested code optimization." A third, shared a recording of a meeting to convert into notes for a presentation. That information is now out in the wild for </a:t>
            </a:r>
            <a:r>
              <a:rPr lang="en-US" sz="2800" b="0" i="0" dirty="0" err="1">
                <a:solidFill>
                  <a:srgbClr val="0A1829"/>
                </a:solidFill>
                <a:effectLst/>
                <a:latin typeface="Georgia" panose="02040502050405020303" pitchFamily="18" charset="0"/>
              </a:rPr>
              <a:t>ChatGPT</a:t>
            </a:r>
            <a:r>
              <a:rPr lang="en-US" sz="2800" b="0" i="0" dirty="0">
                <a:solidFill>
                  <a:srgbClr val="0A1829"/>
                </a:solidFill>
                <a:effectLst/>
                <a:latin typeface="Georgia" panose="02040502050405020303" pitchFamily="18" charset="0"/>
              </a:rPr>
              <a:t> to feed on. </a:t>
            </a:r>
            <a:r>
              <a:rPr lang="en-US" sz="2800" b="0" i="0" dirty="0">
                <a:solidFill>
                  <a:srgbClr val="23344A"/>
                </a:solidFill>
                <a:effectLst/>
                <a:latin typeface="proxima-nova"/>
              </a:rPr>
              <a:t>Since </a:t>
            </a:r>
            <a:r>
              <a:rPr lang="en-US" sz="2800" b="0" i="0" dirty="0" err="1">
                <a:solidFill>
                  <a:srgbClr val="23344A"/>
                </a:solidFill>
                <a:effectLst/>
                <a:latin typeface="proxima-nova"/>
              </a:rPr>
              <a:t>ChatGPT</a:t>
            </a:r>
            <a:r>
              <a:rPr lang="en-US" sz="2800" b="0" i="0" dirty="0">
                <a:solidFill>
                  <a:srgbClr val="23344A"/>
                </a:solidFill>
                <a:effectLst/>
                <a:latin typeface="proxima-nova"/>
              </a:rPr>
              <a:t> retains user input data for machine learning to train itself, the workers effectively, and inadvertently, disclosed Samsung confidential information to </a:t>
            </a:r>
            <a:r>
              <a:rPr lang="en-US" sz="2800" b="0" i="0" dirty="0" err="1">
                <a:solidFill>
                  <a:srgbClr val="23344A"/>
                </a:solidFill>
                <a:effectLst/>
                <a:latin typeface="proxima-nova"/>
              </a:rPr>
              <a:t>OpenAI</a:t>
            </a:r>
            <a:r>
              <a:rPr lang="en-US" sz="2800" b="0" i="0" dirty="0">
                <a:solidFill>
                  <a:srgbClr val="23344A"/>
                </a:solidFill>
                <a:effectLst/>
                <a:latin typeface="proxima-nova"/>
              </a:rPr>
              <a:t>. </a:t>
            </a:r>
          </a:p>
          <a:p>
            <a:pPr marL="0" marR="0" algn="just">
              <a:spcBef>
                <a:spcPts val="0"/>
              </a:spcBef>
              <a:spcAft>
                <a:spcPts val="0"/>
              </a:spcAft>
            </a:pPr>
            <a:endParaRPr lang="en-US" sz="2800" b="0" i="0" kern="100" dirty="0">
              <a:solidFill>
                <a:srgbClr val="23344A"/>
              </a:solidFill>
              <a:effectLst/>
              <a:latin typeface="proxima-nova"/>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b="0" i="0" kern="100" dirty="0">
                <a:solidFill>
                  <a:srgbClr val="23344A"/>
                </a:solidFill>
                <a:effectLst/>
                <a:latin typeface="proxima-nova"/>
                <a:ea typeface="Calibri" panose="020F0502020204030204" pitchFamily="34" charset="0"/>
                <a:cs typeface="Times New Roman" panose="02020603050405020304" pitchFamily="18" charset="0"/>
              </a:rPr>
              <a:t>Not only would this show if something was disclosed and lost trade-secret protection (i.e., whether a trade secret was an input), it could also raise an issue of whether the purported “owner” of something created with the help of </a:t>
            </a:r>
            <a:r>
              <a:rPr lang="en-US" sz="2800" b="0" i="0" kern="100" dirty="0" err="1">
                <a:solidFill>
                  <a:srgbClr val="23344A"/>
                </a:solidFill>
                <a:effectLst/>
                <a:latin typeface="proxima-nova"/>
                <a:ea typeface="Calibri" panose="020F0502020204030204" pitchFamily="34" charset="0"/>
                <a:cs typeface="Times New Roman" panose="02020603050405020304" pitchFamily="18" charset="0"/>
              </a:rPr>
              <a:t>ChatGPT</a:t>
            </a:r>
            <a:r>
              <a:rPr lang="en-US" sz="2800" b="0" i="0" kern="100" dirty="0">
                <a:solidFill>
                  <a:srgbClr val="23344A"/>
                </a:solidFill>
                <a:effectLst/>
                <a:latin typeface="proxima-nova"/>
                <a:ea typeface="Calibri" panose="020F0502020204030204" pitchFamily="34" charset="0"/>
                <a:cs typeface="Times New Roman" panose="02020603050405020304" pitchFamily="18" charset="0"/>
              </a:rPr>
              <a:t> really “owns” the trade secret (i.e., output subject to trade-secret protection?).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1977122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363725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futura-pt"/>
              </a:rPr>
              <a:t>“Hallucination” in AI refers to the generation of outputs that may sound plausible but are either factually incorrect or unrelated to the given context. These outputs often emerge from the AI model's inherent biases, lack of real-world understanding, or training data limitations. In other words, the AI system "hallucinates" information that it has not been explicitly trained on, leading to unreliable or misleading responses.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1583807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dirty="0">
                <a:solidFill>
                  <a:srgbClr val="303030"/>
                </a:solidFill>
                <a:effectLst/>
                <a:latin typeface="Georgia Pro" panose="020B0604020202020204" pitchFamily="18" charset="0"/>
              </a:rPr>
              <a:t>Volokh made this query of </a:t>
            </a:r>
            <a:r>
              <a:rPr lang="en-US" sz="2800" b="0" i="0" dirty="0" err="1">
                <a:solidFill>
                  <a:srgbClr val="303030"/>
                </a:solidFill>
                <a:effectLst/>
                <a:latin typeface="Georgia Pro" panose="020B0604020202020204" pitchFamily="18" charset="0"/>
              </a:rPr>
              <a:t>ChatGPT</a:t>
            </a:r>
            <a:r>
              <a:rPr lang="en-US" sz="2800" b="0" i="0" dirty="0">
                <a:solidFill>
                  <a:srgbClr val="303030"/>
                </a:solidFill>
                <a:effectLst/>
                <a:latin typeface="Georgia Pro" panose="020B0604020202020204" pitchFamily="18" charset="0"/>
              </a:rPr>
              <a:t>: "Whether sexual harassment by professors has been a problem at American law schools; please include at least five examples, together with quotes from relevant newspaper articles."</a:t>
            </a:r>
          </a:p>
          <a:p>
            <a:pPr algn="l"/>
            <a:r>
              <a:rPr lang="en-US" sz="2800" b="0" i="0" dirty="0">
                <a:solidFill>
                  <a:srgbClr val="303030"/>
                </a:solidFill>
                <a:effectLst/>
                <a:latin typeface="Georgia Pro" panose="020B0604020202020204" pitchFamily="18" charset="0"/>
              </a:rPr>
              <a:t>The program responded with this as an example: 4. Georgetown University Law Center (2018) Prof. Jonathan Turley was accused of sexual harassment by a former student who claimed he made inappropriate comments during a class trip. Quote: "The complaint alleges that Turley made 'sexually suggestive comments' and 'attempted to touch her in a sexual manner' during a law school-sponsored trip to Alaska." (Washington Post, March 21, 2018).“</a:t>
            </a:r>
          </a:p>
          <a:p>
            <a:pPr algn="l"/>
            <a:endParaRPr lang="en-US" sz="2800" b="0" i="0" dirty="0">
              <a:solidFill>
                <a:srgbClr val="303030"/>
              </a:solidFill>
              <a:effectLst/>
              <a:latin typeface="Georgia Pro" panose="020B0604020202020204" pitchFamily="18" charset="0"/>
            </a:endParaRPr>
          </a:p>
          <a:p>
            <a:pPr algn="l"/>
            <a:r>
              <a:rPr lang="en-US" sz="2800" b="0" i="0" dirty="0">
                <a:solidFill>
                  <a:srgbClr val="303030"/>
                </a:solidFill>
                <a:effectLst/>
                <a:latin typeface="Georgia Pro" panose="020B0604020202020204" pitchFamily="18" charset="0"/>
              </a:rPr>
              <a:t>CNET admitting to publishing about 75 articles using </a:t>
            </a:r>
            <a:r>
              <a:rPr lang="en-US" sz="2800" b="0" i="0" dirty="0" err="1">
                <a:solidFill>
                  <a:srgbClr val="303030"/>
                </a:solidFill>
                <a:effectLst/>
                <a:latin typeface="Georgia Pro" panose="020B0604020202020204" pitchFamily="18" charset="0"/>
              </a:rPr>
              <a:t>ChatGPT</a:t>
            </a:r>
            <a:r>
              <a:rPr lang="en-US" sz="2800" b="0" i="0" dirty="0">
                <a:solidFill>
                  <a:srgbClr val="303030"/>
                </a:solidFill>
                <a:effectLst/>
                <a:latin typeface="Georgia Pro" panose="020B0604020202020204" pitchFamily="18" charset="0"/>
              </a:rPr>
              <a:t> after multiple inaccuracies were found in the articles.</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16</a:t>
            </a:fld>
            <a:endParaRPr lang="en-US" dirty="0"/>
          </a:p>
        </p:txBody>
      </p:sp>
    </p:spTree>
    <p:extLst>
      <p:ext uri="{BB962C8B-B14F-4D97-AF65-F5344CB8AC3E}">
        <p14:creationId xmlns:p14="http://schemas.microsoft.com/office/powerpoint/2010/main" val="2193748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introduces a host of new legal questions in the area of copyright law that could be a presentation in and of itself. Some of the issues include the following.</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Copyright infringement: Since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provides responses based on publicly available information, including information that is copyright protected, the output could contain copyrighted material or be very similar to copyrighted material. By then publishing that material, a user could inadvertently be infringing on someone’s copyright and be subject to liability. </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Another issue involves making sure your own information is copyright protected. If you ask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write a novel for you, can you copyright it? What if you tell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general storyline, but have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write it? What if you input a novel and ask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revise or enhance it? Proof it? In which cases are you the “author” with copyright protection? Under U.S. copyright law, copyright protection does not extend to </a:t>
            </a:r>
            <a:r>
              <a:rPr lang="en-US" sz="2800" b="0" i="0" dirty="0">
                <a:solidFill>
                  <a:srgbClr val="000000"/>
                </a:solidFill>
                <a:effectLst/>
                <a:latin typeface="TradeGothicLT"/>
              </a:rPr>
              <a:t>works created solely by a computer but works in which an individual can demonstrate substantial human involvement may qualify for copyright protection.</a:t>
            </a:r>
          </a:p>
          <a:p>
            <a:pPr marL="0" marR="0" algn="just">
              <a:spcBef>
                <a:spcPts val="0"/>
              </a:spcBef>
              <a:spcAft>
                <a:spcPts val="0"/>
              </a:spcAft>
            </a:pPr>
            <a:endParaRPr lang="en-US" sz="2800" b="0" i="0" kern="100" dirty="0">
              <a:solidFill>
                <a:srgbClr val="000000"/>
              </a:solidFill>
              <a:effectLst/>
              <a:latin typeface="TradeGothicLT"/>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b="0" i="0" kern="100" dirty="0">
                <a:solidFill>
                  <a:srgbClr val="000000"/>
                </a:solidFill>
                <a:effectLst/>
                <a:latin typeface="TradeGothicLT"/>
                <a:ea typeface="Calibri" panose="020F0502020204030204" pitchFamily="34" charset="0"/>
                <a:cs typeface="Times New Roman" panose="02020603050405020304" pitchFamily="18" charset="0"/>
              </a:rPr>
              <a:t>Using the example above, you should be careful about what copyrightable content you input into </a:t>
            </a:r>
            <a:r>
              <a:rPr lang="en-US" sz="2800" b="0" i="0" kern="100" dirty="0" err="1">
                <a:solidFill>
                  <a:srgbClr val="000000"/>
                </a:solidFill>
                <a:effectLst/>
                <a:latin typeface="TradeGothicLT"/>
                <a:ea typeface="Calibri" panose="020F0502020204030204" pitchFamily="34" charset="0"/>
                <a:cs typeface="Times New Roman" panose="02020603050405020304" pitchFamily="18" charset="0"/>
              </a:rPr>
              <a:t>ChatGPT</a:t>
            </a:r>
            <a:r>
              <a:rPr lang="en-US" sz="2800" b="0" i="0" kern="100" dirty="0">
                <a:solidFill>
                  <a:srgbClr val="000000"/>
                </a:solidFill>
                <a:effectLst/>
                <a:latin typeface="TradeGothicLT"/>
                <a:ea typeface="Calibri" panose="020F0502020204030204" pitchFamily="34" charset="0"/>
                <a:cs typeface="Times New Roman" panose="02020603050405020304" pitchFamily="18" charset="0"/>
              </a:rPr>
              <a:t>. If you put an original work into </a:t>
            </a:r>
            <a:r>
              <a:rPr lang="en-US" sz="2800" b="0" i="0" kern="100" dirty="0" err="1">
                <a:solidFill>
                  <a:srgbClr val="000000"/>
                </a:solidFill>
                <a:effectLst/>
                <a:latin typeface="TradeGothicLT"/>
                <a:ea typeface="Calibri" panose="020F0502020204030204" pitchFamily="34" charset="0"/>
                <a:cs typeface="Times New Roman" panose="02020603050405020304" pitchFamily="18" charset="0"/>
              </a:rPr>
              <a:t>ChatGPT</a:t>
            </a:r>
            <a:r>
              <a:rPr lang="en-US" sz="2800" b="0" i="0" kern="100" dirty="0">
                <a:solidFill>
                  <a:srgbClr val="000000"/>
                </a:solidFill>
                <a:effectLst/>
                <a:latin typeface="TradeGothicLT"/>
                <a:ea typeface="Calibri" panose="020F0502020204030204" pitchFamily="34" charset="0"/>
                <a:cs typeface="Times New Roman" panose="02020603050405020304" pitchFamily="18" charset="0"/>
              </a:rPr>
              <a:t>, </a:t>
            </a:r>
            <a:r>
              <a:rPr lang="en-US" sz="2800" b="0" i="0" kern="100" dirty="0" err="1">
                <a:solidFill>
                  <a:srgbClr val="000000"/>
                </a:solidFill>
                <a:effectLst/>
                <a:latin typeface="TradeGothicLT"/>
                <a:ea typeface="Calibri" panose="020F0502020204030204" pitchFamily="34" charset="0"/>
                <a:cs typeface="Times New Roman" panose="02020603050405020304" pitchFamily="18" charset="0"/>
              </a:rPr>
              <a:t>ChatGPT</a:t>
            </a:r>
            <a:r>
              <a:rPr lang="en-US" sz="2800" b="0" i="0" kern="100" dirty="0">
                <a:solidFill>
                  <a:srgbClr val="000000"/>
                </a:solidFill>
                <a:effectLst/>
                <a:latin typeface="TradeGothicLT"/>
                <a:ea typeface="Calibri" panose="020F0502020204030204" pitchFamily="34" charset="0"/>
                <a:cs typeface="Times New Roman" panose="02020603050405020304" pitchFamily="18" charset="0"/>
              </a:rPr>
              <a:t> will learn from it and may reproduce parts of it in responses to others, leading to others possibly getting copyright protection for your work before it’s registered. </a:t>
            </a:r>
          </a:p>
          <a:p>
            <a:pPr marL="0" marR="0" algn="just">
              <a:spcBef>
                <a:spcPts val="0"/>
              </a:spcBef>
              <a:spcAft>
                <a:spcPts val="0"/>
              </a:spcAft>
            </a:pPr>
            <a:endParaRPr lang="en-US" sz="2800" b="0" i="0" kern="100" dirty="0">
              <a:solidFill>
                <a:srgbClr val="000000"/>
              </a:solidFill>
              <a:effectLst/>
              <a:latin typeface="TradeGothicLT"/>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b="0" i="0" kern="100" dirty="0">
                <a:solidFill>
                  <a:srgbClr val="000000"/>
                </a:solidFill>
                <a:effectLst/>
                <a:latin typeface="TradeGothicLT"/>
                <a:ea typeface="Calibri" panose="020F0502020204030204" pitchFamily="34" charset="0"/>
                <a:cs typeface="Times New Roman" panose="02020603050405020304" pitchFamily="18" charset="0"/>
              </a:rPr>
              <a:t>Talk about “Heart on My Sleeve,” using voices and styles of Drake and The </a:t>
            </a:r>
            <a:r>
              <a:rPr lang="en-US" sz="2800" b="0" i="0" kern="100" dirty="0" err="1">
                <a:solidFill>
                  <a:srgbClr val="000000"/>
                </a:solidFill>
                <a:effectLst/>
                <a:latin typeface="TradeGothicLT"/>
                <a:ea typeface="Calibri" panose="020F0502020204030204" pitchFamily="34" charset="0"/>
                <a:cs typeface="Times New Roman" panose="02020603050405020304" pitchFamily="18" charset="0"/>
              </a:rPr>
              <a:t>Weeknd</a:t>
            </a:r>
            <a:r>
              <a:rPr lang="en-US" sz="2800" b="0" i="0" kern="100" dirty="0">
                <a:solidFill>
                  <a:srgbClr val="000000"/>
                </a:solidFill>
                <a:effectLst/>
                <a:latin typeface="TradeGothicLT"/>
                <a:ea typeface="Calibri" panose="020F0502020204030204" pitchFamily="34" charset="0"/>
                <a:cs typeface="Times New Roman" panose="02020603050405020304" pitchFamily="18" charset="0"/>
              </a:rPr>
              <a:t> (not </a:t>
            </a:r>
            <a:r>
              <a:rPr lang="en-US" sz="2800" b="0" i="0" kern="100" dirty="0" err="1">
                <a:solidFill>
                  <a:srgbClr val="000000"/>
                </a:solidFill>
                <a:effectLst/>
                <a:latin typeface="TradeGothicLT"/>
                <a:ea typeface="Calibri" panose="020F0502020204030204" pitchFamily="34" charset="0"/>
                <a:cs typeface="Times New Roman" panose="02020603050405020304" pitchFamily="18" charset="0"/>
              </a:rPr>
              <a:t>ChatGPT</a:t>
            </a:r>
            <a:r>
              <a:rPr lang="en-US" sz="2800" b="0" i="0" kern="100" dirty="0">
                <a:solidFill>
                  <a:srgbClr val="000000"/>
                </a:solidFill>
                <a:effectLst/>
                <a:latin typeface="TradeGothicLT"/>
                <a:ea typeface="Calibri" panose="020F0502020204030204" pitchFamily="34" charset="0"/>
                <a:cs typeface="Times New Roman" panose="02020603050405020304" pitchFamily="18" charset="0"/>
              </a:rPr>
              <a:t>, but other regenerative AI). </a:t>
            </a:r>
            <a:r>
              <a:rPr lang="en-US" sz="2800" b="0" i="0" dirty="0">
                <a:solidFill>
                  <a:srgbClr val="000000"/>
                </a:solidFill>
                <a:effectLst/>
                <a:latin typeface="cnnsans"/>
              </a:rPr>
              <a:t>Universal Music Group, the music label that represents Drake and The </a:t>
            </a:r>
            <a:r>
              <a:rPr lang="en-US" sz="2800" b="0" i="0" dirty="0" err="1">
                <a:solidFill>
                  <a:srgbClr val="000000"/>
                </a:solidFill>
                <a:effectLst/>
                <a:latin typeface="cnnsans"/>
              </a:rPr>
              <a:t>Weeknd</a:t>
            </a:r>
            <a:r>
              <a:rPr lang="en-US" sz="2800" b="0" i="0" dirty="0">
                <a:solidFill>
                  <a:srgbClr val="000000"/>
                </a:solidFill>
                <a:effectLst/>
                <a:latin typeface="cnnsans"/>
              </a:rPr>
              <a:t>, sent take down letters to streaming platforms, like Spotify, that were streaming the song. (Is it substantially similar to something they have done? Does it create liability for false light or improper use of likeness?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17</a:t>
            </a:fld>
            <a:endParaRPr lang="en-US" dirty="0"/>
          </a:p>
        </p:txBody>
      </p:sp>
    </p:spTree>
    <p:extLst>
      <p:ext uri="{BB962C8B-B14F-4D97-AF65-F5344CB8AC3E}">
        <p14:creationId xmlns:p14="http://schemas.microsoft.com/office/powerpoint/2010/main" val="12791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Like other areas of law, copyright law always has to adapt to new technology that assists in the creation of works. Back in 1884, the Supreme Court had to decide whether a photograph, which is created by a machine – a camera, is copyrightable. Photographer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Sarony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sued a lithographer for making copies of this photo of Oscar Wilde. Supreme Court ruled there is sufficient human creativity involved in making a photo. </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New guidance from Copyright Office: </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work’s traditional elements of authorship were produced by a machine, the work lacks human authorship and the Office will not register it. For example, when an AI technology receives solely a prompt from a human and produces complex written, visual, or musical works in response, the “traditional elements of authorship” are determined and executed by the technology—not the human user. Based on the Office’s understanding of the generative AI technologies currently available, users do not exercise ultimate creative control over how such systems interpret prompts and generate material. Instead, these prompts function more like instructions to a commissioned artist—they identify what the prompter wishes to have depicted, but the machine determines how those instructions are implemented in its output. For example, if a user instructs a text-generating technology to “write a poem about copyright law in the style of William Shakespeare,” she can expect the system to generate text that is recognizable as a poem, mentions copyright, and resembles Shakespeare’s style. But the technology will decide the rhyming pattern, the words in each line, and the structure of the text. When an AI technology determines the expressive elements of its output, the generated material is not the product of human authorship. As a result, that material is not protected by copyright and must be disclaimed in a registration application.</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other cases, however, a work containing AI-generated material will also contain sufficient human authorship to support a copyright claim. For example, a human may select or arrange AI-generated material in a sufficiently creative way that “the resulting work as a whole constitutes an original work of authorship.” Or an artist may modify material originally generated by AI technology to such a degree that the modifications meet the standard for copyright protection. In these cases, copyright will only protect the human-authored aspects of the work, which are “independent of” and do “not affect” the copyright status of the AI-generated material itself. </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policy does not mean that technological tools cannot be part of the creative process. Authors have long used such tools to create their works or to recast, transform, or adapt their expressive authorship. For example, a visual artist who uses Adobe Photoshop to edit an image remains the author of the modified image, and a musical artist may use effects such as guitar pedals when creating a sound recording. In each case, what matters is the extent to which the human had creative control over the work’s expression and “actually formed” the traditional elements of authorship.”</a:t>
            </a:r>
          </a:p>
        </p:txBody>
      </p:sp>
      <p:sp>
        <p:nvSpPr>
          <p:cNvPr id="4" name="Slide Number Placeholder 3"/>
          <p:cNvSpPr>
            <a:spLocks noGrp="1"/>
          </p:cNvSpPr>
          <p:nvPr>
            <p:ph type="sldNum" sz="quarter" idx="5"/>
          </p:nvPr>
        </p:nvSpPr>
        <p:spPr/>
        <p:txBody>
          <a:bodyPr/>
          <a:lstStyle/>
          <a:p>
            <a:fld id="{3CFA0038-7055-434C-B6C4-B8C69565C600}" type="slidenum">
              <a:rPr lang="en-US" smtClean="0"/>
              <a:t>18</a:t>
            </a:fld>
            <a:endParaRPr lang="en-US" dirty="0"/>
          </a:p>
        </p:txBody>
      </p:sp>
    </p:spTree>
    <p:extLst>
      <p:ext uri="{BB962C8B-B14F-4D97-AF65-F5344CB8AC3E}">
        <p14:creationId xmlns:p14="http://schemas.microsoft.com/office/powerpoint/2010/main" val="3047666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Consistent with Copyright Office application requirements, terms of use state that you must disclose inclusion of AI-generated content and identify the human author’s contributions to the work.</a:t>
            </a:r>
          </a:p>
        </p:txBody>
      </p:sp>
      <p:sp>
        <p:nvSpPr>
          <p:cNvPr id="4" name="Slide Number Placeholder 3"/>
          <p:cNvSpPr>
            <a:spLocks noGrp="1"/>
          </p:cNvSpPr>
          <p:nvPr>
            <p:ph type="sldNum" sz="quarter" idx="5"/>
          </p:nvPr>
        </p:nvSpPr>
        <p:spPr/>
        <p:txBody>
          <a:bodyPr/>
          <a:lstStyle/>
          <a:p>
            <a:fld id="{3CFA0038-7055-434C-B6C4-B8C69565C600}" type="slidenum">
              <a:rPr lang="en-US" smtClean="0"/>
              <a:t>19</a:t>
            </a:fld>
            <a:endParaRPr lang="en-US" dirty="0"/>
          </a:p>
        </p:txBody>
      </p:sp>
    </p:spTree>
    <p:extLst>
      <p:ext uri="{BB962C8B-B14F-4D97-AF65-F5344CB8AC3E}">
        <p14:creationId xmlns:p14="http://schemas.microsoft.com/office/powerpoint/2010/main" val="2807091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782205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20</a:t>
            </a:fld>
            <a:endParaRPr lang="en-US" dirty="0"/>
          </a:p>
        </p:txBody>
      </p:sp>
    </p:spTree>
    <p:extLst>
      <p:ext uri="{BB962C8B-B14F-4D97-AF65-F5344CB8AC3E}">
        <p14:creationId xmlns:p14="http://schemas.microsoft.com/office/powerpoint/2010/main" val="1198442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21</a:t>
            </a:fld>
            <a:endParaRPr lang="en-US" dirty="0"/>
          </a:p>
        </p:txBody>
      </p:sp>
    </p:spTree>
    <p:extLst>
      <p:ext uri="{BB962C8B-B14F-4D97-AF65-F5344CB8AC3E}">
        <p14:creationId xmlns:p14="http://schemas.microsoft.com/office/powerpoint/2010/main" val="809264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22</a:t>
            </a:fld>
            <a:endParaRPr lang="en-US" dirty="0"/>
          </a:p>
        </p:txBody>
      </p:sp>
    </p:spTree>
    <p:extLst>
      <p:ext uri="{BB962C8B-B14F-4D97-AF65-F5344CB8AC3E}">
        <p14:creationId xmlns:p14="http://schemas.microsoft.com/office/powerpoint/2010/main" val="459345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2800" b="0" i="0" dirty="0" err="1">
                <a:solidFill>
                  <a:srgbClr val="000000"/>
                </a:solidFill>
                <a:effectLst/>
                <a:latin typeface="TradeGothicLT"/>
              </a:rPr>
              <a:t>ChatGPT</a:t>
            </a:r>
            <a:r>
              <a:rPr lang="en-US" sz="2800" b="0" i="0" dirty="0">
                <a:solidFill>
                  <a:srgbClr val="000000"/>
                </a:solidFill>
                <a:effectLst/>
                <a:latin typeface="TradeGothicLT"/>
              </a:rPr>
              <a:t> may be helpful in making employment decisions. It could evaluate resumes or answer questions about potential candidate’s experience. </a:t>
            </a:r>
            <a:r>
              <a:rPr lang="en-US" sz="2800" b="0" i="0" dirty="0" err="1">
                <a:solidFill>
                  <a:srgbClr val="000000"/>
                </a:solidFill>
                <a:effectLst/>
                <a:latin typeface="TradeGothicLT"/>
              </a:rPr>
              <a:t>ChatGPT</a:t>
            </a:r>
            <a:r>
              <a:rPr lang="en-US" sz="2800" b="0" i="0" dirty="0">
                <a:solidFill>
                  <a:srgbClr val="000000"/>
                </a:solidFill>
                <a:effectLst/>
                <a:latin typeface="TradeGothicLT"/>
              </a:rPr>
              <a:t> responses may be biased, either by the wording of a prompt or information it uses to generate a response. Its answers will only reflect the diversity of its underlying data. Organizations must ensure that the AI systems are not making decisions that are discriminatory or biased and must be able to demonstrate how decisions were made if necessary. </a:t>
            </a:r>
          </a:p>
          <a:p>
            <a:pPr marL="0" marR="0" algn="just">
              <a:spcBef>
                <a:spcPts val="0"/>
              </a:spcBef>
              <a:spcAft>
                <a:spcPts val="0"/>
              </a:spcAft>
            </a:pPr>
            <a:endParaRPr lang="en-US" sz="2800" b="0" i="0" kern="100" dirty="0">
              <a:solidFill>
                <a:srgbClr val="000000"/>
              </a:solidFill>
              <a:effectLst/>
              <a:latin typeface="TradeGothicLT"/>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b="0" i="0" kern="100" dirty="0">
                <a:solidFill>
                  <a:srgbClr val="000000"/>
                </a:solidFill>
                <a:effectLst/>
                <a:latin typeface="TradeGothicLT"/>
                <a:ea typeface="Calibri" panose="020F0502020204030204" pitchFamily="34" charset="0"/>
                <a:cs typeface="Times New Roman" panose="02020603050405020304" pitchFamily="18" charset="0"/>
              </a:rPr>
              <a:t>Some state and l</a:t>
            </a:r>
            <a:r>
              <a:rPr lang="en-US" sz="2800" b="0" i="0" dirty="0">
                <a:solidFill>
                  <a:srgbClr val="2A2C30"/>
                </a:solidFill>
                <a:effectLst/>
                <a:latin typeface="OpenSans"/>
              </a:rPr>
              <a:t>ocal laws that require notice of AI use in certain employment decisions and/or audits before using it in certain employment contexts. For example, </a:t>
            </a:r>
            <a:r>
              <a:rPr lang="en-US" sz="2800" b="0" i="0" dirty="0">
                <a:solidFill>
                  <a:srgbClr val="000000"/>
                </a:solidFill>
                <a:effectLst/>
                <a:latin typeface="Source Sans Pro" panose="020B0503030403020204" pitchFamily="34" charset="0"/>
              </a:rPr>
              <a:t>New York City’s Local Law Int. No. 144, which went into effect on January 1, 2023, prohibits an employer or employment agency from using an “automated employment decision tool” to screen a candidate or employee for an employment decision unless the tool underwent a bias audit and the employer made a summary of such results publicly available on its website prior to using the tool. Local Law Int. No. 144 also implements notice requirements and candidate opt-out requirements with which employers must comply, and even imposes civil penalties of $500 to $1,500 for each violation.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23</a:t>
            </a:fld>
            <a:endParaRPr lang="en-US" dirty="0"/>
          </a:p>
        </p:txBody>
      </p:sp>
    </p:spTree>
    <p:extLst>
      <p:ext uri="{BB962C8B-B14F-4D97-AF65-F5344CB8AC3E}">
        <p14:creationId xmlns:p14="http://schemas.microsoft.com/office/powerpoint/2010/main" val="1802818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24</a:t>
            </a:fld>
            <a:endParaRPr lang="en-US" dirty="0"/>
          </a:p>
        </p:txBody>
      </p:sp>
    </p:spTree>
    <p:extLst>
      <p:ext uri="{BB962C8B-B14F-4D97-AF65-F5344CB8AC3E}">
        <p14:creationId xmlns:p14="http://schemas.microsoft.com/office/powerpoint/2010/main" val="1741379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Policy that does not actually follow law can lead to liability. </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Misrepresentations can lead to liability for deceptive business practices.</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Depending on your type of business, providing advice or recommendations to clients or customers that is inaccurate can lead to liability for negligent misrepresentations. </a:t>
            </a:r>
          </a:p>
        </p:txBody>
      </p:sp>
      <p:sp>
        <p:nvSpPr>
          <p:cNvPr id="4" name="Slide Number Placeholder 3"/>
          <p:cNvSpPr>
            <a:spLocks noGrp="1"/>
          </p:cNvSpPr>
          <p:nvPr>
            <p:ph type="sldNum" sz="quarter" idx="5"/>
          </p:nvPr>
        </p:nvSpPr>
        <p:spPr/>
        <p:txBody>
          <a:bodyPr/>
          <a:lstStyle/>
          <a:p>
            <a:fld id="{3CFA0038-7055-434C-B6C4-B8C69565C600}" type="slidenum">
              <a:rPr lang="en-US" smtClean="0"/>
              <a:t>25</a:t>
            </a:fld>
            <a:endParaRPr lang="en-US" dirty="0"/>
          </a:p>
        </p:txBody>
      </p:sp>
    </p:spTree>
    <p:extLst>
      <p:ext uri="{BB962C8B-B14F-4D97-AF65-F5344CB8AC3E}">
        <p14:creationId xmlns:p14="http://schemas.microsoft.com/office/powerpoint/2010/main" val="62924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Update policies regarding data disclosure. Policies should clearly communicate to employees what are permitted and prohibited uses of </a:t>
            </a:r>
            <a:r>
              <a:rPr lang="en-US" sz="2800" dirty="0" err="1"/>
              <a:t>ChatGPT</a:t>
            </a:r>
            <a:r>
              <a:rPr lang="en-US" sz="2800" dirty="0"/>
              <a:t> (i.e., acceptable use policy). Consider whether you want to ban </a:t>
            </a:r>
            <a:r>
              <a:rPr lang="en-US" sz="2800" dirty="0" err="1"/>
              <a:t>ChatGPT</a:t>
            </a:r>
            <a:r>
              <a:rPr lang="en-US" sz="2800" dirty="0"/>
              <a:t> or limit its use. You may also want to incorporate </a:t>
            </a:r>
            <a:r>
              <a:rPr lang="en-US" sz="2800" dirty="0" err="1"/>
              <a:t>ChatGPT</a:t>
            </a:r>
            <a:r>
              <a:rPr lang="en-US" sz="2800" dirty="0"/>
              <a:t> into existing policies, such as your HIPAA policy. Review policies of vendors and subcontractors as well, and consider imposing requirements on them. </a:t>
            </a:r>
          </a:p>
          <a:p>
            <a:endParaRPr lang="en-US" sz="2800" dirty="0"/>
          </a:p>
          <a:p>
            <a:r>
              <a:rPr lang="en-US" sz="2800" dirty="0"/>
              <a:t>Also consider whether your document retention policy should address </a:t>
            </a:r>
            <a:r>
              <a:rPr lang="en-US" sz="2800" dirty="0" err="1"/>
              <a:t>ChatGPT</a:t>
            </a:r>
            <a:r>
              <a:rPr lang="en-US" sz="2800" dirty="0"/>
              <a:t> history. </a:t>
            </a:r>
          </a:p>
          <a:p>
            <a:endParaRPr lang="en-US" sz="2800" dirty="0"/>
          </a:p>
          <a:p>
            <a:r>
              <a:rPr lang="en-US" sz="2800" dirty="0"/>
              <a:t>We at BFV would be at happy to review existing policies or help you draft policies appropriate for your business. </a:t>
            </a:r>
          </a:p>
          <a:p>
            <a:endParaRPr lang="en-US" sz="2800" dirty="0"/>
          </a:p>
          <a:p>
            <a:r>
              <a:rPr lang="en-US" sz="2800" dirty="0"/>
              <a:t>Training. Train your employees on the benefits and risks of </a:t>
            </a:r>
            <a:r>
              <a:rPr lang="en-US" sz="2800" dirty="0" err="1"/>
              <a:t>ChatGPT</a:t>
            </a:r>
            <a:r>
              <a:rPr lang="en-US" sz="2800" dirty="0"/>
              <a:t>, and on appropriate and inappropriate uses. </a:t>
            </a:r>
          </a:p>
          <a:p>
            <a:endParaRPr lang="en-US" sz="2800" dirty="0"/>
          </a:p>
          <a:p>
            <a:r>
              <a:rPr lang="en-US" sz="2800" dirty="0"/>
              <a:t>Security. You may want to have your IT impose security limitations, such as limiting which employees are able to access </a:t>
            </a:r>
            <a:r>
              <a:rPr lang="en-US" sz="2800" dirty="0" err="1"/>
              <a:t>ChatGPT</a:t>
            </a:r>
            <a:r>
              <a:rPr lang="en-US" sz="2800" dirty="0"/>
              <a:t> on work devices or limiting the size of data that can be inputted into </a:t>
            </a:r>
            <a:r>
              <a:rPr lang="en-US" sz="2800" dirty="0" err="1"/>
              <a:t>ChatGPT</a:t>
            </a:r>
            <a:r>
              <a:rPr lang="en-US" sz="2800" dirty="0"/>
              <a:t>. In the case of Samsung, it limited its </a:t>
            </a:r>
            <a:r>
              <a:rPr lang="en-US" sz="2800" dirty="0" err="1"/>
              <a:t>ChatGPT</a:t>
            </a:r>
            <a:r>
              <a:rPr lang="en-US" sz="2800" dirty="0"/>
              <a:t> upload capacity to 1024 bytes per person. </a:t>
            </a:r>
          </a:p>
          <a:p>
            <a:endParaRPr lang="en-US" sz="2800" dirty="0"/>
          </a:p>
          <a:p>
            <a:r>
              <a:rPr lang="en-US" sz="2800" dirty="0"/>
              <a:t>Consent. If you are going to input potentially sensitive information into </a:t>
            </a:r>
            <a:r>
              <a:rPr lang="en-US" sz="2800" dirty="0" err="1"/>
              <a:t>ChatGPT</a:t>
            </a:r>
            <a:r>
              <a:rPr lang="en-US" sz="2800" dirty="0"/>
              <a:t>, such as customer information, make sure to obtain consent to collect and use customer’s information to the extent allowable under applicable privacy laws, and provide an opt-out of data collection where appropriate. </a:t>
            </a:r>
          </a:p>
          <a:p>
            <a:endParaRPr lang="en-US" sz="2800" dirty="0"/>
          </a:p>
          <a:p>
            <a:r>
              <a:rPr lang="en-US" sz="2800" dirty="0"/>
              <a:t>Disclosures/Disclaimers. Add disclaimers to representations, especially those generated by </a:t>
            </a:r>
            <a:r>
              <a:rPr lang="en-US" sz="2800" dirty="0" err="1"/>
              <a:t>ChatGPT</a:t>
            </a:r>
            <a:r>
              <a:rPr lang="en-US" sz="2800" dirty="0"/>
              <a:t>, to inform others that information may be inaccurate. Also </a:t>
            </a:r>
            <a:r>
              <a:rPr lang="en-US" sz="1800" dirty="0">
                <a:effectLst/>
                <a:latin typeface="Times New Roman" panose="02020603050405020304" pitchFamily="18" charset="0"/>
                <a:ea typeface="Calibri" panose="020F0502020204030204" pitchFamily="34" charset="0"/>
              </a:rPr>
              <a:t>clarify that the information provided is for general informational purposes only and not legal, medical, or professional advice. </a:t>
            </a:r>
            <a:r>
              <a:rPr lang="en-US" sz="2800" dirty="0"/>
              <a:t>Also disclose to clients if </a:t>
            </a:r>
            <a:r>
              <a:rPr lang="en-US" sz="2800" dirty="0" err="1"/>
              <a:t>ChatGPT</a:t>
            </a:r>
            <a:r>
              <a:rPr lang="en-US" sz="2800" dirty="0"/>
              <a:t> is being used to create content or other deliverables for them. Not doing so may be misleading or deceptive, or at least raise ethical or reputational issues. </a:t>
            </a:r>
          </a:p>
          <a:p>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Review. Don’t just rely on content generated by </a:t>
            </a:r>
            <a:r>
              <a:rPr lang="en-US" sz="2800" dirty="0" err="1"/>
              <a:t>ChatGPT</a:t>
            </a:r>
            <a:r>
              <a:rPr lang="en-US" sz="2800" dirty="0"/>
              <a:t>. Use it to assist you as a starting point, not for the end result. Make sure to review all content for accuracy, nondisclosure of confidential information, and appropriateness in connection with your company’s values and goals.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You should regularly review and moderate its responses. You can also set guidelines for responses and train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on your business's values and policies.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a:p>
            <a:endParaRPr lang="en-US" sz="2800" dirty="0"/>
          </a:p>
          <a:p>
            <a:r>
              <a:rPr lang="en-US" sz="2800" dirty="0"/>
              <a:t>Last, but not least, you can hire us to help. </a:t>
            </a:r>
          </a:p>
        </p:txBody>
      </p:sp>
      <p:sp>
        <p:nvSpPr>
          <p:cNvPr id="4" name="Slide Number Placeholder 3"/>
          <p:cNvSpPr>
            <a:spLocks noGrp="1"/>
          </p:cNvSpPr>
          <p:nvPr>
            <p:ph type="sldNum" sz="quarter" idx="5"/>
          </p:nvPr>
        </p:nvSpPr>
        <p:spPr/>
        <p:txBody>
          <a:bodyPr/>
          <a:lstStyle/>
          <a:p>
            <a:fld id="{3CFA0038-7055-434C-B6C4-B8C69565C600}" type="slidenum">
              <a:rPr lang="en-US" smtClean="0"/>
              <a:t>26</a:t>
            </a:fld>
            <a:endParaRPr lang="en-US" dirty="0"/>
          </a:p>
        </p:txBody>
      </p:sp>
    </p:spTree>
    <p:extLst>
      <p:ext uri="{BB962C8B-B14F-4D97-AF65-F5344CB8AC3E}">
        <p14:creationId xmlns:p14="http://schemas.microsoft.com/office/powerpoint/2010/main" val="1439651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5"/>
          </p:nvPr>
        </p:nvSpPr>
        <p:spPr/>
        <p:txBody>
          <a:bodyPr/>
          <a:lstStyle/>
          <a:p>
            <a:fld id="{3CFA0038-7055-434C-B6C4-B8C69565C600}" type="slidenum">
              <a:rPr lang="en-US" smtClean="0"/>
              <a:t>27</a:t>
            </a:fld>
            <a:endParaRPr lang="en-US" dirty="0"/>
          </a:p>
        </p:txBody>
      </p:sp>
    </p:spTree>
    <p:extLst>
      <p:ext uri="{BB962C8B-B14F-4D97-AF65-F5344CB8AC3E}">
        <p14:creationId xmlns:p14="http://schemas.microsoft.com/office/powerpoint/2010/main" val="2119756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Appropriately, I’ll disclose that this conclusion was written by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spcBef>
                <a:spcPts val="0"/>
              </a:spcBef>
              <a:spcAft>
                <a:spcPts val="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In conclusion,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can be a valuable tool for improving productivity, efficiency, and customer service in your business. However, it is important to be aware of the potential risks and legal considerations when using this technology. By implementing appropriate measures, such as complying with privacy laws, limiting liability, and moderating content, you can minimize these risks and leverage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to benefit your business.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Thank you for attending this presentation. I’d be happy to answer any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28</a:t>
            </a:fld>
            <a:endParaRPr lang="en-US" dirty="0"/>
          </a:p>
        </p:txBody>
      </p:sp>
    </p:spTree>
    <p:extLst>
      <p:ext uri="{BB962C8B-B14F-4D97-AF65-F5344CB8AC3E}">
        <p14:creationId xmlns:p14="http://schemas.microsoft.com/office/powerpoint/2010/main" val="52555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itc-slimbach"/>
              </a:rPr>
              <a:t>The software generates new answers on the fly. And each time you run the app, a different answer will be spit out. Each answer is unique. And systems like ChatGPT are constantly evolving. They learn as more people use the system, and the neural network grows. In others words, they store and remembers data inputted into it and then uses, or may even reproduce, that information in responses to queries from other users. </a:t>
            </a: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36957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itc-slimbach"/>
              </a:rPr>
              <a:t>The software generates new answers on the fly. And each time you run the app, a different answer will be spit out. Each answer is unique. And systems like ChatGPT are constantly evolving. They learn as more people use the system, and the neural network grows. In others words, they store and remembers data inputted into it and then uses, or may even reproduce, that information in responses to queries from other users. </a:t>
            </a: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1334120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ask follow-up questions or provide new information to “train” </a:t>
            </a:r>
            <a:r>
              <a:rPr lang="en-US" dirty="0" err="1"/>
              <a:t>ChatGPT</a:t>
            </a:r>
            <a:r>
              <a:rPr lang="en-US" dirty="0"/>
              <a:t> and revise answers. </a:t>
            </a:r>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3392356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1469930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itc-slimbach"/>
              </a:rPr>
              <a:t>The software generates new answers on the fly. And each time you run the app, a different answer will be spit out. Each answer is unique. And systems like ChatGPT are constantly evolving. They learn as more people use the system, and the neural network grows. In others words, they store and remembers data inputted into it and then uses, or may even reproduce, that information in responses to queries from other users. </a:t>
            </a:r>
          </a:p>
          <a:p>
            <a:endParaRPr lang="en-US" b="0" i="0" dirty="0">
              <a:solidFill>
                <a:srgbClr val="333333"/>
              </a:solidFill>
              <a:effectLst/>
              <a:latin typeface="itc-slimbach"/>
            </a:endParaRPr>
          </a:p>
          <a:p>
            <a:r>
              <a:rPr lang="en-US" b="0" i="0" dirty="0">
                <a:solidFill>
                  <a:srgbClr val="333333"/>
                </a:solidFill>
                <a:effectLst/>
                <a:latin typeface="itc-slimbach"/>
              </a:rPr>
              <a:t>Benefits are generally increased efficiency and productivity. </a:t>
            </a: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2440362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603110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Privacy concerns: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may collect and store personal information about your customers, such as their name and contact information. It is important to comply with applicable privacy laws and ensure that your customers' personal information is stored securely.</a:t>
            </a:r>
          </a:p>
          <a:p>
            <a:pPr marL="0" marR="0" algn="just">
              <a:spcBef>
                <a:spcPts val="0"/>
              </a:spcBef>
              <a:spcAft>
                <a:spcPts val="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Disclosing confidential information: As with privacy concerns,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may collect and store information inputted.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Reputational damage: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ChatGPT's</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responses may be perceived as insensitive or offensive, potentially damaging your business's reputation. It is important to regularly review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ChatGPT's</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responses and ensure they align with your business's values and policies. Also, consider whether using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is appropriate for the context. It would be embarrassing to be caught plagiarizing. Also, use of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could be insensitive or insincere in some circumstances. One extreme example is Vanderbilt using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to write an email to students to address the mass-shooting at Michigan State. </a:t>
            </a:r>
          </a:p>
          <a:p>
            <a:pPr marL="0" marR="0" algn="just">
              <a:spcBef>
                <a:spcPts val="0"/>
              </a:spcBef>
              <a:spcAft>
                <a:spcPts val="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Legal liability: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ChatGPT's</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responses can sometimes be inaccurate or inappropriate, which can result in legal liability for your business. It is important to have disclaimers in place that limit your liability, as well as a process for reviewing and correcting inaccurate or inappropriate responses.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3156249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39803"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noProof="0"/>
              <a:t>Click icon to add picture</a:t>
            </a: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476854" y="879710"/>
            <a:ext cx="3983858"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476854" y="195615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476854" y="303260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476854" y="410904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476854" y="518549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3527730" y="87971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3527730" y="195615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3527730" y="303260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3527730" y="410904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3527730" y="518549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5</a:t>
            </a:r>
          </a:p>
        </p:txBody>
      </p:sp>
      <p:sp>
        <p:nvSpPr>
          <p:cNvPr id="42" name="Shape 62">
            <a:extLst>
              <a:ext uri="{FF2B5EF4-FFF2-40B4-BE49-F238E27FC236}">
                <a16:creationId xmlns:a16="http://schemas.microsoft.com/office/drawing/2014/main" id="{79517603-8FAC-41C9-B5BE-3F8BA7D93CE6}"/>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28314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2812643" y="1691472"/>
            <a:ext cx="4385841" cy="1325563"/>
          </a:xfrm>
        </p:spPr>
        <p:txBody>
          <a:bodyPr anchor="b"/>
          <a:lstStyle>
            <a:lvl1pPr algn="r">
              <a:defRPr>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0" y="3500437"/>
            <a:ext cx="12192000"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569843" y="1690688"/>
            <a:ext cx="4155432" cy="1325562"/>
          </a:xfrm>
        </p:spPr>
        <p:txBody>
          <a:bodyPr>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569843" y="1227698"/>
            <a:ext cx="4155432" cy="382749"/>
          </a:xfrm>
        </p:spPr>
        <p:txBody>
          <a:bodyPr anchor="b">
            <a:normAutofit/>
          </a:bodyPr>
          <a:lstStyle>
            <a:lvl1pPr marL="0" indent="0">
              <a:buNone/>
              <a:defRPr sz="1600" b="1">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849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4414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5470525" y="1193765"/>
            <a:ext cx="6322230"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1" y="1193765"/>
            <a:ext cx="5230788" cy="4796135"/>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1809009"/>
            <a:ext cx="3416928" cy="2884911"/>
          </a:xfrm>
        </p:spPr>
        <p:txBody>
          <a:bodyPr lIns="0" anchor="t">
            <a:normAutofit/>
          </a:bodyPr>
          <a:lstStyle>
            <a:lvl1pPr algn="r">
              <a:defRPr sz="4000">
                <a:solidFill>
                  <a:schemeClr val="accent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10875" y="180900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809009"/>
            <a:ext cx="3658010"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10572" y="221329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21329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0" y="1687089"/>
            <a:ext cx="4297212" cy="3449109"/>
          </a:xfrm>
          <a:solidFill>
            <a:schemeClr val="accent2"/>
          </a:solidFill>
        </p:spPr>
        <p:txBody>
          <a:bodyPr vert="horz" lIns="0" tIns="45720" rIns="324000" bIns="45720" rtlCol="0" anchor="ctr">
            <a:normAutofit/>
          </a:bodyPr>
          <a:lstStyle>
            <a:lvl1pPr>
              <a:defRPr lang="en-US" sz="4000" dirty="0">
                <a:latin typeface="+mj-lt"/>
              </a:defRPr>
            </a:lvl1pPr>
          </a:lstStyle>
          <a:p>
            <a:pPr marL="0" lvl="0" algn="r"/>
            <a:r>
              <a:rPr lang="en-US" dirty="0"/>
              <a:t>Click to edit Master title </a:t>
            </a:r>
            <a:br>
              <a:rPr lang="en-US" dirty="0"/>
            </a:br>
            <a:r>
              <a:rPr lang="en-US" dirty="0"/>
              <a:t>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168708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687089"/>
            <a:ext cx="3658010"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209137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09137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62">
            <a:extLst>
              <a:ext uri="{FF2B5EF4-FFF2-40B4-BE49-F238E27FC236}">
                <a16:creationId xmlns:a16="http://schemas.microsoft.com/office/drawing/2014/main" id="{22325F4A-8191-45D3-B031-5847B1E4B3AA}"/>
              </a:ext>
            </a:extLst>
          </p:cNvPr>
          <p:cNvSpPr/>
          <p:nvPr userDrawn="1"/>
        </p:nvSpPr>
        <p:spPr>
          <a:xfrm rot="16200000" flipV="1">
            <a:off x="3332057" y="133183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60EEF041-4EFF-410A-AFB4-25A65B462B2D}"/>
              </a:ext>
            </a:extLst>
          </p:cNvPr>
          <p:cNvSpPr/>
          <p:nvPr userDrawn="1"/>
        </p:nvSpPr>
        <p:spPr>
          <a:xfrm>
            <a:off x="12087828" y="1675514"/>
            <a:ext cx="115747" cy="3449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90449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1" y="1687090"/>
            <a:ext cx="4568750" cy="1721802"/>
          </a:xfrm>
          <a:noFill/>
        </p:spPr>
        <p:txBody>
          <a:bodyPr lIns="0" rIns="324000" anchor="ctr">
            <a:normAutofit/>
          </a:bodyPr>
          <a:lstStyle>
            <a:lvl1pPr algn="r">
              <a:defRPr sz="4000">
                <a:latin typeface="+mj-lt"/>
              </a:defRPr>
            </a:lvl1pPr>
          </a:lstStyle>
          <a:p>
            <a:r>
              <a:rPr lang="en-US" dirty="0"/>
              <a:t>Click to edit </a:t>
            </a:r>
            <a:br>
              <a:rPr lang="en-US" dirty="0"/>
            </a:br>
            <a:r>
              <a:rPr lang="en-US" dirty="0"/>
              <a:t>Master title style</a:t>
            </a:r>
          </a:p>
        </p:txBody>
      </p:sp>
      <p:sp>
        <p:nvSpPr>
          <p:cNvPr id="11" name="Title 1">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latin typeface="+mn-lt"/>
            </a:endParaRP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hape 62">
            <a:extLst>
              <a:ext uri="{FF2B5EF4-FFF2-40B4-BE49-F238E27FC236}">
                <a16:creationId xmlns:a16="http://schemas.microsoft.com/office/drawing/2014/main" id="{DADD8B14-6C18-4FC5-89FD-62D525A444DB}"/>
              </a:ext>
            </a:extLst>
          </p:cNvPr>
          <p:cNvSpPr/>
          <p:nvPr userDrawn="1"/>
        </p:nvSpPr>
        <p:spPr>
          <a:xfrm rot="16200000" flipV="1">
            <a:off x="3332057" y="729943"/>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6" name="Picture Placeholder 5">
            <a:extLst>
              <a:ext uri="{FF2B5EF4-FFF2-40B4-BE49-F238E27FC236}">
                <a16:creationId xmlns:a16="http://schemas.microsoft.com/office/drawing/2014/main" id="{09156155-C47D-47A0-A08D-DCAC4D742D3F}"/>
              </a:ext>
            </a:extLst>
          </p:cNvPr>
          <p:cNvSpPr>
            <a:spLocks noGrp="1"/>
          </p:cNvSpPr>
          <p:nvPr>
            <p:ph type="pic" sz="quarter" idx="17"/>
          </p:nvPr>
        </p:nvSpPr>
        <p:spPr>
          <a:xfrm>
            <a:off x="2214412" y="3805254"/>
            <a:ext cx="1935925" cy="1854770"/>
          </a:xfrm>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470816"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8769607"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Tree>
    <p:extLst>
      <p:ext uri="{BB962C8B-B14F-4D97-AF65-F5344CB8AC3E}">
        <p14:creationId xmlns:p14="http://schemas.microsoft.com/office/powerpoint/2010/main" val="3970810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2"/>
          </a:solidFill>
        </p:spPr>
        <p:txBody>
          <a:bodyPr lIns="252000" tIns="144000" rIns="144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r">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836271"/>
            <a:ext cx="3523423"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539432"/>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09165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278052" y="3206186"/>
            <a:ext cx="6435525" cy="2815543"/>
          </a:xfrm>
          <a:noFill/>
          <a:ln>
            <a:noFill/>
          </a:ln>
        </p:spPr>
        <p:txBody>
          <a:bodyPr lIns="0" tIns="216000" rIns="180000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lIns="0"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3657059"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lvl1pPr>
              <a:defRPr>
                <a:latin typeface="+mn-lt"/>
              </a:defRPr>
            </a:lvl1p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9DF8596F-E730-47C4-86C3-F4A9B3F78268}"/>
              </a:ext>
            </a:extLst>
          </p:cNvPr>
          <p:cNvSpPr/>
          <p:nvPr userDrawn="1"/>
        </p:nvSpPr>
        <p:spPr>
          <a:xfrm>
            <a:off x="4745620" y="0"/>
            <a:ext cx="744638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mn-lt"/>
              <a:cs typeface="Arial" panose="020B0604020202020204" pitchFamily="34" charset="0"/>
            </a:endParaRP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987207"/>
            <a:ext cx="2837822" cy="382749"/>
          </a:xfrm>
        </p:spPr>
        <p:txBody>
          <a:bodyPr lIns="0" tIns="0" anchor="t">
            <a:normAutofit/>
          </a:bodyPr>
          <a:lstStyle>
            <a:lvl1pPr marL="0" indent="0">
              <a:buNone/>
              <a:defRPr sz="1600" b="1">
                <a:solidFill>
                  <a:schemeClr val="tx2"/>
                </a:solidFill>
                <a:latin typeface="+mn-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8351371" y="987208"/>
            <a:ext cx="3501106" cy="1397178"/>
          </a:xfrm>
        </p:spPr>
        <p:txBody>
          <a:bodyPr lIns="0" tIns="0">
            <a:normAutofit/>
          </a:bodyPr>
          <a:lstStyle>
            <a:lvl1pPr marL="0" indent="0">
              <a:lnSpc>
                <a:spcPct val="100000"/>
              </a:lnSpc>
              <a:buNone/>
              <a:defRPr sz="1400">
                <a:solidFill>
                  <a:schemeClr val="tx2"/>
                </a:solidFill>
                <a:latin typeface="+mn-lt"/>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838200" y="4566452"/>
            <a:ext cx="5007015" cy="1440000"/>
          </a:xfrm>
          <a:solidFill>
            <a:schemeClr val="bg1"/>
          </a:solidFill>
        </p:spPr>
        <p:txBody>
          <a:bodyPr lIns="216000">
            <a:normAutofit/>
          </a:bodyPr>
          <a:lstStyle>
            <a:lvl1pPr>
              <a:defRPr sz="4000">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4" name="Text Placeholder 3">
            <a:extLst>
              <a:ext uri="{FF2B5EF4-FFF2-40B4-BE49-F238E27FC236}">
                <a16:creationId xmlns:a16="http://schemas.microsoft.com/office/drawing/2014/main" id="{049A10FA-D831-43AB-9DF1-EDB14480E3E1}"/>
              </a:ext>
            </a:extLst>
          </p:cNvPr>
          <p:cNvSpPr>
            <a:spLocks noGrp="1"/>
          </p:cNvSpPr>
          <p:nvPr>
            <p:ph type="body" sz="quarter" idx="11" hasCustomPrompt="1"/>
          </p:nvPr>
        </p:nvSpPr>
        <p:spPr>
          <a:xfrm>
            <a:off x="0" y="-1478756"/>
            <a:ext cx="4572000" cy="1189037"/>
          </a:xfrm>
        </p:spPr>
        <p:txBody>
          <a:bodyPr anchor="b">
            <a:normAutofit/>
          </a:bodyPr>
          <a:lstStyle>
            <a:lvl1pPr marL="0" indent="0">
              <a:buNone/>
              <a:defRPr sz="2800">
                <a:solidFill>
                  <a:schemeClr val="bg1">
                    <a:lumMod val="85000"/>
                  </a:schemeClr>
                </a:solidFill>
              </a:defRPr>
            </a:lvl1pPr>
          </a:lstStyle>
          <a:p>
            <a:pPr lvl="0"/>
            <a:r>
              <a:rPr lang="en-US" dirty="0"/>
              <a:t>Slide Title</a:t>
            </a:r>
          </a:p>
        </p:txBody>
      </p:sp>
    </p:spTree>
    <p:extLst>
      <p:ext uri="{BB962C8B-B14F-4D97-AF65-F5344CB8AC3E}">
        <p14:creationId xmlns:p14="http://schemas.microsoft.com/office/powerpoint/2010/main" val="2632027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FBD120B-8377-4641-9618-9DD682652CAA}"/>
              </a:ext>
            </a:extLst>
          </p:cNvPr>
          <p:cNvSpPr>
            <a:spLocks noGrp="1"/>
          </p:cNvSpPr>
          <p:nvPr>
            <p:ph type="title"/>
          </p:nvPr>
        </p:nvSpPr>
        <p:spPr>
          <a:xfrm>
            <a:off x="0" y="4705635"/>
            <a:ext cx="5845215" cy="1440000"/>
          </a:xfrm>
          <a:solidFill>
            <a:schemeClr val="bg1"/>
          </a:solidFill>
        </p:spPr>
        <p:txBody>
          <a:bodyPr lIns="79200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259740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955941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1"/>
            <a:ext cx="11353800" cy="554736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853441"/>
            <a:ext cx="11353800" cy="5151119"/>
          </a:xfrm>
        </p:spPr>
        <p:txBody>
          <a:bodyPr/>
          <a:lstStyle/>
          <a:p>
            <a:r>
              <a:rPr lang="en-US"/>
              <a:t>Click icon to add picture</a:t>
            </a:r>
            <a:endParaRPr lang="en-US" dirty="0"/>
          </a:p>
        </p:txBody>
      </p:sp>
    </p:spTree>
    <p:extLst>
      <p:ext uri="{BB962C8B-B14F-4D97-AF65-F5344CB8AC3E}">
        <p14:creationId xmlns:p14="http://schemas.microsoft.com/office/powerpoint/2010/main" val="390898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1314209" y="1203769"/>
            <a:ext cx="9563582" cy="5060062"/>
          </a:xfrm>
          <a:solidFill>
            <a:schemeClr val="bg1"/>
          </a:solidFill>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F595BB60-922F-4254-AD20-DEA3FA4B75C4}"/>
              </a:ext>
            </a:extLst>
          </p:cNvPr>
          <p:cNvSpPr>
            <a:spLocks noGrp="1"/>
          </p:cNvSpPr>
          <p:nvPr>
            <p:ph type="title"/>
          </p:nvPr>
        </p:nvSpPr>
        <p:spPr>
          <a:xfrm>
            <a:off x="1314208" y="339162"/>
            <a:ext cx="9563581" cy="823070"/>
          </a:xfrm>
          <a:noFill/>
        </p:spPr>
        <p:txBody>
          <a:bodyPr lIns="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323465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6030" y="747000"/>
            <a:ext cx="10519940" cy="5364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2562267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0"/>
            <a:ext cx="113704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365125"/>
            <a:ext cx="7634288" cy="1325563"/>
          </a:xfrm>
        </p:spPr>
        <p:txBody>
          <a:bodyPr>
            <a:normAutofit/>
          </a:bodyPr>
          <a:lstStyle>
            <a:lvl1pPr>
              <a:defRPr sz="6000" b="1">
                <a:solidFill>
                  <a:schemeClr val="bg1"/>
                </a:solidFill>
                <a:latin typeface="+mj-lt"/>
              </a:defRPr>
            </a:lvl1pPr>
          </a:lstStyle>
          <a:p>
            <a:r>
              <a:rPr lang="en-US" dirty="0"/>
              <a:t>Section Header</a:t>
            </a:r>
          </a:p>
        </p:txBody>
      </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530361" y="4719574"/>
            <a:ext cx="2489200" cy="3124200"/>
          </a:xfrm>
        </p:spPr>
        <p:txBody>
          <a:bodyPr tIns="0" bIns="0" anchor="b">
            <a:noAutofit/>
          </a:bodyPr>
          <a:lstStyle>
            <a:lvl1pPr marL="0" indent="0" algn="r">
              <a:buNone/>
              <a:defRPr sz="30000">
                <a:solidFill>
                  <a:schemeClr val="bg1">
                    <a:alpha val="20000"/>
                  </a:schemeClr>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294804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5831840" y="0"/>
            <a:ext cx="55219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4699000" cy="1694180"/>
          </a:xfrm>
        </p:spPr>
        <p:txBody>
          <a:bodyPr lIns="0" anchor="t">
            <a:noAutofit/>
          </a:bodyPr>
          <a:lstStyle>
            <a:lvl1pPr>
              <a:defRPr sz="6600" b="1">
                <a:solidFill>
                  <a:schemeClr val="tx2"/>
                </a:solidFill>
                <a:latin typeface="+mj-lt"/>
              </a:defRPr>
            </a:lvl1pPr>
          </a:lstStyle>
          <a:p>
            <a:r>
              <a:rPr lang="en-US" dirty="0"/>
              <a:t>Section </a:t>
            </a:r>
            <a:br>
              <a:rPr lang="en-US" dirty="0"/>
            </a:br>
            <a:r>
              <a:rPr lang="en-US" dirty="0"/>
              <a:t>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p:spPr>
        <p:txBody>
          <a:bodyPr bIns="0" anchor="b">
            <a:noAutofit/>
          </a:bodyPr>
          <a:lstStyle>
            <a:lvl1pPr marL="0" indent="0" algn="r">
              <a:buNone/>
              <a:defRPr sz="25000">
                <a:solidFill>
                  <a:schemeClr val="bg1">
                    <a:alpha val="20000"/>
                  </a:schemeClr>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 y="0"/>
            <a:ext cx="705612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5257800" cy="1694180"/>
          </a:xfrm>
        </p:spPr>
        <p:txBody>
          <a:bodyPr lIns="0" anchor="t">
            <a:normAutofit/>
          </a:bodyPr>
          <a:lstStyle>
            <a:lvl1pPr>
              <a:defRPr sz="60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88BD7D8D-4534-4674-90CD-5444E7502E2A}"/>
              </a:ext>
            </a:extLst>
          </p:cNvPr>
          <p:cNvSpPr>
            <a:spLocks noGrp="1"/>
          </p:cNvSpPr>
          <p:nvPr>
            <p:ph type="body" sz="quarter" idx="10" hasCustomPrompt="1"/>
          </p:nvPr>
        </p:nvSpPr>
        <p:spPr>
          <a:xfrm>
            <a:off x="9502636" y="4463007"/>
            <a:ext cx="2489200" cy="3124198"/>
          </a:xfrm>
        </p:spPr>
        <p:txBody>
          <a:bodyPr bIns="0" anchor="b">
            <a:noAutofit/>
          </a:bodyPr>
          <a:lstStyle>
            <a:lvl1pPr marL="0" indent="0" algn="r">
              <a:buNone/>
              <a:defRPr sz="25000">
                <a:solidFill>
                  <a:schemeClr val="bg1">
                    <a:lumMod val="85000"/>
                    <a:alpha val="20000"/>
                  </a:schemeClr>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4249687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FC75DEA4-0A76-480D-A95E-49B8E0DD9749}"/>
              </a:ext>
            </a:extLst>
          </p:cNvPr>
          <p:cNvSpPr>
            <a:spLocks noGrp="1"/>
          </p:cNvSpPr>
          <p:nvPr>
            <p:ph type="body" sz="quarter" idx="10" hasCustomPrompt="1"/>
          </p:nvPr>
        </p:nvSpPr>
        <p:spPr>
          <a:xfrm>
            <a:off x="7335647" y="3145492"/>
            <a:ext cx="2489200" cy="3124198"/>
          </a:xfrm>
        </p:spPr>
        <p:txBody>
          <a:bodyPr bIns="0" anchor="b">
            <a:noAutofit/>
          </a:bodyPr>
          <a:lstStyle>
            <a:lvl1pPr marL="0" indent="0" algn="l">
              <a:buNone/>
              <a:defRPr sz="25000">
                <a:solidFill>
                  <a:srgbClr val="5DAAB0">
                    <a:alpha val="20000"/>
                  </a:srgbClr>
                </a:solidFill>
                <a:latin typeface="+mj-lt"/>
                <a:cs typeface="Arial" panose="020B0604020202020204" pitchFamily="34" charset="0"/>
              </a:defRPr>
            </a:lvl1pPr>
          </a:lstStyle>
          <a:p>
            <a:pPr lvl="0"/>
            <a:r>
              <a:rPr lang="en-US" dirty="0"/>
              <a:t>#</a:t>
            </a:r>
          </a:p>
        </p:txBody>
      </p:sp>
      <p:sp>
        <p:nvSpPr>
          <p:cNvPr id="16" name="Rectangle 15">
            <a:extLst>
              <a:ext uri="{FF2B5EF4-FFF2-40B4-BE49-F238E27FC236}">
                <a16:creationId xmlns:a16="http://schemas.microsoft.com/office/drawing/2014/main" id="{E0729B41-53A1-4BDC-BF75-A9E553C70D89}"/>
              </a:ext>
            </a:extLst>
          </p:cNvPr>
          <p:cNvSpPr/>
          <p:nvPr userDrawn="1"/>
        </p:nvSpPr>
        <p:spPr>
          <a:xfrm>
            <a:off x="0" y="1394370"/>
            <a:ext cx="7056121" cy="4069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60" y="1934210"/>
            <a:ext cx="5273040" cy="1694180"/>
          </a:xfrm>
        </p:spPr>
        <p:txBody>
          <a:bodyPr lIns="0" anchor="t">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793532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1"/>
            <a:ext cx="12208639" cy="490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59" y="2691447"/>
            <a:ext cx="6272321" cy="1694180"/>
          </a:xfrm>
        </p:spPr>
        <p:txBody>
          <a:bodyPr lIns="0" anchor="b">
            <a:noAutofit/>
          </a:bodyPr>
          <a:lstStyle>
            <a:lvl1pPr algn="l">
              <a:defRPr sz="6600" b="1">
                <a:solidFill>
                  <a:schemeClr val="bg1"/>
                </a:solidFill>
                <a:latin typeface="+mj-lt"/>
              </a:defRPr>
            </a:lvl1pPr>
          </a:lstStyle>
          <a:p>
            <a:r>
              <a:rPr lang="en-US" dirty="0"/>
              <a:t>Section Header</a:t>
            </a:r>
          </a:p>
        </p:txBody>
      </p:sp>
      <p:sp>
        <p:nvSpPr>
          <p:cNvPr id="19" name="Text Placeholder 3">
            <a:extLst>
              <a:ext uri="{FF2B5EF4-FFF2-40B4-BE49-F238E27FC236}">
                <a16:creationId xmlns:a16="http://schemas.microsoft.com/office/drawing/2014/main" id="{7A110188-91CF-42CE-9B0F-643DB15F9D8E}"/>
              </a:ext>
            </a:extLst>
          </p:cNvPr>
          <p:cNvSpPr>
            <a:spLocks noGrp="1"/>
          </p:cNvSpPr>
          <p:nvPr>
            <p:ph type="body" sz="quarter" idx="10" hasCustomPrompt="1"/>
          </p:nvPr>
        </p:nvSpPr>
        <p:spPr>
          <a:xfrm>
            <a:off x="7591826" y="2613057"/>
            <a:ext cx="2489200" cy="3124198"/>
          </a:xfrm>
        </p:spPr>
        <p:txBody>
          <a:bodyPr bIns="0" anchor="b">
            <a:noAutofit/>
          </a:bodyPr>
          <a:lstStyle>
            <a:lvl1pPr marL="0" indent="0" algn="l">
              <a:buNone/>
              <a:defRPr sz="25000">
                <a:solidFill>
                  <a:srgbClr val="3B7579"/>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3763052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chemeClr val="accent2">
              <a:alpha val="99000"/>
            </a:schemeClr>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2" y="1038724"/>
            <a:ext cx="80475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278528"/>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836849831"/>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278528"/>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78736"/>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1666759"/>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396160"/>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0" name="Picture Placeholder 4">
            <a:extLst>
              <a:ext uri="{FF2B5EF4-FFF2-40B4-BE49-F238E27FC236}">
                <a16:creationId xmlns:a16="http://schemas.microsoft.com/office/drawing/2014/main" id="{99E7C9A1-D1C2-4923-B0AE-127044646A05}"/>
              </a:ext>
            </a:extLst>
          </p:cNvPr>
          <p:cNvSpPr>
            <a:spLocks noGrp="1"/>
          </p:cNvSpPr>
          <p:nvPr>
            <p:ph type="pic" sz="quarter" idx="10"/>
          </p:nvPr>
        </p:nvSpPr>
        <p:spPr>
          <a:xfrm>
            <a:off x="8866207" y="0"/>
            <a:ext cx="3325792" cy="6858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34DECF-152F-4E39-AD49-1ADCE9F759DB}"/>
              </a:ext>
            </a:extLst>
          </p:cNvPr>
          <p:cNvSpPr>
            <a:spLocks noGrp="1"/>
          </p:cNvSpPr>
          <p:nvPr>
            <p:ph type="pic" sz="quarter" idx="21"/>
          </p:nvPr>
        </p:nvSpPr>
        <p:spPr>
          <a:xfrm>
            <a:off x="841375" y="3097232"/>
            <a:ext cx="4008120" cy="2742196"/>
          </a:xfrm>
        </p:spPr>
        <p:txBody>
          <a:bodyPr>
            <a:normAutofit/>
          </a:bodyPr>
          <a:lstStyle>
            <a:lvl1pPr>
              <a:defRPr sz="1200"/>
            </a:lvl1pPr>
          </a:lstStyle>
          <a:p>
            <a:r>
              <a:rPr lang="en-US" noProof="0"/>
              <a:t>Click icon to add picture</a:t>
            </a:r>
            <a:endParaRPr lang="en-US" noProof="0"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normAutofit/>
          </a:bodyPr>
          <a:lstStyle>
            <a:lvl1pPr>
              <a:defRPr sz="4000" b="1">
                <a:latin typeface="+mj-lt"/>
              </a:defRPr>
            </a:lvl1pPr>
          </a:lstStyle>
          <a:p>
            <a:r>
              <a:rPr lang="en-US" noProof="0"/>
              <a:t>Click to Add </a:t>
            </a:r>
            <a:br>
              <a:rPr lang="en-US" noProof="0"/>
            </a:br>
            <a:r>
              <a:rPr lang="en-US" noProof="0"/>
              <a:t>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37508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accent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463303" y="2677210"/>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31060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157913"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1000521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133730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103933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341120" y="3235748"/>
            <a:ext cx="1049126" cy="1049124"/>
          </a:xfrm>
          <a:prstGeom prst="ellipse">
            <a:avLst/>
          </a:prstGeom>
          <a:solidFill>
            <a:schemeClr val="accent1"/>
          </a:solidFill>
          <a:ln w="19050">
            <a:no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18842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035730"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988303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201802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n-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15261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2" y="1038724"/>
            <a:ext cx="80475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841682" y="971950"/>
            <a:ext cx="3537030" cy="2036100"/>
          </a:xfrm>
        </p:spPr>
        <p:txBody>
          <a:bodyPr lIns="0"/>
          <a:lstStyle>
            <a:lvl1pPr>
              <a:defRPr>
                <a:solidFill>
                  <a:srgbClr val="5DAAB0"/>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6076930"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8970602"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6076930"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8970602"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5642770"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5642770"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544956"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544956"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5642770"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5642770"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8544956"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8544956"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6" name="Shape 62">
            <a:extLst>
              <a:ext uri="{FF2B5EF4-FFF2-40B4-BE49-F238E27FC236}">
                <a16:creationId xmlns:a16="http://schemas.microsoft.com/office/drawing/2014/main" id="{E2A7A773-8673-42D6-B565-4013CBE76BBD}"/>
              </a:ext>
            </a:extLst>
          </p:cNvPr>
          <p:cNvSpPr/>
          <p:nvPr userDrawn="1"/>
        </p:nvSpPr>
        <p:spPr>
          <a:xfrm rot="16200000" flipV="1">
            <a:off x="965155" y="-18490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6877645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8D18BE-27C3-4048-91A7-DD0F0F8D0861}"/>
              </a:ext>
            </a:extLst>
          </p:cNvPr>
          <p:cNvSpPr/>
          <p:nvPr userDrawn="1"/>
        </p:nvSpPr>
        <p:spPr>
          <a:xfrm>
            <a:off x="4190264"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2106887" y="616350"/>
            <a:ext cx="7978227" cy="1062602"/>
          </a:xfrm>
        </p:spPr>
        <p:txBody>
          <a:bodyPr lIns="0"/>
          <a:lstStyle>
            <a:lvl1pPr algn="ctr">
              <a:defRPr>
                <a:solidFill>
                  <a:schemeClr val="tx2"/>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4306007"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6273705"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4306007"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6273705"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1504731" y="3168715"/>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1504731" y="2764389"/>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241403" y="3168715"/>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241403" y="2764389"/>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1504731" y="5167572"/>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1504731" y="4763246"/>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8241403" y="5167572"/>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8241403" y="4763246"/>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7" name="Oval 16">
            <a:extLst>
              <a:ext uri="{FF2B5EF4-FFF2-40B4-BE49-F238E27FC236}">
                <a16:creationId xmlns:a16="http://schemas.microsoft.com/office/drawing/2014/main" id="{EC623159-5A5F-49ED-8FE8-D17FB82C8BB9}"/>
              </a:ext>
            </a:extLst>
          </p:cNvPr>
          <p:cNvSpPr/>
          <p:nvPr userDrawn="1"/>
        </p:nvSpPr>
        <p:spPr>
          <a:xfrm>
            <a:off x="6157960"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8" name="Oval 17">
            <a:extLst>
              <a:ext uri="{FF2B5EF4-FFF2-40B4-BE49-F238E27FC236}">
                <a16:creationId xmlns:a16="http://schemas.microsoft.com/office/drawing/2014/main" id="{83F630FE-FEDE-4DCF-98BE-57FA329D971D}"/>
              </a:ext>
            </a:extLst>
          </p:cNvPr>
          <p:cNvSpPr/>
          <p:nvPr userDrawn="1"/>
        </p:nvSpPr>
        <p:spPr>
          <a:xfrm>
            <a:off x="4190264"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9" name="Oval 18">
            <a:extLst>
              <a:ext uri="{FF2B5EF4-FFF2-40B4-BE49-F238E27FC236}">
                <a16:creationId xmlns:a16="http://schemas.microsoft.com/office/drawing/2014/main" id="{5CEE0F46-6DA2-40B8-B7F9-015FA8D24163}"/>
              </a:ext>
            </a:extLst>
          </p:cNvPr>
          <p:cNvSpPr/>
          <p:nvPr userDrawn="1"/>
        </p:nvSpPr>
        <p:spPr>
          <a:xfrm>
            <a:off x="6157960"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3311750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atin typeface="+mj-lt"/>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2708475"/>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838200" y="3796498"/>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1094402" y="2525899"/>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Picture Placeholder 6">
            <a:extLst>
              <a:ext uri="{FF2B5EF4-FFF2-40B4-BE49-F238E27FC236}">
                <a16:creationId xmlns:a16="http://schemas.microsoft.com/office/drawing/2014/main" id="{DAA0C5BA-C2D3-4A68-8EDE-1831408789D6}"/>
              </a:ext>
            </a:extLst>
          </p:cNvPr>
          <p:cNvSpPr>
            <a:spLocks noGrp="1"/>
          </p:cNvSpPr>
          <p:nvPr>
            <p:ph type="pic" sz="quarter" idx="13"/>
          </p:nvPr>
        </p:nvSpPr>
        <p:spPr>
          <a:xfrm>
            <a:off x="0" y="0"/>
            <a:ext cx="12191999" cy="6858000"/>
          </a:xfrm>
          <a:custGeom>
            <a:avLst/>
            <a:gdLst>
              <a:gd name="connsiteX0" fmla="*/ 0 w 11933381"/>
              <a:gd name="connsiteY0" fmla="*/ 0 h 6858000"/>
              <a:gd name="connsiteX1" fmla="*/ 11933381 w 11933381"/>
              <a:gd name="connsiteY1" fmla="*/ 0 h 6858000"/>
              <a:gd name="connsiteX2" fmla="*/ 11933381 w 11933381"/>
              <a:gd name="connsiteY2" fmla="*/ 6858000 h 6858000"/>
              <a:gd name="connsiteX3" fmla="*/ 0 w 11933381"/>
              <a:gd name="connsiteY3" fmla="*/ 6858000 h 6858000"/>
              <a:gd name="connsiteX4" fmla="*/ 0 w 11933381"/>
              <a:gd name="connsiteY4" fmla="*/ 5854361 h 6858000"/>
              <a:gd name="connsiteX5" fmla="*/ 8109878 w 11933381"/>
              <a:gd name="connsiteY5" fmla="*/ 5854361 h 6858000"/>
              <a:gd name="connsiteX6" fmla="*/ 8109878 w 11933381"/>
              <a:gd name="connsiteY6" fmla="*/ 1949923 h 6858000"/>
              <a:gd name="connsiteX7" fmla="*/ 0 w 11933381"/>
              <a:gd name="connsiteY7" fmla="*/ 1949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381" h="6858000">
                <a:moveTo>
                  <a:pt x="0" y="0"/>
                </a:moveTo>
                <a:lnTo>
                  <a:pt x="11933381" y="0"/>
                </a:lnTo>
                <a:lnTo>
                  <a:pt x="11933381" y="6858000"/>
                </a:lnTo>
                <a:lnTo>
                  <a:pt x="0" y="6858000"/>
                </a:lnTo>
                <a:lnTo>
                  <a:pt x="0" y="5854361"/>
                </a:lnTo>
                <a:lnTo>
                  <a:pt x="8109878" y="5854361"/>
                </a:lnTo>
                <a:lnTo>
                  <a:pt x="8109878" y="1949923"/>
                </a:lnTo>
                <a:lnTo>
                  <a:pt x="0" y="1949923"/>
                </a:lnTo>
                <a:close/>
              </a:path>
            </a:pathLst>
          </a:custGeom>
          <a:solidFill>
            <a:schemeClr val="bg1"/>
          </a:solidFill>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524172"/>
            <a:ext cx="2578099" cy="2508588"/>
          </a:xfrm>
        </p:spPr>
        <p:txBody>
          <a:bodyPr lIns="0" anchor="t">
            <a:normAutofit/>
          </a:bodyPr>
          <a:lstStyle>
            <a:lvl1pPr algn="l">
              <a:defRPr sz="4000">
                <a:latin typeface="+mj-lt"/>
              </a:defRPr>
            </a:lvl1pPr>
          </a:lstStyle>
          <a:p>
            <a:r>
              <a:rPr lang="en-US" noProof="0"/>
              <a:t>Click to Add </a:t>
            </a:r>
            <a:br>
              <a:rPr lang="en-US" noProof="0"/>
            </a:br>
            <a:r>
              <a:rPr lang="en-US" noProof="0"/>
              <a:t>Slide Title Here</a:t>
            </a:r>
          </a:p>
        </p:txBody>
      </p:sp>
      <p:sp>
        <p:nvSpPr>
          <p:cNvPr id="9" name="Shape 62">
            <a:extLst>
              <a:ext uri="{FF2B5EF4-FFF2-40B4-BE49-F238E27FC236}">
                <a16:creationId xmlns:a16="http://schemas.microsoft.com/office/drawing/2014/main" id="{77A2F74A-3B1A-417B-8998-62F0E7EF0E74}"/>
              </a:ext>
            </a:extLst>
          </p:cNvPr>
          <p:cNvSpPr/>
          <p:nvPr userDrawn="1"/>
        </p:nvSpPr>
        <p:spPr>
          <a:xfrm rot="16200000" flipV="1">
            <a:off x="965155" y="-70306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98755"/>
            <a:ext cx="3856038" cy="4235450"/>
          </a:xfrm>
          <a:solidFill>
            <a:schemeClr val="bg1">
              <a:lumMod val="95000"/>
            </a:schemeClr>
          </a:solidFill>
        </p:spPr>
        <p:txBody>
          <a:bodyPr/>
          <a:lstStyle/>
          <a:p>
            <a:r>
              <a:rPr lang="en-US"/>
              <a:t>Click icon to add picture</a:t>
            </a:r>
            <a:endParaRPr lang="en-US" dirty="0"/>
          </a:p>
        </p:txBody>
      </p:sp>
      <p:sp>
        <p:nvSpPr>
          <p:cNvPr id="4" name="Picture Placeholder 4">
            <a:extLst>
              <a:ext uri="{FF2B5EF4-FFF2-40B4-BE49-F238E27FC236}">
                <a16:creationId xmlns:a16="http://schemas.microsoft.com/office/drawing/2014/main" id="{D653D0B5-B695-4544-91E9-B8223EA713FF}"/>
              </a:ext>
            </a:extLst>
          </p:cNvPr>
          <p:cNvSpPr>
            <a:spLocks noGrp="1"/>
          </p:cNvSpPr>
          <p:nvPr>
            <p:ph type="pic" sz="quarter" idx="11"/>
          </p:nvPr>
        </p:nvSpPr>
        <p:spPr>
          <a:xfrm>
            <a:off x="4312285" y="198755"/>
            <a:ext cx="7651115" cy="4235450"/>
          </a:xfrm>
          <a:solidFill>
            <a:schemeClr val="bg1">
              <a:lumMod val="95000"/>
            </a:schemeClr>
          </a:solidFill>
        </p:spPr>
        <p:txBody>
          <a:bodyPr/>
          <a:lstStyle/>
          <a:p>
            <a:r>
              <a:rPr lang="en-US"/>
              <a:t>Click icon to add picture</a:t>
            </a:r>
            <a:endParaRPr lang="en-US" dirty="0"/>
          </a:p>
        </p:txBody>
      </p:sp>
      <p:sp>
        <p:nvSpPr>
          <p:cNvPr id="5" name="Picture Placeholder 4">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648200"/>
            <a:ext cx="7651116" cy="2011679"/>
          </a:xfrm>
          <a:solidFill>
            <a:schemeClr val="bg1">
              <a:lumMod val="95000"/>
            </a:schemeClr>
          </a:solidFill>
        </p:spPr>
        <p:txBody>
          <a:bodyPr/>
          <a:lstStyle/>
          <a:p>
            <a:r>
              <a:rPr lang="en-US"/>
              <a:t>Click icon to add picture</a:t>
            </a:r>
            <a:endParaRPr lang="en-US" dirty="0"/>
          </a:p>
        </p:txBody>
      </p:sp>
      <p:sp>
        <p:nvSpPr>
          <p:cNvPr id="6" name="Picture Placeholder 4">
            <a:extLst>
              <a:ext uri="{FF2B5EF4-FFF2-40B4-BE49-F238E27FC236}">
                <a16:creationId xmlns:a16="http://schemas.microsoft.com/office/drawing/2014/main" id="{75694821-2A94-40B8-8AAD-3E3762AFD388}"/>
              </a:ext>
            </a:extLst>
          </p:cNvPr>
          <p:cNvSpPr>
            <a:spLocks noGrp="1"/>
          </p:cNvSpPr>
          <p:nvPr>
            <p:ph type="pic" sz="quarter" idx="13"/>
          </p:nvPr>
        </p:nvSpPr>
        <p:spPr>
          <a:xfrm>
            <a:off x="8122919" y="4648200"/>
            <a:ext cx="3855721" cy="201167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373C762-8092-4F49-BC46-91BCA0557F23}"/>
              </a:ext>
            </a:extLst>
          </p:cNvPr>
          <p:cNvSpPr>
            <a:spLocks noGrp="1"/>
          </p:cNvSpPr>
          <p:nvPr>
            <p:ph type="pic" sz="quarter" idx="10"/>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2430682 h 6858000"/>
              <a:gd name="connsiteX3" fmla="*/ 3823504 w 12191999"/>
              <a:gd name="connsiteY3" fmla="*/ 2430682 h 6858000"/>
              <a:gd name="connsiteX4" fmla="*/ 3823504 w 12191999"/>
              <a:gd name="connsiteY4" fmla="*/ 6335120 h 6858000"/>
              <a:gd name="connsiteX5" fmla="*/ 12191999 w 12191999"/>
              <a:gd name="connsiteY5" fmla="*/ 633512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2191999" y="0"/>
                </a:lnTo>
                <a:lnTo>
                  <a:pt x="12191999" y="2430682"/>
                </a:lnTo>
                <a:lnTo>
                  <a:pt x="3823504" y="2430682"/>
                </a:lnTo>
                <a:lnTo>
                  <a:pt x="3823504" y="6335120"/>
                </a:lnTo>
                <a:lnTo>
                  <a:pt x="12191999" y="6335120"/>
                </a:lnTo>
                <a:lnTo>
                  <a:pt x="12191999"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4403208" y="2870519"/>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403209" y="3958542"/>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4788658" y="2817190"/>
            <a:ext cx="0" cy="1930310"/>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52B907-27B2-46E0-B157-E5617EF0413D}"/>
              </a:ext>
            </a:extLst>
          </p:cNvPr>
          <p:cNvSpPr>
            <a:spLocks noGrp="1"/>
          </p:cNvSpPr>
          <p:nvPr>
            <p:ph type="pic" sz="quarter" idx="10"/>
          </p:nvPr>
        </p:nvSpPr>
        <p:spPr>
          <a:xfrm>
            <a:off x="0" y="0"/>
            <a:ext cx="12191999" cy="6858000"/>
          </a:xfrm>
          <a:custGeom>
            <a:avLst/>
            <a:gdLst>
              <a:gd name="connsiteX0" fmla="*/ 0 w 12191999"/>
              <a:gd name="connsiteY0" fmla="*/ 0 h 6553196"/>
              <a:gd name="connsiteX1" fmla="*/ 12191999 w 12191999"/>
              <a:gd name="connsiteY1" fmla="*/ 0 h 6553196"/>
              <a:gd name="connsiteX2" fmla="*/ 12191999 w 12191999"/>
              <a:gd name="connsiteY2" fmla="*/ 6553196 h 6553196"/>
              <a:gd name="connsiteX3" fmla="*/ 9099630 w 12191999"/>
              <a:gd name="connsiteY3" fmla="*/ 6553196 h 6553196"/>
              <a:gd name="connsiteX4" fmla="*/ 9099630 w 12191999"/>
              <a:gd name="connsiteY4" fmla="*/ 2953562 h 6553196"/>
              <a:gd name="connsiteX5" fmla="*/ 731134 w 12191999"/>
              <a:gd name="connsiteY5" fmla="*/ 2953562 h 6553196"/>
              <a:gd name="connsiteX6" fmla="*/ 731134 w 12191999"/>
              <a:gd name="connsiteY6" fmla="*/ 6553196 h 6553196"/>
              <a:gd name="connsiteX7" fmla="*/ 0 w 12191999"/>
              <a:gd name="connsiteY7" fmla="*/ 6553196 h 65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553196">
                <a:moveTo>
                  <a:pt x="0" y="0"/>
                </a:moveTo>
                <a:lnTo>
                  <a:pt x="12191999" y="0"/>
                </a:lnTo>
                <a:lnTo>
                  <a:pt x="12191999" y="6553196"/>
                </a:lnTo>
                <a:lnTo>
                  <a:pt x="9099630" y="6553196"/>
                </a:lnTo>
                <a:lnTo>
                  <a:pt x="9099630" y="2953562"/>
                </a:lnTo>
                <a:lnTo>
                  <a:pt x="731134" y="2953562"/>
                </a:lnTo>
                <a:lnTo>
                  <a:pt x="731134" y="6553196"/>
                </a:lnTo>
                <a:lnTo>
                  <a:pt x="0" y="6553196"/>
                </a:lnTo>
                <a:close/>
              </a:path>
            </a:pathLst>
          </a:custGeom>
          <a:solidFill>
            <a:schemeClr val="bg1"/>
          </a:solidFill>
        </p:spPr>
        <p:txBody>
          <a:bodyPr wrap="square">
            <a:noAutofit/>
          </a:bodyPr>
          <a:lstStyle>
            <a:lvl1pPr>
              <a:defRPr>
                <a:latin typeface="+mn-lt"/>
              </a:defRPr>
            </a:lvl1pPr>
          </a:lstStyle>
          <a:p>
            <a:r>
              <a:rPr lang="en-US"/>
              <a:t>Click icon to add picture</a:t>
            </a:r>
            <a:endParaRPr lang="en-US" dirty="0"/>
          </a:p>
        </p:txBody>
      </p:sp>
      <p:sp>
        <p:nvSpPr>
          <p:cNvPr id="7" name="Title 1">
            <a:extLst>
              <a:ext uri="{FF2B5EF4-FFF2-40B4-BE49-F238E27FC236}">
                <a16:creationId xmlns:a16="http://schemas.microsoft.com/office/drawing/2014/main" id="{81AEE170-55AC-411A-B257-BD682DE716D0}"/>
              </a:ext>
            </a:extLst>
          </p:cNvPr>
          <p:cNvSpPr>
            <a:spLocks noGrp="1"/>
          </p:cNvSpPr>
          <p:nvPr>
            <p:ph type="title" hasCustomPrompt="1"/>
          </p:nvPr>
        </p:nvSpPr>
        <p:spPr>
          <a:xfrm>
            <a:off x="1220164" y="3379810"/>
            <a:ext cx="7252505" cy="891250"/>
          </a:xfrm>
        </p:spPr>
        <p:txBody>
          <a:bodyPr anchor="t">
            <a:noAutofit/>
          </a:bodyPr>
          <a:lstStyle>
            <a:lvl1pPr algn="l">
              <a:defRPr sz="5000" b="1">
                <a:solidFill>
                  <a:schemeClr val="bg1"/>
                </a:solidFill>
                <a:latin typeface="+mj-lt"/>
              </a:defRPr>
            </a:lvl1pPr>
          </a:lstStyle>
          <a:p>
            <a:r>
              <a:rPr lang="en-US" dirty="0"/>
              <a:t>CLICK TO ADD TITLE</a:t>
            </a:r>
          </a:p>
        </p:txBody>
      </p:sp>
      <p:sp>
        <p:nvSpPr>
          <p:cNvPr id="8" name="Text Placeholder 12">
            <a:extLst>
              <a:ext uri="{FF2B5EF4-FFF2-40B4-BE49-F238E27FC236}">
                <a16:creationId xmlns:a16="http://schemas.microsoft.com/office/drawing/2014/main" id="{92D701DC-3803-4D06-BFB3-A9F78E4022EF}"/>
              </a:ext>
            </a:extLst>
          </p:cNvPr>
          <p:cNvSpPr>
            <a:spLocks noGrp="1"/>
          </p:cNvSpPr>
          <p:nvPr>
            <p:ph type="body" sz="quarter" idx="14" hasCustomPrompt="1"/>
          </p:nvPr>
        </p:nvSpPr>
        <p:spPr>
          <a:xfrm>
            <a:off x="1220165" y="4467833"/>
            <a:ext cx="7252504"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9" name="Shape 62">
            <a:extLst>
              <a:ext uri="{FF2B5EF4-FFF2-40B4-BE49-F238E27FC236}">
                <a16:creationId xmlns:a16="http://schemas.microsoft.com/office/drawing/2014/main" id="{71FB5177-8D30-4482-99E2-8BFEB1D37D9E}"/>
              </a:ext>
            </a:extLst>
          </p:cNvPr>
          <p:cNvSpPr/>
          <p:nvPr userDrawn="1"/>
        </p:nvSpPr>
        <p:spPr>
          <a:xfrm rot="16200000" flipV="1">
            <a:off x="1285385" y="3006251"/>
            <a:ext cx="0" cy="2570770"/>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356412"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3778137" y="2225040"/>
            <a:ext cx="3557587" cy="3668025"/>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7559432"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7559432"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7559432"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7559432"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7559432"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E2F3CED5-D6C7-4A0B-B731-FDB78F4E3341}"/>
              </a:ext>
            </a:extLst>
          </p:cNvPr>
          <p:cNvSpPr/>
          <p:nvPr userDrawn="1"/>
        </p:nvSpPr>
        <p:spPr>
          <a:xfrm>
            <a:off x="3778137" y="0"/>
            <a:ext cx="3586162"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5043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5" r:id="rId2"/>
    <p:sldLayoutId id="2147483689" r:id="rId3"/>
    <p:sldLayoutId id="2147483684" r:id="rId4"/>
    <p:sldLayoutId id="2147483651" r:id="rId5"/>
    <p:sldLayoutId id="2147483685" r:id="rId6"/>
    <p:sldLayoutId id="2147483674" r:id="rId7"/>
    <p:sldLayoutId id="2147483690" r:id="rId8"/>
    <p:sldLayoutId id="2147483694" r:id="rId9"/>
    <p:sldLayoutId id="2147483693" r:id="rId10"/>
    <p:sldLayoutId id="2147483686" r:id="rId11"/>
    <p:sldLayoutId id="2147483703" r:id="rId12"/>
    <p:sldLayoutId id="2147483709" r:id="rId13"/>
    <p:sldLayoutId id="2147483710" r:id="rId14"/>
    <p:sldLayoutId id="2147483711" r:id="rId15"/>
    <p:sldLayoutId id="2147483712" r:id="rId16"/>
    <p:sldLayoutId id="2147483704" r:id="rId17"/>
    <p:sldLayoutId id="2147483702" r:id="rId18"/>
    <p:sldLayoutId id="2147483713" r:id="rId19"/>
    <p:sldLayoutId id="2147483714" r:id="rId20"/>
    <p:sldLayoutId id="2147483715" r:id="rId21"/>
    <p:sldLayoutId id="2147483695" r:id="rId22"/>
    <p:sldLayoutId id="2147483730" r:id="rId23"/>
    <p:sldLayoutId id="2147483698" r:id="rId24"/>
    <p:sldLayoutId id="2147483731" r:id="rId25"/>
    <p:sldLayoutId id="2147483699" r:id="rId26"/>
    <p:sldLayoutId id="2147483732" r:id="rId27"/>
    <p:sldLayoutId id="2147483700" r:id="rId28"/>
    <p:sldLayoutId id="2147483733" r:id="rId29"/>
    <p:sldLayoutId id="2147483701" r:id="rId30"/>
    <p:sldLayoutId id="2147483734" r:id="rId31"/>
    <p:sldLayoutId id="2147483696" r:id="rId32"/>
    <p:sldLayoutId id="2147483705" r:id="rId33"/>
    <p:sldLayoutId id="2147483706" r:id="rId34"/>
    <p:sldLayoutId id="2147483707" r:id="rId35"/>
    <p:sldLayoutId id="2147483708" r:id="rId36"/>
    <p:sldLayoutId id="2147483687" r:id="rId37"/>
    <p:sldLayoutId id="2147483660" r:id="rId38"/>
    <p:sldLayoutId id="2147483719" r:id="rId39"/>
    <p:sldLayoutId id="2147483720" r:id="rId40"/>
    <p:sldLayoutId id="2147483718" r:id="rId41"/>
    <p:sldLayoutId id="2147483721" r:id="rId42"/>
    <p:sldLayoutId id="2147483716" r:id="rId43"/>
    <p:sldLayoutId id="2147483722" r:id="rId44"/>
    <p:sldLayoutId id="2147483723" r:id="rId45"/>
    <p:sldLayoutId id="2147483725" r:id="rId46"/>
    <p:sldLayoutId id="2147483726" r:id="rId47"/>
    <p:sldLayoutId id="2147483675" r:id="rId48"/>
    <p:sldLayoutId id="2147483677" r:id="rId49"/>
    <p:sldLayoutId id="2147483729" r:id="rId50"/>
    <p:sldLayoutId id="2147483728" r:id="rId51"/>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hyperlink" Target="mailto:jkahn@bfvlaw.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7.jpeg"/><Relationship Id="rId2" Type="http://schemas.openxmlformats.org/officeDocument/2006/relationships/video" Target="file:///C:\Users\jkahn\Desktop\Jeremy\Presentation\Benefits%20of%20ChatGPT.mp4" TargetMode="External"/><Relationship Id="rId1" Type="http://schemas.microsoft.com/office/2007/relationships/media" Target="file:///C:\Users\jkahn\Desktop\Jeremy\Presentation\Benefits%20of%20ChatGPT.mp4" TargetMode="Externa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descr="Buildings">
            <a:extLst>
              <a:ext uri="{FF2B5EF4-FFF2-40B4-BE49-F238E27FC236}">
                <a16:creationId xmlns:a16="http://schemas.microsoft.com/office/drawing/2014/main" id="{002497D9-8F14-40C3-90A2-8264564E1F97}"/>
              </a:ext>
              <a:ext uri="{C183D7F6-B498-43B3-948B-1728B52AA6E4}">
                <adec:decorative xmlns:adec="http://schemas.microsoft.com/office/drawing/2017/decorative" val="0"/>
              </a:ext>
            </a:extLst>
          </p:cNvPr>
          <p:cNvPicPr>
            <a:picLocks noGrp="1" noChangeAspect="1"/>
          </p:cNvPicPr>
          <p:nvPr>
            <p:ph type="pic" sz="quarter" idx="15"/>
          </p:nvPr>
        </p:nvPicPr>
        <p:blipFill>
          <a:blip r:embed="rId3" cstate="screen">
            <a:grayscl/>
            <a:extLst>
              <a:ext uri="{28A0092B-C50C-407E-A947-70E740481C1C}">
                <a14:useLocalDpi xmlns:a14="http://schemas.microsoft.com/office/drawing/2010/main"/>
              </a:ext>
            </a:extLst>
          </a:blip>
          <a:srcRect t="7802" b="7802"/>
          <a:stretch>
            <a:fillRect/>
          </a:stretch>
        </p:blipFill>
        <p:spPr/>
      </p:pic>
      <p:sp>
        <p:nvSpPr>
          <p:cNvPr id="2" name="Title 1">
            <a:extLst>
              <a:ext uri="{FF2B5EF4-FFF2-40B4-BE49-F238E27FC236}">
                <a16:creationId xmlns:a16="http://schemas.microsoft.com/office/drawing/2014/main" id="{14801ABD-7339-4C70-82A3-696BE8EF14DF}"/>
              </a:ext>
            </a:extLst>
          </p:cNvPr>
          <p:cNvSpPr>
            <a:spLocks noGrp="1"/>
          </p:cNvSpPr>
          <p:nvPr>
            <p:ph type="title"/>
          </p:nvPr>
        </p:nvSpPr>
        <p:spPr>
          <a:xfrm>
            <a:off x="172529" y="1665992"/>
            <a:ext cx="8617788" cy="1172100"/>
          </a:xfrm>
        </p:spPr>
        <p:txBody>
          <a:bodyPr/>
          <a:lstStyle/>
          <a:p>
            <a:r>
              <a:rPr lang="en-US" sz="3200" dirty="0"/>
              <a:t>Business Risks With Utilization of Artificial Intelligence in the Workplace </a:t>
            </a:r>
          </a:p>
        </p:txBody>
      </p:sp>
      <p:pic>
        <p:nvPicPr>
          <p:cNvPr id="1026" name="Picture 2" descr="146 Minefield Stock Vector Illustration and Royalty Free Minefield Clipart">
            <a:extLst>
              <a:ext uri="{FF2B5EF4-FFF2-40B4-BE49-F238E27FC236}">
                <a16:creationId xmlns:a16="http://schemas.microsoft.com/office/drawing/2014/main" id="{4F4FECD2-1F5B-C439-AFBF-FB41E10A2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70" y="3113597"/>
            <a:ext cx="428625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A207D0C3-6BD1-AB97-909A-067BF4ABB48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871054" y="5982220"/>
            <a:ext cx="2919263" cy="875780"/>
          </a:xfrm>
          <a:prstGeom prst="rect">
            <a:avLst/>
          </a:prstGeom>
        </p:spPr>
      </p:pic>
      <p:sp>
        <p:nvSpPr>
          <p:cNvPr id="11" name="TextBox 10">
            <a:extLst>
              <a:ext uri="{FF2B5EF4-FFF2-40B4-BE49-F238E27FC236}">
                <a16:creationId xmlns:a16="http://schemas.microsoft.com/office/drawing/2014/main" id="{F88F48F3-8678-DBCF-46E5-BFE6ED0361B5}"/>
              </a:ext>
            </a:extLst>
          </p:cNvPr>
          <p:cNvSpPr txBox="1"/>
          <p:nvPr/>
        </p:nvSpPr>
        <p:spPr>
          <a:xfrm>
            <a:off x="108488" y="6331434"/>
            <a:ext cx="2562922" cy="276999"/>
          </a:xfrm>
          <a:prstGeom prst="rect">
            <a:avLst/>
          </a:prstGeom>
          <a:noFill/>
        </p:spPr>
        <p:txBody>
          <a:bodyPr wrap="square" rtlCol="0">
            <a:spAutoFit/>
          </a:bodyPr>
          <a:lstStyle/>
          <a:p>
            <a:r>
              <a:rPr lang="en-US" sz="1200" dirty="0">
                <a:solidFill>
                  <a:schemeClr val="bg1"/>
                </a:solidFill>
                <a:latin typeface="+mj-lt"/>
              </a:rPr>
              <a:t>By: Jeremy L. Kahn</a:t>
            </a:r>
          </a:p>
        </p:txBody>
      </p:sp>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164387" y="1193765"/>
            <a:ext cx="6185613" cy="1325563"/>
          </a:xfrm>
        </p:spPr>
        <p:txBody>
          <a:bodyPr>
            <a:normAutofit/>
          </a:bodyPr>
          <a:lstStyle/>
          <a:p>
            <a:r>
              <a:rPr lang="en-US" sz="4400" dirty="0"/>
              <a:t>Legal considerations for </a:t>
            </a:r>
            <a:r>
              <a:rPr lang="en-US" sz="4400" dirty="0">
                <a:solidFill>
                  <a:srgbClr val="5DAAB0"/>
                </a:solidFill>
              </a:rPr>
              <a:t>Generative AI </a:t>
            </a:r>
          </a:p>
        </p:txBody>
      </p:sp>
      <p:pic>
        <p:nvPicPr>
          <p:cNvPr id="4098" name="Picture 2" descr="Would you let a robot lawyer defend you? - BBC News">
            <a:extLst>
              <a:ext uri="{FF2B5EF4-FFF2-40B4-BE49-F238E27FC236}">
                <a16:creationId xmlns:a16="http://schemas.microsoft.com/office/drawing/2014/main" id="{A7F4DBC6-8C80-6B9A-481B-4CEAA5CE3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16" y="2531304"/>
            <a:ext cx="6426200" cy="36147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39836E-7BEC-1EA3-42F8-1B35E3329D75}"/>
              </a:ext>
            </a:extLst>
          </p:cNvPr>
          <p:cNvSpPr txBox="1"/>
          <p:nvPr/>
        </p:nvSpPr>
        <p:spPr>
          <a:xfrm>
            <a:off x="7258902" y="1621730"/>
            <a:ext cx="4851818"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Privacy laws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Trade secret law</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Defamation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Copyright law</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Employment discrimination </a:t>
            </a:r>
          </a:p>
          <a:p>
            <a:endParaRPr lang="en-US" sz="2400" dirty="0"/>
          </a:p>
          <a:p>
            <a:pPr marL="285750" indent="-285750">
              <a:buFont typeface="Arial" panose="020B0604020202020204" pitchFamily="34" charset="0"/>
              <a:buChar char="•"/>
            </a:pPr>
            <a:r>
              <a:rPr lang="en-US" sz="2400" dirty="0"/>
              <a:t>Liability based on other inaccuracies</a:t>
            </a:r>
          </a:p>
        </p:txBody>
      </p:sp>
    </p:spTree>
    <p:extLst>
      <p:ext uri="{BB962C8B-B14F-4D97-AF65-F5344CB8AC3E}">
        <p14:creationId xmlns:p14="http://schemas.microsoft.com/office/powerpoint/2010/main" val="229957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1834896" y="383892"/>
            <a:ext cx="5764784" cy="1325563"/>
          </a:xfrm>
        </p:spPr>
        <p:txBody>
          <a:bodyPr>
            <a:normAutofit/>
          </a:bodyPr>
          <a:lstStyle/>
          <a:p>
            <a:r>
              <a:rPr lang="en-US" dirty="0"/>
              <a:t>Privacy Laws</a:t>
            </a:r>
            <a:endParaRPr lang="en-US" dirty="0">
              <a:solidFill>
                <a:srgbClr val="5DAAB0"/>
              </a:solidFill>
            </a:endParaRPr>
          </a:p>
        </p:txBody>
      </p:sp>
      <p:pic>
        <p:nvPicPr>
          <p:cNvPr id="5124" name="Picture 4" descr="The More You Know: Data Protection Laws and Regulations — AMT Lab @ CMU">
            <a:extLst>
              <a:ext uri="{FF2B5EF4-FFF2-40B4-BE49-F238E27FC236}">
                <a16:creationId xmlns:a16="http://schemas.microsoft.com/office/drawing/2014/main" id="{6F5EB5F4-F1F4-A53C-D4E4-16949913C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20" y="2133248"/>
            <a:ext cx="5273040" cy="39547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075B3F-D061-5107-9913-C2CD56963228}"/>
              </a:ext>
            </a:extLst>
          </p:cNvPr>
          <p:cNvSpPr txBox="1"/>
          <p:nvPr/>
        </p:nvSpPr>
        <p:spPr>
          <a:xfrm>
            <a:off x="6563360" y="2133248"/>
            <a:ext cx="562864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HIPAA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Gramm-Leach-Bliley Act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Federal Trade Commission Act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General Data Protection Regulation (GDPR)</a:t>
            </a:r>
          </a:p>
          <a:p>
            <a:pPr marL="742950" lvl="1" indent="-285750">
              <a:buFont typeface="Arial" panose="020B0604020202020204" pitchFamily="34" charset="0"/>
              <a:buChar char="•"/>
            </a:pPr>
            <a:r>
              <a:rPr lang="en-US" dirty="0"/>
              <a:t>EU AI Act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State laws (e.g., California Consumer Privacy Act)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Private contracts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66962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21DDE6-85C5-EAF7-2390-650CAD0921CD}"/>
              </a:ext>
            </a:extLst>
          </p:cNvPr>
          <p:cNvSpPr txBox="1"/>
          <p:nvPr/>
        </p:nvSpPr>
        <p:spPr>
          <a:xfrm>
            <a:off x="5278052" y="3101083"/>
            <a:ext cx="8294110" cy="2896663"/>
          </a:xfrm>
          <a:prstGeom prst="rect">
            <a:avLst/>
          </a:prstGeom>
          <a:noFill/>
          <a:ln>
            <a:noFill/>
          </a:ln>
        </p:spPr>
        <p:txBody>
          <a:bodyPr vert="horz" lIns="0" tIns="216000" rIns="1800000" bIns="45720" rtlCol="0">
            <a:normAutofit lnSpcReduction="10000"/>
          </a:bodyPr>
          <a:lstStyle/>
          <a:p>
            <a:pPr algn="just">
              <a:lnSpc>
                <a:spcPct val="90000"/>
              </a:lnSpc>
              <a:spcBef>
                <a:spcPts val="1000"/>
              </a:spcBef>
            </a:pPr>
            <a:r>
              <a:rPr lang="en-US" sz="1400" b="0" i="0" kern="1200" dirty="0">
                <a:latin typeface="+mn-lt"/>
                <a:ea typeface="+mn-ea"/>
                <a:cs typeface="Arial" panose="020B0604020202020204" pitchFamily="34" charset="0"/>
              </a:rPr>
              <a:t>the term “trade secret” means all forms and types of financial, business, scientific, technical, economic, or engineering information, including patterns, plans, compilations, program devices, formulas, designs, prototypes, methods, techniques, processes, procedures, programs, or codes, whether tangible or intangible, and whether or how stored, compiled, or memorialized physically, electronically, graphically, photographically, or in writing if—</a:t>
            </a:r>
          </a:p>
          <a:p>
            <a:pPr algn="just">
              <a:lnSpc>
                <a:spcPct val="90000"/>
              </a:lnSpc>
              <a:spcBef>
                <a:spcPts val="1000"/>
              </a:spcBef>
            </a:pPr>
            <a:r>
              <a:rPr lang="en-US" sz="1400" b="0" i="0" kern="1200" dirty="0">
                <a:latin typeface="+mn-lt"/>
                <a:ea typeface="+mn-ea"/>
                <a:cs typeface="Arial" panose="020B0604020202020204" pitchFamily="34" charset="0"/>
              </a:rPr>
              <a:t>(A) </a:t>
            </a:r>
            <a:r>
              <a:rPr lang="en-US" sz="1400" b="1" i="1" kern="1200" dirty="0">
                <a:latin typeface="+mn-lt"/>
                <a:ea typeface="+mn-ea"/>
                <a:cs typeface="Arial" panose="020B0604020202020204" pitchFamily="34" charset="0"/>
              </a:rPr>
              <a:t>the owner thereof has taken reasonable measures to keep such information secret</a:t>
            </a:r>
            <a:r>
              <a:rPr lang="en-US" sz="1400" b="0" i="0" kern="1200" dirty="0">
                <a:latin typeface="+mn-lt"/>
                <a:ea typeface="+mn-ea"/>
                <a:cs typeface="Arial" panose="020B0604020202020204" pitchFamily="34" charset="0"/>
              </a:rPr>
              <a:t>; and</a:t>
            </a:r>
          </a:p>
          <a:p>
            <a:pPr algn="just">
              <a:lnSpc>
                <a:spcPct val="90000"/>
              </a:lnSpc>
              <a:spcBef>
                <a:spcPts val="1000"/>
              </a:spcBef>
            </a:pPr>
            <a:r>
              <a:rPr lang="en-US" sz="1400" b="0" i="0" kern="1200" dirty="0">
                <a:latin typeface="+mn-lt"/>
                <a:ea typeface="+mn-ea"/>
                <a:cs typeface="Arial" panose="020B0604020202020204" pitchFamily="34" charset="0"/>
              </a:rPr>
              <a:t>(B) the information derives independent economic value, actual or potential, from not being generally known to, and not being readily ascertainable through proper means </a:t>
            </a:r>
            <a:r>
              <a:rPr lang="en-US" sz="1400" b="0" i="0" kern="1200" dirty="0">
                <a:cs typeface="Arial" panose="020B0604020202020204" pitchFamily="34" charset="0"/>
              </a:rPr>
              <a:t>by, another person who can obtain economic value from the disclosure or use of the information;</a:t>
            </a:r>
          </a:p>
          <a:p>
            <a:pPr algn="just">
              <a:lnSpc>
                <a:spcPct val="90000"/>
              </a:lnSpc>
              <a:spcBef>
                <a:spcPts val="1000"/>
              </a:spcBef>
            </a:pPr>
            <a:r>
              <a:rPr lang="en-US" sz="1400" dirty="0">
                <a:cs typeface="Arial" panose="020B0604020202020204" pitchFamily="34" charset="0"/>
              </a:rPr>
              <a:t>18 U.S.C. </a:t>
            </a:r>
            <a:r>
              <a:rPr lang="en-US" sz="1400" b="0" i="0" dirty="0">
                <a:effectLst/>
              </a:rPr>
              <a:t>§ 1839(3). </a:t>
            </a:r>
          </a:p>
          <a:p>
            <a:pPr>
              <a:lnSpc>
                <a:spcPct val="90000"/>
              </a:lnSpc>
              <a:spcBef>
                <a:spcPts val="1000"/>
              </a:spcBef>
            </a:pPr>
            <a:endParaRPr lang="en-US" sz="1200" dirty="0">
              <a:solidFill>
                <a:schemeClr val="tx2"/>
              </a:solidFill>
              <a:cs typeface="Arial" panose="020B0604020202020204" pitchFamily="34" charset="0"/>
            </a:endParaRPr>
          </a:p>
        </p:txBody>
      </p:sp>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p:txBody>
          <a:bodyPr vert="horz" lIns="0" tIns="45720" rIns="91440" bIns="45720" rtlCol="0" anchor="b">
            <a:normAutofit/>
          </a:bodyPr>
          <a:lstStyle/>
          <a:p>
            <a:r>
              <a:rPr lang="en-US" b="1" i="0" kern="1200" spc="-150" dirty="0">
                <a:latin typeface="+mj-lt"/>
                <a:ea typeface="+mj-ea"/>
                <a:cs typeface="Gill Sans" panose="020B0502020104020203" pitchFamily="34" charset="-79"/>
              </a:rPr>
              <a:t>Trade Secret Law</a:t>
            </a:r>
          </a:p>
        </p:txBody>
      </p:sp>
      <p:pic>
        <p:nvPicPr>
          <p:cNvPr id="6150" name="Picture 6" descr="500+ Secret Pictures [HD] | Download Free Images on Unsplash">
            <a:extLst>
              <a:ext uri="{FF2B5EF4-FFF2-40B4-BE49-F238E27FC236}">
                <a16:creationId xmlns:a16="http://schemas.microsoft.com/office/drawing/2014/main" id="{26288880-93FB-90AF-1C08-9D18F3263A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56" r="20408" b="2"/>
          <a:stretch/>
        </p:blipFill>
        <p:spPr bwMode="auto">
          <a:xfrm>
            <a:off x="838200" y="836271"/>
            <a:ext cx="3657059" cy="5185458"/>
          </a:xfrm>
          <a:prstGeom prst="rect">
            <a:avLst/>
          </a:prstGeom>
          <a:solidFill>
            <a:srgbClr val="FFFFFF"/>
          </a:solidFill>
        </p:spPr>
      </p:pic>
    </p:spTree>
    <p:extLst>
      <p:ext uri="{BB962C8B-B14F-4D97-AF65-F5344CB8AC3E}">
        <p14:creationId xmlns:p14="http://schemas.microsoft.com/office/powerpoint/2010/main" val="135391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A1CE34-CF78-4039-B29F-EB20CE9B3EFB}"/>
              </a:ext>
            </a:extLst>
          </p:cNvPr>
          <p:cNvPicPr>
            <a:picLocks noChangeAspect="1"/>
          </p:cNvPicPr>
          <p:nvPr/>
        </p:nvPicPr>
        <p:blipFill>
          <a:blip r:embed="rId3"/>
          <a:stretch>
            <a:fillRect/>
          </a:stretch>
        </p:blipFill>
        <p:spPr>
          <a:xfrm>
            <a:off x="2153056" y="525626"/>
            <a:ext cx="7885888" cy="5806747"/>
          </a:xfrm>
          <a:prstGeom prst="rect">
            <a:avLst/>
          </a:prstGeom>
        </p:spPr>
      </p:pic>
    </p:spTree>
    <p:extLst>
      <p:ext uri="{BB962C8B-B14F-4D97-AF65-F5344CB8AC3E}">
        <p14:creationId xmlns:p14="http://schemas.microsoft.com/office/powerpoint/2010/main" val="1633090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08C13-DD36-A01B-8E5E-3E8D65DAA34D}"/>
              </a:ext>
            </a:extLst>
          </p:cNvPr>
          <p:cNvPicPr>
            <a:picLocks noChangeAspect="1"/>
          </p:cNvPicPr>
          <p:nvPr/>
        </p:nvPicPr>
        <p:blipFill>
          <a:blip r:embed="rId3"/>
          <a:stretch>
            <a:fillRect/>
          </a:stretch>
        </p:blipFill>
        <p:spPr>
          <a:xfrm>
            <a:off x="646939" y="1386869"/>
            <a:ext cx="10898121" cy="2810267"/>
          </a:xfrm>
          <a:prstGeom prst="rect">
            <a:avLst/>
          </a:prstGeom>
          <a:ln>
            <a:solidFill>
              <a:schemeClr val="tx1"/>
            </a:solidFill>
          </a:ln>
        </p:spPr>
      </p:pic>
    </p:spTree>
    <p:extLst>
      <p:ext uri="{BB962C8B-B14F-4D97-AF65-F5344CB8AC3E}">
        <p14:creationId xmlns:p14="http://schemas.microsoft.com/office/powerpoint/2010/main" val="1304192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1554184" y="397914"/>
            <a:ext cx="8380926" cy="1325563"/>
          </a:xfrm>
        </p:spPr>
        <p:txBody>
          <a:bodyPr>
            <a:normAutofit/>
          </a:bodyPr>
          <a:lstStyle/>
          <a:p>
            <a:r>
              <a:rPr lang="en-US" sz="4400" dirty="0"/>
              <a:t>Inaccuracies/Defamation</a:t>
            </a:r>
            <a:endParaRPr lang="en-US" sz="4400" dirty="0">
              <a:solidFill>
                <a:srgbClr val="5DAAB0"/>
              </a:solidFill>
            </a:endParaRPr>
          </a:p>
        </p:txBody>
      </p:sp>
      <p:sp>
        <p:nvSpPr>
          <p:cNvPr id="4" name="TextBox 3">
            <a:extLst>
              <a:ext uri="{FF2B5EF4-FFF2-40B4-BE49-F238E27FC236}">
                <a16:creationId xmlns:a16="http://schemas.microsoft.com/office/drawing/2014/main" id="{A983465C-578D-FCEC-9704-6F5BC3AB4096}"/>
              </a:ext>
            </a:extLst>
          </p:cNvPr>
          <p:cNvSpPr txBox="1"/>
          <p:nvPr/>
        </p:nvSpPr>
        <p:spPr>
          <a:xfrm>
            <a:off x="1926102" y="2050612"/>
            <a:ext cx="8643134" cy="954107"/>
          </a:xfrm>
          <a:prstGeom prst="rect">
            <a:avLst/>
          </a:prstGeom>
          <a:noFill/>
        </p:spPr>
        <p:txBody>
          <a:bodyPr wrap="square">
            <a:spAutoFit/>
          </a:bodyPr>
          <a:lstStyle/>
          <a:p>
            <a:r>
              <a:rPr lang="en-US" sz="2800" b="0" i="0" dirty="0">
                <a:solidFill>
                  <a:srgbClr val="000000"/>
                </a:solidFill>
                <a:effectLst/>
              </a:rPr>
              <a:t>“</a:t>
            </a:r>
            <a:r>
              <a:rPr lang="en-US" sz="2800" b="0" i="0" dirty="0" err="1">
                <a:solidFill>
                  <a:srgbClr val="000000"/>
                </a:solidFill>
                <a:effectLst/>
              </a:rPr>
              <a:t>ChatGPT</a:t>
            </a:r>
            <a:r>
              <a:rPr lang="en-US" sz="2800" b="0" i="0" dirty="0">
                <a:solidFill>
                  <a:srgbClr val="000000"/>
                </a:solidFill>
                <a:effectLst/>
              </a:rPr>
              <a:t> sometimes writes plausible-sounding but incorrect or nonsensical answers.” – </a:t>
            </a:r>
            <a:r>
              <a:rPr lang="en-US" sz="2800" b="0" i="0" dirty="0" err="1">
                <a:solidFill>
                  <a:srgbClr val="000000"/>
                </a:solidFill>
                <a:effectLst/>
              </a:rPr>
              <a:t>OpenAI</a:t>
            </a:r>
            <a:r>
              <a:rPr lang="en-US" sz="2800" b="0" i="0" dirty="0">
                <a:solidFill>
                  <a:srgbClr val="000000"/>
                </a:solidFill>
                <a:effectLst/>
              </a:rPr>
              <a:t> website</a:t>
            </a:r>
            <a:endParaRPr lang="en-US" sz="2800" dirty="0"/>
          </a:p>
        </p:txBody>
      </p:sp>
      <p:pic>
        <p:nvPicPr>
          <p:cNvPr id="4098" name="Picture 2" descr="undefined">
            <a:extLst>
              <a:ext uri="{FF2B5EF4-FFF2-40B4-BE49-F238E27FC236}">
                <a16:creationId xmlns:a16="http://schemas.microsoft.com/office/drawing/2014/main" id="{890372C4-F973-769C-FACE-2463BD6AF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880" y="3615121"/>
            <a:ext cx="6152012" cy="31613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n AI robot, painted as though it is hallucinating. ">
            <a:extLst>
              <a:ext uri="{FF2B5EF4-FFF2-40B4-BE49-F238E27FC236}">
                <a16:creationId xmlns:a16="http://schemas.microsoft.com/office/drawing/2014/main" id="{6828EB73-B383-EB43-B455-84764FE2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108" y="3615121"/>
            <a:ext cx="4789470" cy="2694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529B37-60CA-A933-2566-E107C077ED26}"/>
              </a:ext>
            </a:extLst>
          </p:cNvPr>
          <p:cNvSpPr txBox="1"/>
          <p:nvPr/>
        </p:nvSpPr>
        <p:spPr>
          <a:xfrm>
            <a:off x="559884" y="6407144"/>
            <a:ext cx="4315146" cy="369332"/>
          </a:xfrm>
          <a:prstGeom prst="rect">
            <a:avLst/>
          </a:prstGeom>
          <a:noFill/>
        </p:spPr>
        <p:txBody>
          <a:bodyPr wrap="square" rtlCol="0">
            <a:spAutoFit/>
          </a:bodyPr>
          <a:lstStyle/>
          <a:p>
            <a:pPr algn="ctr"/>
            <a:r>
              <a:rPr lang="en-US" dirty="0"/>
              <a:t>“Hallucinations”</a:t>
            </a:r>
          </a:p>
        </p:txBody>
      </p:sp>
    </p:spTree>
    <p:extLst>
      <p:ext uri="{BB962C8B-B14F-4D97-AF65-F5344CB8AC3E}">
        <p14:creationId xmlns:p14="http://schemas.microsoft.com/office/powerpoint/2010/main" val="252437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2129536" y="383892"/>
            <a:ext cx="7250770" cy="1325563"/>
          </a:xfrm>
        </p:spPr>
        <p:txBody>
          <a:bodyPr>
            <a:normAutofit/>
          </a:bodyPr>
          <a:lstStyle/>
          <a:p>
            <a:r>
              <a:rPr lang="en-US" sz="4400" dirty="0"/>
              <a:t>Inaccuracies/ Defamation</a:t>
            </a:r>
            <a:endParaRPr lang="en-US" sz="4400" dirty="0">
              <a:solidFill>
                <a:srgbClr val="5DAAB0"/>
              </a:solidFill>
            </a:endParaRPr>
          </a:p>
        </p:txBody>
      </p:sp>
      <p:pic>
        <p:nvPicPr>
          <p:cNvPr id="3" name="Picture 2">
            <a:extLst>
              <a:ext uri="{FF2B5EF4-FFF2-40B4-BE49-F238E27FC236}">
                <a16:creationId xmlns:a16="http://schemas.microsoft.com/office/drawing/2014/main" id="{4F44622E-F0BD-C7D0-C748-28193E4F0CE8}"/>
              </a:ext>
            </a:extLst>
          </p:cNvPr>
          <p:cNvPicPr>
            <a:picLocks noChangeAspect="1"/>
          </p:cNvPicPr>
          <p:nvPr/>
        </p:nvPicPr>
        <p:blipFill rotWithShape="1">
          <a:blip r:embed="rId3"/>
          <a:srcRect l="1576" t="9241" r="5168" b="2916"/>
          <a:stretch/>
        </p:blipFill>
        <p:spPr>
          <a:xfrm>
            <a:off x="133564" y="1791648"/>
            <a:ext cx="5764784" cy="1956312"/>
          </a:xfrm>
          <a:prstGeom prst="rect">
            <a:avLst/>
          </a:prstGeom>
        </p:spPr>
      </p:pic>
      <p:pic>
        <p:nvPicPr>
          <p:cNvPr id="6" name="Picture 5">
            <a:extLst>
              <a:ext uri="{FF2B5EF4-FFF2-40B4-BE49-F238E27FC236}">
                <a16:creationId xmlns:a16="http://schemas.microsoft.com/office/drawing/2014/main" id="{5CC3562F-DAF1-F32B-5A0B-DDC6804300C7}"/>
              </a:ext>
            </a:extLst>
          </p:cNvPr>
          <p:cNvPicPr>
            <a:picLocks noChangeAspect="1"/>
          </p:cNvPicPr>
          <p:nvPr/>
        </p:nvPicPr>
        <p:blipFill>
          <a:blip r:embed="rId4"/>
          <a:stretch>
            <a:fillRect/>
          </a:stretch>
        </p:blipFill>
        <p:spPr>
          <a:xfrm>
            <a:off x="2943804" y="4349029"/>
            <a:ext cx="9063261" cy="2250895"/>
          </a:xfrm>
          <a:prstGeom prst="rect">
            <a:avLst/>
          </a:prstGeom>
        </p:spPr>
      </p:pic>
      <p:pic>
        <p:nvPicPr>
          <p:cNvPr id="8" name="Picture 7">
            <a:extLst>
              <a:ext uri="{FF2B5EF4-FFF2-40B4-BE49-F238E27FC236}">
                <a16:creationId xmlns:a16="http://schemas.microsoft.com/office/drawing/2014/main" id="{5D0DBFEB-C901-E728-F34F-3F7226D5112E}"/>
              </a:ext>
            </a:extLst>
          </p:cNvPr>
          <p:cNvPicPr>
            <a:picLocks noChangeAspect="1"/>
          </p:cNvPicPr>
          <p:nvPr/>
        </p:nvPicPr>
        <p:blipFill>
          <a:blip r:embed="rId5"/>
          <a:stretch>
            <a:fillRect/>
          </a:stretch>
        </p:blipFill>
        <p:spPr>
          <a:xfrm>
            <a:off x="6096000" y="2206099"/>
            <a:ext cx="5764784" cy="1918701"/>
          </a:xfrm>
          <a:prstGeom prst="rect">
            <a:avLst/>
          </a:prstGeom>
        </p:spPr>
      </p:pic>
      <p:pic>
        <p:nvPicPr>
          <p:cNvPr id="10" name="Picture 9">
            <a:extLst>
              <a:ext uri="{FF2B5EF4-FFF2-40B4-BE49-F238E27FC236}">
                <a16:creationId xmlns:a16="http://schemas.microsoft.com/office/drawing/2014/main" id="{D67AC147-E7F8-4998-B822-412FB6D08F4C}"/>
              </a:ext>
            </a:extLst>
          </p:cNvPr>
          <p:cNvPicPr>
            <a:picLocks noChangeAspect="1"/>
          </p:cNvPicPr>
          <p:nvPr/>
        </p:nvPicPr>
        <p:blipFill>
          <a:blip r:embed="rId6"/>
          <a:stretch>
            <a:fillRect/>
          </a:stretch>
        </p:blipFill>
        <p:spPr>
          <a:xfrm>
            <a:off x="331216" y="2769804"/>
            <a:ext cx="11965070" cy="1810003"/>
          </a:xfrm>
          <a:prstGeom prst="rect">
            <a:avLst/>
          </a:prstGeom>
        </p:spPr>
      </p:pic>
    </p:spTree>
    <p:extLst>
      <p:ext uri="{BB962C8B-B14F-4D97-AF65-F5344CB8AC3E}">
        <p14:creationId xmlns:p14="http://schemas.microsoft.com/office/powerpoint/2010/main" val="74425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2129536" y="383892"/>
            <a:ext cx="5764784" cy="1325563"/>
          </a:xfrm>
        </p:spPr>
        <p:txBody>
          <a:bodyPr>
            <a:normAutofit/>
          </a:bodyPr>
          <a:lstStyle/>
          <a:p>
            <a:r>
              <a:rPr lang="en-US" dirty="0"/>
              <a:t>Copyright Law</a:t>
            </a:r>
            <a:endParaRPr lang="en-US" dirty="0">
              <a:solidFill>
                <a:srgbClr val="5DAAB0"/>
              </a:solidFill>
            </a:endParaRPr>
          </a:p>
        </p:txBody>
      </p:sp>
      <p:sp>
        <p:nvSpPr>
          <p:cNvPr id="2" name="TextBox 1">
            <a:extLst>
              <a:ext uri="{FF2B5EF4-FFF2-40B4-BE49-F238E27FC236}">
                <a16:creationId xmlns:a16="http://schemas.microsoft.com/office/drawing/2014/main" id="{359100C2-1BCE-F474-2D5A-9DAB6B5B7D75}"/>
              </a:ext>
            </a:extLst>
          </p:cNvPr>
          <p:cNvSpPr txBox="1"/>
          <p:nvPr/>
        </p:nvSpPr>
        <p:spPr>
          <a:xfrm>
            <a:off x="6739848" y="2958957"/>
            <a:ext cx="4037744"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Infringement issues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Protection issues</a:t>
            </a:r>
          </a:p>
        </p:txBody>
      </p:sp>
      <p:pic>
        <p:nvPicPr>
          <p:cNvPr id="2052" name="Picture 4" descr="Copyright Explained: Definition, Types, and How It Works">
            <a:extLst>
              <a:ext uri="{FF2B5EF4-FFF2-40B4-BE49-F238E27FC236}">
                <a16:creationId xmlns:a16="http://schemas.microsoft.com/office/drawing/2014/main" id="{3CC5C0A5-9640-0A20-7BBE-96B674FCA76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9645" y="1631258"/>
            <a:ext cx="5408274" cy="404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07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1954875" y="376652"/>
            <a:ext cx="5764784" cy="541240"/>
          </a:xfrm>
        </p:spPr>
        <p:txBody>
          <a:bodyPr>
            <a:normAutofit fontScale="90000"/>
          </a:bodyPr>
          <a:lstStyle/>
          <a:p>
            <a:r>
              <a:rPr lang="en-US" dirty="0"/>
              <a:t>Copyright Law</a:t>
            </a:r>
            <a:endParaRPr lang="en-US" dirty="0">
              <a:solidFill>
                <a:srgbClr val="5DAAB0"/>
              </a:solidFill>
            </a:endParaRPr>
          </a:p>
        </p:txBody>
      </p:sp>
      <p:pic>
        <p:nvPicPr>
          <p:cNvPr id="3074" name="Picture 2" descr="Sarony’s “Oscar Wilde No. 18&quot;">
            <a:extLst>
              <a:ext uri="{FF2B5EF4-FFF2-40B4-BE49-F238E27FC236}">
                <a16:creationId xmlns:a16="http://schemas.microsoft.com/office/drawing/2014/main" id="{7DB8159A-EE71-6934-2A61-852C9E68C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875" y="1056366"/>
            <a:ext cx="28575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9F95AA-3D0E-C8D9-A1B2-EDAE048A85F3}"/>
              </a:ext>
            </a:extLst>
          </p:cNvPr>
          <p:cNvSpPr txBox="1"/>
          <p:nvPr/>
        </p:nvSpPr>
        <p:spPr>
          <a:xfrm>
            <a:off x="924673" y="6224041"/>
            <a:ext cx="5548046" cy="307777"/>
          </a:xfrm>
          <a:prstGeom prst="rect">
            <a:avLst/>
          </a:prstGeom>
          <a:noFill/>
        </p:spPr>
        <p:txBody>
          <a:bodyPr wrap="square" rtlCol="0">
            <a:spAutoFit/>
          </a:bodyPr>
          <a:lstStyle/>
          <a:p>
            <a:r>
              <a:rPr lang="en-US" sz="1400" b="0" i="1" dirty="0">
                <a:effectLst/>
              </a:rPr>
              <a:t>Burrow-Giles Lithographic Company v. </a:t>
            </a:r>
            <a:r>
              <a:rPr lang="en-US" sz="1400" b="0" i="1" dirty="0" err="1">
                <a:effectLst/>
              </a:rPr>
              <a:t>Sarony</a:t>
            </a:r>
            <a:r>
              <a:rPr lang="en-US" sz="1400" b="0" i="0" dirty="0">
                <a:effectLst/>
              </a:rPr>
              <a:t>, 111 U.S. 53 (1884)</a:t>
            </a:r>
            <a:endParaRPr lang="en-US" sz="1400" dirty="0"/>
          </a:p>
        </p:txBody>
      </p:sp>
      <p:pic>
        <p:nvPicPr>
          <p:cNvPr id="5" name="Picture 4">
            <a:extLst>
              <a:ext uri="{FF2B5EF4-FFF2-40B4-BE49-F238E27FC236}">
                <a16:creationId xmlns:a16="http://schemas.microsoft.com/office/drawing/2014/main" id="{2799D115-5E28-BE44-0B65-F97332E5957C}"/>
              </a:ext>
            </a:extLst>
          </p:cNvPr>
          <p:cNvPicPr>
            <a:picLocks noChangeAspect="1"/>
          </p:cNvPicPr>
          <p:nvPr/>
        </p:nvPicPr>
        <p:blipFill>
          <a:blip r:embed="rId4"/>
          <a:stretch>
            <a:fillRect/>
          </a:stretch>
        </p:blipFill>
        <p:spPr>
          <a:xfrm>
            <a:off x="6096000" y="938623"/>
            <a:ext cx="3857889" cy="4980754"/>
          </a:xfrm>
          <a:prstGeom prst="rect">
            <a:avLst/>
          </a:prstGeom>
        </p:spPr>
      </p:pic>
    </p:spTree>
    <p:extLst>
      <p:ext uri="{BB962C8B-B14F-4D97-AF65-F5344CB8AC3E}">
        <p14:creationId xmlns:p14="http://schemas.microsoft.com/office/powerpoint/2010/main" val="376779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2129536" y="383892"/>
            <a:ext cx="5764784" cy="1325563"/>
          </a:xfrm>
        </p:spPr>
        <p:txBody>
          <a:bodyPr>
            <a:normAutofit/>
          </a:bodyPr>
          <a:lstStyle/>
          <a:p>
            <a:r>
              <a:rPr lang="en-US" dirty="0"/>
              <a:t>Copyright Law</a:t>
            </a:r>
            <a:endParaRPr lang="en-US" dirty="0">
              <a:solidFill>
                <a:srgbClr val="5DAAB0"/>
              </a:solidFill>
            </a:endParaRPr>
          </a:p>
        </p:txBody>
      </p:sp>
      <p:sp>
        <p:nvSpPr>
          <p:cNvPr id="3" name="TextBox 2">
            <a:extLst>
              <a:ext uri="{FF2B5EF4-FFF2-40B4-BE49-F238E27FC236}">
                <a16:creationId xmlns:a16="http://schemas.microsoft.com/office/drawing/2014/main" id="{54263C09-B7F7-418F-497F-70F25BFB8CCE}"/>
              </a:ext>
            </a:extLst>
          </p:cNvPr>
          <p:cNvSpPr txBox="1"/>
          <p:nvPr/>
        </p:nvSpPr>
        <p:spPr>
          <a:xfrm>
            <a:off x="1551397" y="2455524"/>
            <a:ext cx="9873465" cy="2062103"/>
          </a:xfrm>
          <a:prstGeom prst="rect">
            <a:avLst/>
          </a:prstGeom>
          <a:noFill/>
        </p:spPr>
        <p:txBody>
          <a:bodyPr wrap="square" rtlCol="0">
            <a:spAutoFit/>
          </a:bodyPr>
          <a:lstStyle/>
          <a:p>
            <a:r>
              <a:rPr lang="en-US" sz="3200" dirty="0"/>
              <a:t>“You may not . . . (v) represent that output from the Services was human-generated when it is not . . . .”</a:t>
            </a:r>
          </a:p>
          <a:p>
            <a:endParaRPr lang="en-US" sz="3200" dirty="0"/>
          </a:p>
          <a:p>
            <a:r>
              <a:rPr lang="en-US" sz="3200" dirty="0"/>
              <a:t>Open AI Terms of Service § 2(c).</a:t>
            </a:r>
          </a:p>
        </p:txBody>
      </p:sp>
    </p:spTree>
    <p:extLst>
      <p:ext uri="{BB962C8B-B14F-4D97-AF65-F5344CB8AC3E}">
        <p14:creationId xmlns:p14="http://schemas.microsoft.com/office/powerpoint/2010/main" val="1922875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6415A7-C486-1D50-5FCB-83518A829BEB}"/>
              </a:ext>
            </a:extLst>
          </p:cNvPr>
          <p:cNvSpPr txBox="1"/>
          <p:nvPr/>
        </p:nvSpPr>
        <p:spPr>
          <a:xfrm>
            <a:off x="0" y="3206186"/>
            <a:ext cx="12192000" cy="3651813"/>
          </a:xfrm>
          <a:prstGeom prst="rect">
            <a:avLst/>
          </a:prstGeom>
          <a:solidFill>
            <a:schemeClr val="accent3"/>
          </a:solidFill>
        </p:spPr>
        <p:txBody>
          <a:bodyPr vert="horz" lIns="5400000" tIns="216000" rIns="1800000" bIns="45720" rtlCol="0">
            <a:normAutofit/>
          </a:bodyPr>
          <a:lstStyle/>
          <a:p>
            <a:pPr>
              <a:lnSpc>
                <a:spcPct val="90000"/>
              </a:lnSpc>
              <a:spcBef>
                <a:spcPts val="1000"/>
              </a:spcBef>
            </a:pPr>
            <a:r>
              <a:rPr lang="en-US" sz="1600" b="0" i="0" kern="1200" dirty="0">
                <a:solidFill>
                  <a:schemeClr val="tx2"/>
                </a:solidFill>
                <a:latin typeface="+mn-lt"/>
                <a:ea typeface="+mn-ea"/>
                <a:cs typeface="Arial" panose="020B0604020202020204" pitchFamily="34" charset="0"/>
              </a:rPr>
              <a:t>Benefits of Using Generative AI</a:t>
            </a:r>
          </a:p>
          <a:p>
            <a:pPr>
              <a:lnSpc>
                <a:spcPct val="90000"/>
              </a:lnSpc>
              <a:spcBef>
                <a:spcPts val="1000"/>
              </a:spcBef>
            </a:pPr>
            <a:endParaRPr lang="en-US" sz="1600" b="0" i="0" kern="1200" dirty="0">
              <a:solidFill>
                <a:schemeClr val="tx2"/>
              </a:solidFill>
              <a:latin typeface="+mn-lt"/>
              <a:ea typeface="+mn-ea"/>
              <a:cs typeface="Arial" panose="020B0604020202020204" pitchFamily="34" charset="0"/>
            </a:endParaRPr>
          </a:p>
          <a:p>
            <a:pPr>
              <a:lnSpc>
                <a:spcPct val="90000"/>
              </a:lnSpc>
              <a:spcBef>
                <a:spcPts val="1000"/>
              </a:spcBef>
            </a:pPr>
            <a:r>
              <a:rPr lang="en-US" sz="1600" b="0" i="0" kern="1200" dirty="0">
                <a:solidFill>
                  <a:schemeClr val="tx2"/>
                </a:solidFill>
                <a:latin typeface="+mn-lt"/>
                <a:ea typeface="+mn-ea"/>
                <a:cs typeface="Arial" panose="020B0604020202020204" pitchFamily="34" charset="0"/>
              </a:rPr>
              <a:t>Risks of Using Generative AI</a:t>
            </a:r>
            <a:endParaRPr lang="en-US" sz="1600" dirty="0">
              <a:solidFill>
                <a:schemeClr val="tx2"/>
              </a:solidFill>
              <a:cs typeface="Arial" panose="020B0604020202020204" pitchFamily="34" charset="0"/>
            </a:endParaRPr>
          </a:p>
          <a:p>
            <a:pPr>
              <a:lnSpc>
                <a:spcPct val="90000"/>
              </a:lnSpc>
              <a:spcBef>
                <a:spcPts val="1000"/>
              </a:spcBef>
            </a:pPr>
            <a:endParaRPr lang="en-US" sz="1600" b="0" i="0" kern="1200" dirty="0">
              <a:solidFill>
                <a:schemeClr val="tx2"/>
              </a:solidFill>
              <a:latin typeface="+mn-lt"/>
              <a:ea typeface="+mn-ea"/>
              <a:cs typeface="Arial" panose="020B0604020202020204" pitchFamily="34" charset="0"/>
            </a:endParaRPr>
          </a:p>
          <a:p>
            <a:pPr>
              <a:lnSpc>
                <a:spcPct val="90000"/>
              </a:lnSpc>
              <a:spcBef>
                <a:spcPts val="1000"/>
              </a:spcBef>
            </a:pPr>
            <a:r>
              <a:rPr lang="en-US" sz="1600" b="0" i="0" kern="1200" dirty="0">
                <a:solidFill>
                  <a:schemeClr val="tx2"/>
                </a:solidFill>
                <a:latin typeface="+mn-lt"/>
                <a:ea typeface="+mn-ea"/>
                <a:cs typeface="Arial" panose="020B0604020202020204" pitchFamily="34" charset="0"/>
              </a:rPr>
              <a:t>Legal Considerations When Using Generative AI</a:t>
            </a:r>
          </a:p>
          <a:p>
            <a:pPr>
              <a:lnSpc>
                <a:spcPct val="90000"/>
              </a:lnSpc>
              <a:spcBef>
                <a:spcPts val="1000"/>
              </a:spcBef>
            </a:pPr>
            <a:endParaRPr lang="en-US" sz="1600" b="0" i="0" kern="1200" dirty="0">
              <a:solidFill>
                <a:schemeClr val="tx2"/>
              </a:solidFill>
              <a:latin typeface="+mn-lt"/>
              <a:ea typeface="+mn-ea"/>
              <a:cs typeface="Arial" panose="020B0604020202020204" pitchFamily="34" charset="0"/>
            </a:endParaRPr>
          </a:p>
          <a:p>
            <a:pPr>
              <a:lnSpc>
                <a:spcPct val="90000"/>
              </a:lnSpc>
              <a:spcBef>
                <a:spcPts val="1000"/>
              </a:spcBef>
            </a:pPr>
            <a:r>
              <a:rPr lang="en-US" sz="1600" b="0" i="0" kern="1200" dirty="0">
                <a:solidFill>
                  <a:schemeClr val="tx2"/>
                </a:solidFill>
                <a:latin typeface="+mn-lt"/>
                <a:ea typeface="+mn-ea"/>
                <a:cs typeface="Arial" panose="020B0604020202020204" pitchFamily="34" charset="0"/>
              </a:rPr>
              <a:t>Ways to Protect Your Business While Using Generative AI in the Workplace</a:t>
            </a:r>
          </a:p>
          <a:p>
            <a:pPr>
              <a:lnSpc>
                <a:spcPct val="90000"/>
              </a:lnSpc>
              <a:spcBef>
                <a:spcPts val="1000"/>
              </a:spcBef>
            </a:pPr>
            <a:endParaRPr lang="en-US" sz="1600" b="0" i="0" kern="1200" dirty="0">
              <a:solidFill>
                <a:schemeClr val="tx2"/>
              </a:solidFill>
              <a:latin typeface="+mn-lt"/>
              <a:ea typeface="+mn-ea"/>
              <a:cs typeface="Arial" panose="020B0604020202020204" pitchFamily="34" charset="0"/>
            </a:endParaRPr>
          </a:p>
          <a:p>
            <a:pPr>
              <a:lnSpc>
                <a:spcPct val="90000"/>
              </a:lnSpc>
              <a:spcBef>
                <a:spcPts val="1000"/>
              </a:spcBef>
            </a:pPr>
            <a:r>
              <a:rPr lang="en-US" sz="1600" b="0" i="0" kern="1200" dirty="0">
                <a:solidFill>
                  <a:schemeClr val="tx2"/>
                </a:solidFill>
                <a:latin typeface="+mn-lt"/>
                <a:ea typeface="+mn-ea"/>
                <a:cs typeface="Arial" panose="020B0604020202020204" pitchFamily="34" charset="0"/>
              </a:rPr>
              <a:t>Conclusion and Q&amp;A</a:t>
            </a:r>
          </a:p>
        </p:txBody>
      </p:sp>
      <p:sp>
        <p:nvSpPr>
          <p:cNvPr id="9" name="Title 8">
            <a:extLst>
              <a:ext uri="{FF2B5EF4-FFF2-40B4-BE49-F238E27FC236}">
                <a16:creationId xmlns:a16="http://schemas.microsoft.com/office/drawing/2014/main" id="{CC12AB6B-2397-478A-BF32-BF0AFF5D84DB}"/>
              </a:ext>
            </a:extLst>
          </p:cNvPr>
          <p:cNvSpPr>
            <a:spLocks noGrp="1"/>
          </p:cNvSpPr>
          <p:nvPr>
            <p:ph type="title"/>
          </p:nvPr>
        </p:nvSpPr>
        <p:spPr/>
        <p:txBody>
          <a:bodyPr vert="horz" lIns="91440" tIns="45720" rIns="91440" bIns="45720" rtlCol="0" anchor="b">
            <a:normAutofit/>
          </a:bodyPr>
          <a:lstStyle/>
          <a:p>
            <a:r>
              <a:rPr lang="en-US" b="1" i="0" kern="1200" spc="-150" dirty="0">
                <a:latin typeface="+mj-lt"/>
                <a:ea typeface="+mj-ea"/>
                <a:cs typeface="Gill Sans" panose="020B0502020104020203" pitchFamily="34" charset="-79"/>
              </a:rPr>
              <a:t>Agenda</a:t>
            </a:r>
          </a:p>
        </p:txBody>
      </p:sp>
      <p:pic>
        <p:nvPicPr>
          <p:cNvPr id="17" name="Picture Placeholder 16" descr="A person using a computer">
            <a:extLst>
              <a:ext uri="{FF2B5EF4-FFF2-40B4-BE49-F238E27FC236}">
                <a16:creationId xmlns:a16="http://schemas.microsoft.com/office/drawing/2014/main" id="{044AA544-DCC1-85AE-F027-DA663867E14A}"/>
              </a:ext>
            </a:extLst>
          </p:cNvPr>
          <p:cNvPicPr>
            <a:picLocks noGrp="1" noChangeAspect="1"/>
          </p:cNvPicPr>
          <p:nvPr>
            <p:ph type="pic" sz="quarter" idx="10"/>
          </p:nvPr>
        </p:nvPicPr>
        <p:blipFill rotWithShape="1">
          <a:blip r:embed="rId3"/>
          <a:srcRect l="27338" r="27338"/>
          <a:stretch/>
        </p:blipFill>
        <p:spPr>
          <a:noFill/>
        </p:spPr>
      </p:pic>
    </p:spTree>
    <p:extLst>
      <p:ext uri="{BB962C8B-B14F-4D97-AF65-F5344CB8AC3E}">
        <p14:creationId xmlns:p14="http://schemas.microsoft.com/office/powerpoint/2010/main" val="3073952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2129536" y="383892"/>
            <a:ext cx="5764784" cy="1325563"/>
          </a:xfrm>
        </p:spPr>
        <p:txBody>
          <a:bodyPr>
            <a:normAutofit/>
          </a:bodyPr>
          <a:lstStyle/>
          <a:p>
            <a:r>
              <a:rPr lang="en-US" dirty="0"/>
              <a:t>Copyright Law</a:t>
            </a:r>
            <a:endParaRPr lang="en-US" dirty="0">
              <a:solidFill>
                <a:srgbClr val="5DAAB0"/>
              </a:solidFill>
            </a:endParaRPr>
          </a:p>
        </p:txBody>
      </p:sp>
      <p:pic>
        <p:nvPicPr>
          <p:cNvPr id="4" name="Picture 3">
            <a:extLst>
              <a:ext uri="{FF2B5EF4-FFF2-40B4-BE49-F238E27FC236}">
                <a16:creationId xmlns:a16="http://schemas.microsoft.com/office/drawing/2014/main" id="{43326F6A-4E59-AE87-4660-8E320D96BAA1}"/>
              </a:ext>
            </a:extLst>
          </p:cNvPr>
          <p:cNvPicPr>
            <a:picLocks noChangeAspect="1"/>
          </p:cNvPicPr>
          <p:nvPr/>
        </p:nvPicPr>
        <p:blipFill>
          <a:blip r:embed="rId3"/>
          <a:stretch>
            <a:fillRect/>
          </a:stretch>
        </p:blipFill>
        <p:spPr>
          <a:xfrm>
            <a:off x="537863" y="1709455"/>
            <a:ext cx="4085508" cy="4914806"/>
          </a:xfrm>
          <a:prstGeom prst="rect">
            <a:avLst/>
          </a:prstGeom>
          <a:ln>
            <a:solidFill>
              <a:schemeClr val="tx1"/>
            </a:solidFill>
          </a:ln>
        </p:spPr>
      </p:pic>
      <p:sp>
        <p:nvSpPr>
          <p:cNvPr id="6" name="TextBox 5">
            <a:extLst>
              <a:ext uri="{FF2B5EF4-FFF2-40B4-BE49-F238E27FC236}">
                <a16:creationId xmlns:a16="http://schemas.microsoft.com/office/drawing/2014/main" id="{1F0CD28E-9A83-D3BC-05E7-1E09FF7B538A}"/>
              </a:ext>
            </a:extLst>
          </p:cNvPr>
          <p:cNvSpPr txBox="1"/>
          <p:nvPr/>
        </p:nvSpPr>
        <p:spPr>
          <a:xfrm>
            <a:off x="4890499" y="2292389"/>
            <a:ext cx="7180072" cy="3139321"/>
          </a:xfrm>
          <a:prstGeom prst="rect">
            <a:avLst/>
          </a:prstGeom>
          <a:noFill/>
        </p:spPr>
        <p:txBody>
          <a:bodyPr wrap="square">
            <a:spAutoFit/>
          </a:bodyPr>
          <a:lstStyle/>
          <a:p>
            <a:pPr algn="just"/>
            <a:r>
              <a:rPr lang="en-US" dirty="0"/>
              <a:t>“Conduct that may violate the copyright laws––such as training an AI tool on protected expression without the creator’s consent or selling output generated from such an AI tool, including by mimicking the creator’s writing style, vocal or instrumental performance, or likeness—may also constitute an unfair method of competition or an unfair or deceptive practice, especially when the copyright violation deceives consumers, exploits a creator’s reputation or diminishes the value of her existing or future works, reveals private information, or otherwise causes substantial injury to consumers. In addition, conduct that may be consistent with the copyright laws nevertheless may violate Section 5.”</a:t>
            </a:r>
          </a:p>
        </p:txBody>
      </p:sp>
    </p:spTree>
    <p:extLst>
      <p:ext uri="{BB962C8B-B14F-4D97-AF65-F5344CB8AC3E}">
        <p14:creationId xmlns:p14="http://schemas.microsoft.com/office/powerpoint/2010/main" val="2648013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2129536" y="114538"/>
            <a:ext cx="5764784" cy="1325563"/>
          </a:xfrm>
        </p:spPr>
        <p:txBody>
          <a:bodyPr>
            <a:normAutofit/>
          </a:bodyPr>
          <a:lstStyle/>
          <a:p>
            <a:r>
              <a:rPr lang="en-US" dirty="0"/>
              <a:t>Copyright Law</a:t>
            </a:r>
            <a:endParaRPr lang="en-US" dirty="0">
              <a:solidFill>
                <a:srgbClr val="5DAAB0"/>
              </a:solidFill>
            </a:endParaRPr>
          </a:p>
        </p:txBody>
      </p:sp>
      <p:pic>
        <p:nvPicPr>
          <p:cNvPr id="3" name="Picture 2">
            <a:extLst>
              <a:ext uri="{FF2B5EF4-FFF2-40B4-BE49-F238E27FC236}">
                <a16:creationId xmlns:a16="http://schemas.microsoft.com/office/drawing/2014/main" id="{40172A5F-BA31-A898-829A-44234CAEF925}"/>
              </a:ext>
            </a:extLst>
          </p:cNvPr>
          <p:cNvPicPr>
            <a:picLocks noChangeAspect="1"/>
          </p:cNvPicPr>
          <p:nvPr/>
        </p:nvPicPr>
        <p:blipFill>
          <a:blip r:embed="rId3"/>
          <a:stretch>
            <a:fillRect/>
          </a:stretch>
        </p:blipFill>
        <p:spPr>
          <a:xfrm>
            <a:off x="126042" y="1633987"/>
            <a:ext cx="8043217" cy="2644804"/>
          </a:xfrm>
          <a:prstGeom prst="rect">
            <a:avLst/>
          </a:prstGeom>
          <a:ln>
            <a:solidFill>
              <a:schemeClr val="tx1"/>
            </a:solidFill>
          </a:ln>
        </p:spPr>
      </p:pic>
      <p:pic>
        <p:nvPicPr>
          <p:cNvPr id="7" name="Picture 6">
            <a:extLst>
              <a:ext uri="{FF2B5EF4-FFF2-40B4-BE49-F238E27FC236}">
                <a16:creationId xmlns:a16="http://schemas.microsoft.com/office/drawing/2014/main" id="{36ACC01B-FBE6-3216-ED4F-5A87DF0ECE9C}"/>
              </a:ext>
            </a:extLst>
          </p:cNvPr>
          <p:cNvPicPr>
            <a:picLocks noChangeAspect="1"/>
          </p:cNvPicPr>
          <p:nvPr/>
        </p:nvPicPr>
        <p:blipFill>
          <a:blip r:embed="rId4"/>
          <a:stretch>
            <a:fillRect/>
          </a:stretch>
        </p:blipFill>
        <p:spPr>
          <a:xfrm>
            <a:off x="4317900" y="3704563"/>
            <a:ext cx="8097380" cy="3038899"/>
          </a:xfrm>
          <a:prstGeom prst="rect">
            <a:avLst/>
          </a:prstGeom>
          <a:ln>
            <a:solidFill>
              <a:schemeClr val="tx1"/>
            </a:solidFill>
          </a:ln>
        </p:spPr>
      </p:pic>
    </p:spTree>
    <p:extLst>
      <p:ext uri="{BB962C8B-B14F-4D97-AF65-F5344CB8AC3E}">
        <p14:creationId xmlns:p14="http://schemas.microsoft.com/office/powerpoint/2010/main" val="416161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2129536" y="114538"/>
            <a:ext cx="5764784" cy="1325563"/>
          </a:xfrm>
        </p:spPr>
        <p:txBody>
          <a:bodyPr>
            <a:normAutofit/>
          </a:bodyPr>
          <a:lstStyle/>
          <a:p>
            <a:r>
              <a:rPr lang="en-US" dirty="0"/>
              <a:t>Copyright Law</a:t>
            </a:r>
            <a:endParaRPr lang="en-US" dirty="0">
              <a:solidFill>
                <a:srgbClr val="5DAAB0"/>
              </a:solidFill>
            </a:endParaRPr>
          </a:p>
        </p:txBody>
      </p:sp>
      <p:pic>
        <p:nvPicPr>
          <p:cNvPr id="4" name="Picture 3">
            <a:extLst>
              <a:ext uri="{FF2B5EF4-FFF2-40B4-BE49-F238E27FC236}">
                <a16:creationId xmlns:a16="http://schemas.microsoft.com/office/drawing/2014/main" id="{F8C3E1FB-832A-DDD4-50A7-867EED722841}"/>
              </a:ext>
            </a:extLst>
          </p:cNvPr>
          <p:cNvPicPr>
            <a:picLocks noChangeAspect="1"/>
          </p:cNvPicPr>
          <p:nvPr/>
        </p:nvPicPr>
        <p:blipFill>
          <a:blip r:embed="rId3"/>
          <a:stretch>
            <a:fillRect/>
          </a:stretch>
        </p:blipFill>
        <p:spPr>
          <a:xfrm>
            <a:off x="414886" y="1854503"/>
            <a:ext cx="11362227" cy="3148993"/>
          </a:xfrm>
          <a:prstGeom prst="rect">
            <a:avLst/>
          </a:prstGeom>
          <a:ln>
            <a:solidFill>
              <a:schemeClr val="tx1"/>
            </a:solidFill>
          </a:ln>
        </p:spPr>
      </p:pic>
    </p:spTree>
    <p:extLst>
      <p:ext uri="{BB962C8B-B14F-4D97-AF65-F5344CB8AC3E}">
        <p14:creationId xmlns:p14="http://schemas.microsoft.com/office/powerpoint/2010/main" val="376327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2129536" y="383892"/>
            <a:ext cx="8298734" cy="1325563"/>
          </a:xfrm>
        </p:spPr>
        <p:txBody>
          <a:bodyPr>
            <a:normAutofit/>
          </a:bodyPr>
          <a:lstStyle/>
          <a:p>
            <a:r>
              <a:rPr lang="en-US" dirty="0"/>
              <a:t>Biases: Employment Discrimination</a:t>
            </a:r>
            <a:endParaRPr lang="en-US" dirty="0">
              <a:solidFill>
                <a:srgbClr val="5DAAB0"/>
              </a:solidFill>
            </a:endParaRPr>
          </a:p>
        </p:txBody>
      </p:sp>
      <p:pic>
        <p:nvPicPr>
          <p:cNvPr id="5122" name="Picture 2">
            <a:extLst>
              <a:ext uri="{FF2B5EF4-FFF2-40B4-BE49-F238E27FC236}">
                <a16:creationId xmlns:a16="http://schemas.microsoft.com/office/drawing/2014/main" id="{7EE80345-81D7-E81C-6177-13703A8CB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263" y="1899168"/>
            <a:ext cx="6358847" cy="423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443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4208761" y="264571"/>
            <a:ext cx="3298005" cy="624143"/>
          </a:xfrm>
        </p:spPr>
        <p:txBody>
          <a:bodyPr>
            <a:normAutofit fontScale="90000"/>
          </a:bodyPr>
          <a:lstStyle/>
          <a:p>
            <a:r>
              <a:rPr lang="en-US" dirty="0"/>
              <a:t>Other Biases</a:t>
            </a:r>
            <a:endParaRPr lang="en-US" dirty="0">
              <a:solidFill>
                <a:srgbClr val="5DAAB0"/>
              </a:solidFill>
            </a:endParaRPr>
          </a:p>
        </p:txBody>
      </p:sp>
      <p:pic>
        <p:nvPicPr>
          <p:cNvPr id="3" name="Picture 2">
            <a:extLst>
              <a:ext uri="{FF2B5EF4-FFF2-40B4-BE49-F238E27FC236}">
                <a16:creationId xmlns:a16="http://schemas.microsoft.com/office/drawing/2014/main" id="{0CD694FD-98B6-CA20-117C-BAD496A565D1}"/>
              </a:ext>
            </a:extLst>
          </p:cNvPr>
          <p:cNvPicPr>
            <a:picLocks noChangeAspect="1"/>
          </p:cNvPicPr>
          <p:nvPr/>
        </p:nvPicPr>
        <p:blipFill>
          <a:blip r:embed="rId3"/>
          <a:stretch>
            <a:fillRect/>
          </a:stretch>
        </p:blipFill>
        <p:spPr>
          <a:xfrm>
            <a:off x="3883910" y="888714"/>
            <a:ext cx="4424180" cy="5811182"/>
          </a:xfrm>
          <a:prstGeom prst="rect">
            <a:avLst/>
          </a:prstGeom>
        </p:spPr>
      </p:pic>
    </p:spTree>
    <p:extLst>
      <p:ext uri="{BB962C8B-B14F-4D97-AF65-F5344CB8AC3E}">
        <p14:creationId xmlns:p14="http://schemas.microsoft.com/office/powerpoint/2010/main" val="2205342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1741150" y="517456"/>
            <a:ext cx="8709700" cy="1325563"/>
          </a:xfrm>
        </p:spPr>
        <p:txBody>
          <a:bodyPr>
            <a:normAutofit/>
          </a:bodyPr>
          <a:lstStyle/>
          <a:p>
            <a:r>
              <a:rPr lang="en-US" dirty="0"/>
              <a:t>Other Liability Based on Inaccuracies </a:t>
            </a:r>
            <a:endParaRPr lang="en-US" dirty="0">
              <a:solidFill>
                <a:srgbClr val="5DAAB0"/>
              </a:solidFill>
            </a:endParaRPr>
          </a:p>
        </p:txBody>
      </p:sp>
      <p:sp>
        <p:nvSpPr>
          <p:cNvPr id="2" name="TextBox 1">
            <a:extLst>
              <a:ext uri="{FF2B5EF4-FFF2-40B4-BE49-F238E27FC236}">
                <a16:creationId xmlns:a16="http://schemas.microsoft.com/office/drawing/2014/main" id="{7EFB4320-C280-0D12-E94F-64B1346AACF7}"/>
              </a:ext>
            </a:extLst>
          </p:cNvPr>
          <p:cNvSpPr txBox="1"/>
          <p:nvPr/>
        </p:nvSpPr>
        <p:spPr>
          <a:xfrm>
            <a:off x="2989780" y="2363056"/>
            <a:ext cx="760287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Improper or invalid policies, contracts, or other legal documents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Misrepresentations to customers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Bad advice to clients</a:t>
            </a:r>
          </a:p>
        </p:txBody>
      </p:sp>
    </p:spTree>
    <p:extLst>
      <p:ext uri="{BB962C8B-B14F-4D97-AF65-F5344CB8AC3E}">
        <p14:creationId xmlns:p14="http://schemas.microsoft.com/office/powerpoint/2010/main" val="154830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328773" y="1205741"/>
            <a:ext cx="6682643" cy="1325563"/>
          </a:xfrm>
        </p:spPr>
        <p:txBody>
          <a:bodyPr>
            <a:noAutofit/>
          </a:bodyPr>
          <a:lstStyle/>
          <a:p>
            <a:r>
              <a:rPr lang="en-US" sz="4400" dirty="0"/>
              <a:t>Protecting your business when using </a:t>
            </a:r>
            <a:r>
              <a:rPr lang="en-US" sz="4400" dirty="0">
                <a:solidFill>
                  <a:srgbClr val="5DAAB0"/>
                </a:solidFill>
              </a:rPr>
              <a:t>Generative AI </a:t>
            </a:r>
          </a:p>
        </p:txBody>
      </p:sp>
      <p:sp>
        <p:nvSpPr>
          <p:cNvPr id="3" name="TextBox 2">
            <a:extLst>
              <a:ext uri="{FF2B5EF4-FFF2-40B4-BE49-F238E27FC236}">
                <a16:creationId xmlns:a16="http://schemas.microsoft.com/office/drawing/2014/main" id="{D3341CA6-632F-C382-980B-F549A6D45BB4}"/>
              </a:ext>
            </a:extLst>
          </p:cNvPr>
          <p:cNvSpPr txBox="1"/>
          <p:nvPr/>
        </p:nvSpPr>
        <p:spPr>
          <a:xfrm>
            <a:off x="7904480" y="1737017"/>
            <a:ext cx="3702304" cy="3416320"/>
          </a:xfrm>
          <a:prstGeom prst="rect">
            <a:avLst/>
          </a:prstGeom>
          <a:noFill/>
        </p:spPr>
        <p:txBody>
          <a:bodyPr wrap="square" rtlCol="0">
            <a:spAutoFit/>
          </a:bodyPr>
          <a:lstStyle/>
          <a:p>
            <a:pPr marL="285750" indent="-285750">
              <a:buFont typeface="Arial" panose="020B0604020202020204" pitchFamily="34" charset="0"/>
              <a:buChar char="•"/>
            </a:pPr>
            <a:r>
              <a:rPr lang="en-US" dirty="0"/>
              <a:t>Create new policies and update existing policies</a:t>
            </a:r>
          </a:p>
          <a:p>
            <a:endParaRPr lang="en-US" dirty="0"/>
          </a:p>
          <a:p>
            <a:pPr marL="285750" indent="-285750">
              <a:buFont typeface="Arial" panose="020B0604020202020204" pitchFamily="34" charset="0"/>
              <a:buChar char="•"/>
            </a:pPr>
            <a:r>
              <a:rPr lang="en-US" dirty="0"/>
              <a:t>Train employees </a:t>
            </a:r>
          </a:p>
          <a:p>
            <a:endParaRPr lang="en-US" dirty="0"/>
          </a:p>
          <a:p>
            <a:pPr marL="285750" indent="-285750">
              <a:buFont typeface="Arial" panose="020B0604020202020204" pitchFamily="34" charset="0"/>
              <a:buChar char="•"/>
            </a:pPr>
            <a:r>
              <a:rPr lang="en-US" dirty="0"/>
              <a:t>Security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Obtain consent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Disclosures/Disclaimers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Review content</a:t>
            </a:r>
          </a:p>
        </p:txBody>
      </p:sp>
      <p:pic>
        <p:nvPicPr>
          <p:cNvPr id="1026" name="Picture 2" descr="9,942,127 Protection Images, Stock Photos &amp; Vectors | Shutterstock">
            <a:extLst>
              <a:ext uri="{FF2B5EF4-FFF2-40B4-BE49-F238E27FC236}">
                <a16:creationId xmlns:a16="http://schemas.microsoft.com/office/drawing/2014/main" id="{FCD124C8-DD38-189A-FC84-9674961A40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27"/>
          <a:stretch/>
        </p:blipFill>
        <p:spPr bwMode="auto">
          <a:xfrm>
            <a:off x="844516" y="2764793"/>
            <a:ext cx="6089187" cy="341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097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328773" y="1205741"/>
            <a:ext cx="6682643" cy="1325563"/>
          </a:xfrm>
        </p:spPr>
        <p:txBody>
          <a:bodyPr>
            <a:noAutofit/>
          </a:bodyPr>
          <a:lstStyle/>
          <a:p>
            <a:r>
              <a:rPr lang="en-US" sz="4400" dirty="0"/>
              <a:t>Protecting your business when using </a:t>
            </a:r>
            <a:r>
              <a:rPr lang="en-US" sz="4400" dirty="0">
                <a:solidFill>
                  <a:srgbClr val="5DAAB0"/>
                </a:solidFill>
              </a:rPr>
              <a:t>Generative AI </a:t>
            </a:r>
          </a:p>
        </p:txBody>
      </p:sp>
      <p:sp>
        <p:nvSpPr>
          <p:cNvPr id="3" name="TextBox 2">
            <a:extLst>
              <a:ext uri="{FF2B5EF4-FFF2-40B4-BE49-F238E27FC236}">
                <a16:creationId xmlns:a16="http://schemas.microsoft.com/office/drawing/2014/main" id="{D3341CA6-632F-C382-980B-F549A6D45BB4}"/>
              </a:ext>
            </a:extLst>
          </p:cNvPr>
          <p:cNvSpPr txBox="1"/>
          <p:nvPr/>
        </p:nvSpPr>
        <p:spPr>
          <a:xfrm>
            <a:off x="7233007" y="363915"/>
            <a:ext cx="4845978" cy="6494085"/>
          </a:xfrm>
          <a:prstGeom prst="rect">
            <a:avLst/>
          </a:prstGeom>
          <a:noFill/>
        </p:spPr>
        <p:txBody>
          <a:bodyPr wrap="square" rtlCol="0">
            <a:spAutoFit/>
          </a:bodyPr>
          <a:lstStyle/>
          <a:p>
            <a:pPr marL="285750" indent="-285750">
              <a:buFont typeface="Arial" panose="020B0604020202020204" pitchFamily="34" charset="0"/>
              <a:buChar char="•"/>
            </a:pPr>
            <a:r>
              <a:rPr lang="en-US" sz="1600" b="1" dirty="0"/>
              <a:t>Who?</a:t>
            </a:r>
          </a:p>
          <a:p>
            <a:pPr marL="742950" lvl="1" indent="-285750">
              <a:buFont typeface="Arial" panose="020B0604020202020204" pitchFamily="34" charset="0"/>
              <a:buChar char="•"/>
            </a:pPr>
            <a:r>
              <a:rPr lang="en-US" sz="1600" dirty="0"/>
              <a:t>Who at your business is (and is not) permitted to use generative AI for work?</a:t>
            </a:r>
          </a:p>
          <a:p>
            <a:endParaRPr lang="en-US" sz="1600" dirty="0"/>
          </a:p>
          <a:p>
            <a:pPr marL="285750" indent="-285750">
              <a:buFont typeface="Arial" panose="020B0604020202020204" pitchFamily="34" charset="0"/>
              <a:buChar char="•"/>
            </a:pPr>
            <a:r>
              <a:rPr lang="en-US" sz="1600" b="1" dirty="0"/>
              <a:t>What?</a:t>
            </a:r>
          </a:p>
          <a:p>
            <a:pPr marL="742950" lvl="1" indent="-285750">
              <a:buFont typeface="Arial" panose="020B0604020202020204" pitchFamily="34" charset="0"/>
              <a:buChar char="•"/>
            </a:pPr>
            <a:r>
              <a:rPr lang="en-US" sz="1600" dirty="0"/>
              <a:t>What type of information may (and may not) be inputted into a generative AI system?</a:t>
            </a:r>
          </a:p>
          <a:p>
            <a:endParaRPr lang="en-US" sz="1600" dirty="0"/>
          </a:p>
          <a:p>
            <a:pPr marL="285750" indent="-285750">
              <a:buFont typeface="Arial" panose="020B0604020202020204" pitchFamily="34" charset="0"/>
              <a:buChar char="•"/>
            </a:pPr>
            <a:r>
              <a:rPr lang="en-US" sz="1600" b="1" dirty="0"/>
              <a:t>When?</a:t>
            </a:r>
          </a:p>
          <a:p>
            <a:pPr marL="742950" lvl="1" indent="-285750">
              <a:buFont typeface="Arial" panose="020B0604020202020204" pitchFamily="34" charset="0"/>
              <a:buChar char="•"/>
            </a:pPr>
            <a:r>
              <a:rPr lang="en-US" sz="1600" dirty="0"/>
              <a:t>When is it appropriate (or inappropriate) to use generative AI?</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Where?</a:t>
            </a:r>
          </a:p>
          <a:p>
            <a:pPr marL="742950" lvl="1" indent="-285750">
              <a:buFont typeface="Arial" panose="020B0604020202020204" pitchFamily="34" charset="0"/>
              <a:buChar char="•"/>
            </a:pPr>
            <a:r>
              <a:rPr lang="en-US" sz="1600" dirty="0"/>
              <a:t>Where, or on what devices, may generative AI be used?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Why?</a:t>
            </a:r>
          </a:p>
          <a:p>
            <a:pPr marL="742950" lvl="1" indent="-285750">
              <a:buFont typeface="Arial" panose="020B0604020202020204" pitchFamily="34" charset="0"/>
              <a:buChar char="•"/>
            </a:pPr>
            <a:r>
              <a:rPr lang="en-US" sz="1600" dirty="0"/>
              <a:t>For what purposes may generative AI be used?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How?</a:t>
            </a:r>
          </a:p>
          <a:p>
            <a:pPr marL="742950" lvl="1" indent="-285750">
              <a:buFont typeface="Arial" panose="020B0604020202020204" pitchFamily="34" charset="0"/>
              <a:buChar char="•"/>
            </a:pPr>
            <a:r>
              <a:rPr lang="en-US" sz="1600" dirty="0"/>
              <a:t>How is generative AI being used? (Hint: It should always be as an aid and ethically, and never as a substitute for human thought and judgment.)</a:t>
            </a:r>
          </a:p>
        </p:txBody>
      </p:sp>
      <p:sp>
        <p:nvSpPr>
          <p:cNvPr id="2" name="TextBox 1">
            <a:extLst>
              <a:ext uri="{FF2B5EF4-FFF2-40B4-BE49-F238E27FC236}">
                <a16:creationId xmlns:a16="http://schemas.microsoft.com/office/drawing/2014/main" id="{1C0E10F6-AF07-A947-01F0-1CA49C954787}"/>
              </a:ext>
            </a:extLst>
          </p:cNvPr>
          <p:cNvSpPr txBox="1"/>
          <p:nvPr/>
        </p:nvSpPr>
        <p:spPr>
          <a:xfrm>
            <a:off x="708917" y="3059668"/>
            <a:ext cx="6113123" cy="1323439"/>
          </a:xfrm>
          <a:prstGeom prst="rect">
            <a:avLst/>
          </a:prstGeom>
          <a:noFill/>
        </p:spPr>
        <p:txBody>
          <a:bodyPr wrap="square" rtlCol="0">
            <a:spAutoFit/>
          </a:bodyPr>
          <a:lstStyle/>
          <a:p>
            <a:r>
              <a:rPr lang="en-US" sz="4000" dirty="0"/>
              <a:t>Considerations for an Effective AI Policy</a:t>
            </a:r>
          </a:p>
        </p:txBody>
      </p:sp>
    </p:spTree>
    <p:extLst>
      <p:ext uri="{BB962C8B-B14F-4D97-AF65-F5344CB8AC3E}">
        <p14:creationId xmlns:p14="http://schemas.microsoft.com/office/powerpoint/2010/main" val="2728832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91440" y="1072602"/>
            <a:ext cx="7560069" cy="2780939"/>
          </a:xfrm>
        </p:spPr>
        <p:txBody>
          <a:bodyPr/>
          <a:lstStyle/>
          <a:p>
            <a:r>
              <a:rPr lang="en-US" sz="9600" dirty="0"/>
              <a:t>Q&amp;A</a:t>
            </a:r>
            <a:r>
              <a:rPr lang="en-US" dirty="0"/>
              <a:t> </a:t>
            </a:r>
            <a:endParaRPr lang="en-US" dirty="0">
              <a:solidFill>
                <a:srgbClr val="5DAAB0"/>
              </a:solidFill>
            </a:endParaRPr>
          </a:p>
        </p:txBody>
      </p:sp>
      <p:pic>
        <p:nvPicPr>
          <p:cNvPr id="2" name="Picture 3">
            <a:extLst>
              <a:ext uri="{FF2B5EF4-FFF2-40B4-BE49-F238E27FC236}">
                <a16:creationId xmlns:a16="http://schemas.microsoft.com/office/drawing/2014/main" id="{089BCECF-DA8C-9D76-4984-FB679545194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732246" y="5653447"/>
            <a:ext cx="2919263" cy="875780"/>
          </a:xfrm>
          <a:prstGeom prst="rect">
            <a:avLst/>
          </a:prstGeom>
        </p:spPr>
      </p:pic>
      <p:sp>
        <p:nvSpPr>
          <p:cNvPr id="3" name="TextBox 2">
            <a:extLst>
              <a:ext uri="{FF2B5EF4-FFF2-40B4-BE49-F238E27FC236}">
                <a16:creationId xmlns:a16="http://schemas.microsoft.com/office/drawing/2014/main" id="{C77EE9DA-D697-940F-9EEB-33BAA07DDFE3}"/>
              </a:ext>
            </a:extLst>
          </p:cNvPr>
          <p:cNvSpPr txBox="1"/>
          <p:nvPr/>
        </p:nvSpPr>
        <p:spPr>
          <a:xfrm>
            <a:off x="2291138" y="4109517"/>
            <a:ext cx="8219325" cy="1200329"/>
          </a:xfrm>
          <a:prstGeom prst="rect">
            <a:avLst/>
          </a:prstGeom>
          <a:noFill/>
        </p:spPr>
        <p:txBody>
          <a:bodyPr wrap="square" rtlCol="0">
            <a:spAutoFit/>
          </a:bodyPr>
          <a:lstStyle/>
          <a:p>
            <a:pPr algn="ctr"/>
            <a:r>
              <a:rPr lang="en-US" sz="2400" dirty="0"/>
              <a:t>Jeremy L. Kahn</a:t>
            </a:r>
          </a:p>
          <a:p>
            <a:pPr algn="ctr"/>
            <a:r>
              <a:rPr lang="en-US" sz="2400" dirty="0">
                <a:hlinkClick r:id="rId4"/>
              </a:rPr>
              <a:t>jkahn@bfvlaw.com</a:t>
            </a:r>
            <a:endParaRPr lang="en-US" sz="2400" dirty="0"/>
          </a:p>
          <a:p>
            <a:pPr algn="ctr"/>
            <a:r>
              <a:rPr lang="en-US" sz="2400" dirty="0"/>
              <a:t>https://www.bfvlaw.com/practice-area/artificial-intelligence/</a:t>
            </a:r>
          </a:p>
        </p:txBody>
      </p:sp>
    </p:spTree>
    <p:extLst>
      <p:ext uri="{BB962C8B-B14F-4D97-AF65-F5344CB8AC3E}">
        <p14:creationId xmlns:p14="http://schemas.microsoft.com/office/powerpoint/2010/main" val="605044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585216" y="1193765"/>
            <a:ext cx="4809744" cy="1325563"/>
          </a:xfrm>
        </p:spPr>
        <p:txBody>
          <a:bodyPr>
            <a:normAutofit/>
          </a:bodyPr>
          <a:lstStyle/>
          <a:p>
            <a:r>
              <a:rPr lang="en-US" sz="4400" dirty="0"/>
              <a:t>The benefits of </a:t>
            </a:r>
            <a:r>
              <a:rPr lang="en-US" sz="4400" dirty="0">
                <a:solidFill>
                  <a:srgbClr val="5DAAB0"/>
                </a:solidFill>
              </a:rPr>
              <a:t>Generative AI </a:t>
            </a:r>
          </a:p>
        </p:txBody>
      </p:sp>
      <p:sp>
        <p:nvSpPr>
          <p:cNvPr id="17" name="Text Placeholder 16">
            <a:extLst>
              <a:ext uri="{FF2B5EF4-FFF2-40B4-BE49-F238E27FC236}">
                <a16:creationId xmlns:a16="http://schemas.microsoft.com/office/drawing/2014/main" id="{98B9CB9E-1380-488B-88F1-B99F12EFA776}"/>
              </a:ext>
            </a:extLst>
          </p:cNvPr>
          <p:cNvSpPr>
            <a:spLocks noGrp="1"/>
          </p:cNvSpPr>
          <p:nvPr>
            <p:ph type="body" sz="quarter" idx="12"/>
          </p:nvPr>
        </p:nvSpPr>
        <p:spPr>
          <a:xfrm>
            <a:off x="7007008" y="2136579"/>
            <a:ext cx="3046302" cy="382749"/>
          </a:xfrm>
        </p:spPr>
        <p:txBody>
          <a:bodyPr>
            <a:normAutofit/>
          </a:bodyPr>
          <a:lstStyle/>
          <a:p>
            <a:r>
              <a:rPr lang="en-US" sz="1800" dirty="0"/>
              <a:t>What is Generative AI?</a:t>
            </a:r>
          </a:p>
        </p:txBody>
      </p:sp>
      <p:sp>
        <p:nvSpPr>
          <p:cNvPr id="16" name="Text Placeholder 15">
            <a:extLst>
              <a:ext uri="{FF2B5EF4-FFF2-40B4-BE49-F238E27FC236}">
                <a16:creationId xmlns:a16="http://schemas.microsoft.com/office/drawing/2014/main" id="{5E9ED32E-028C-428E-97AF-168C8D6F92A9}"/>
              </a:ext>
            </a:extLst>
          </p:cNvPr>
          <p:cNvSpPr>
            <a:spLocks noGrp="1"/>
          </p:cNvSpPr>
          <p:nvPr>
            <p:ph type="body" sz="quarter" idx="14"/>
          </p:nvPr>
        </p:nvSpPr>
        <p:spPr>
          <a:xfrm>
            <a:off x="5527590" y="3051266"/>
            <a:ext cx="6510943" cy="2219022"/>
          </a:xfrm>
        </p:spPr>
        <p:txBody>
          <a:bodyPr>
            <a:normAutofit fontScale="92500" lnSpcReduction="20000"/>
          </a:bodyPr>
          <a:lstStyle/>
          <a:p>
            <a:r>
              <a:rPr lang="en-US" sz="1600" dirty="0"/>
              <a:t>Generative AI is artificial intelligence that can generate text, images, or other data using generative models usually in response to user’s prompts.</a:t>
            </a:r>
          </a:p>
          <a:p>
            <a:endParaRPr lang="en-US" sz="1600" dirty="0"/>
          </a:p>
          <a:p>
            <a:r>
              <a:rPr lang="en-US" sz="1600" dirty="0"/>
              <a:t>“GPT” refers to generative pretrained transformer. GPT models are artificial neural networks that use deep learning to generate human-like text (or images, music, speech, code, etc.).</a:t>
            </a:r>
          </a:p>
          <a:p>
            <a:endParaRPr lang="en-US" sz="1600" dirty="0"/>
          </a:p>
          <a:p>
            <a:r>
              <a:rPr lang="en-US" sz="1600" dirty="0"/>
              <a:t>Trained on a large body of text data (large language model) and then fine-tuned.</a:t>
            </a:r>
          </a:p>
        </p:txBody>
      </p:sp>
      <p:pic>
        <p:nvPicPr>
          <p:cNvPr id="1026" name="Picture 2" descr="Copilot for Microsoft 365 is now available for all businesses, large and  small - Neowin">
            <a:extLst>
              <a:ext uri="{FF2B5EF4-FFF2-40B4-BE49-F238E27FC236}">
                <a16:creationId xmlns:a16="http://schemas.microsoft.com/office/drawing/2014/main" id="{EBD20FB1-035F-CA1D-0835-83597A4C4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048" y="2555419"/>
            <a:ext cx="219590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mini (language model) - Wikipedia">
            <a:extLst>
              <a:ext uri="{FF2B5EF4-FFF2-40B4-BE49-F238E27FC236}">
                <a16:creationId xmlns:a16="http://schemas.microsoft.com/office/drawing/2014/main" id="{1721E6EB-5053-DD17-E914-2F52748CB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32" y="4467225"/>
            <a:ext cx="1973049" cy="7275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Healthcare Industry's Not-So-Secret Weapon: ChatGPT | The Healthcare  Technology Report.">
            <a:extLst>
              <a:ext uri="{FF2B5EF4-FFF2-40B4-BE49-F238E27FC236}">
                <a16:creationId xmlns:a16="http://schemas.microsoft.com/office/drawing/2014/main" id="{C321961D-7D2D-FBDB-1145-29F343AF35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640" y="2555419"/>
            <a:ext cx="2356556" cy="1325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FDB363-3CFC-A304-221B-47D18CF303A7}"/>
              </a:ext>
            </a:extLst>
          </p:cNvPr>
          <p:cNvPicPr>
            <a:picLocks noChangeAspect="1"/>
          </p:cNvPicPr>
          <p:nvPr/>
        </p:nvPicPr>
        <p:blipFill>
          <a:blip r:embed="rId6"/>
          <a:stretch>
            <a:fillRect/>
          </a:stretch>
        </p:blipFill>
        <p:spPr>
          <a:xfrm>
            <a:off x="2446325" y="4567814"/>
            <a:ext cx="2803413" cy="723022"/>
          </a:xfrm>
          <a:prstGeom prst="rect">
            <a:avLst/>
          </a:prstGeom>
        </p:spPr>
      </p:pic>
    </p:spTree>
    <p:extLst>
      <p:ext uri="{BB962C8B-B14F-4D97-AF65-F5344CB8AC3E}">
        <p14:creationId xmlns:p14="http://schemas.microsoft.com/office/powerpoint/2010/main" val="3298998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585216" y="1193765"/>
            <a:ext cx="4809744" cy="1325563"/>
          </a:xfrm>
        </p:spPr>
        <p:txBody>
          <a:bodyPr>
            <a:normAutofit/>
          </a:bodyPr>
          <a:lstStyle/>
          <a:p>
            <a:r>
              <a:rPr lang="en-US" sz="4400" dirty="0"/>
              <a:t>The benefits of </a:t>
            </a:r>
            <a:r>
              <a:rPr lang="en-US" sz="4400" dirty="0">
                <a:solidFill>
                  <a:srgbClr val="5DAAB0"/>
                </a:solidFill>
              </a:rPr>
              <a:t>Generative AI </a:t>
            </a:r>
          </a:p>
        </p:txBody>
      </p:sp>
      <p:pic>
        <p:nvPicPr>
          <p:cNvPr id="1026" name="Picture 2" descr="Copilot for Microsoft 365 is now available for all businesses, large and  small - Neowin">
            <a:extLst>
              <a:ext uri="{FF2B5EF4-FFF2-40B4-BE49-F238E27FC236}">
                <a16:creationId xmlns:a16="http://schemas.microsoft.com/office/drawing/2014/main" id="{EBD20FB1-035F-CA1D-0835-83597A4C4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3048" y="2555419"/>
            <a:ext cx="219590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mini (language model) - Wikipedia">
            <a:extLst>
              <a:ext uri="{FF2B5EF4-FFF2-40B4-BE49-F238E27FC236}">
                <a16:creationId xmlns:a16="http://schemas.microsoft.com/office/drawing/2014/main" id="{1721E6EB-5053-DD17-E914-2F52748CB0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32" y="4467225"/>
            <a:ext cx="1973049" cy="7275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Healthcare Industry's Not-So-Secret Weapon: ChatGPT | The Healthcare  Technology Report.">
            <a:extLst>
              <a:ext uri="{FF2B5EF4-FFF2-40B4-BE49-F238E27FC236}">
                <a16:creationId xmlns:a16="http://schemas.microsoft.com/office/drawing/2014/main" id="{C321961D-7D2D-FBDB-1145-29F343AF3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640" y="2555419"/>
            <a:ext cx="2356556" cy="1325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FDB363-3CFC-A304-221B-47D18CF303A7}"/>
              </a:ext>
            </a:extLst>
          </p:cNvPr>
          <p:cNvPicPr>
            <a:picLocks noChangeAspect="1"/>
          </p:cNvPicPr>
          <p:nvPr/>
        </p:nvPicPr>
        <p:blipFill>
          <a:blip r:embed="rId8"/>
          <a:stretch>
            <a:fillRect/>
          </a:stretch>
        </p:blipFill>
        <p:spPr>
          <a:xfrm>
            <a:off x="2446325" y="4567814"/>
            <a:ext cx="2803413" cy="723022"/>
          </a:xfrm>
          <a:prstGeom prst="rect">
            <a:avLst/>
          </a:prstGeom>
        </p:spPr>
      </p:pic>
      <p:sp>
        <p:nvSpPr>
          <p:cNvPr id="3" name="Text Placeholder 2">
            <a:extLst>
              <a:ext uri="{FF2B5EF4-FFF2-40B4-BE49-F238E27FC236}">
                <a16:creationId xmlns:a16="http://schemas.microsoft.com/office/drawing/2014/main" id="{89FD2CE8-23F8-2BEC-0518-FFC3619DFD7F}"/>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3BE2872C-EDE5-21E3-B0CB-B687F3A9929E}"/>
              </a:ext>
            </a:extLst>
          </p:cNvPr>
          <p:cNvSpPr>
            <a:spLocks noGrp="1"/>
          </p:cNvSpPr>
          <p:nvPr>
            <p:ph type="body" sz="quarter" idx="12"/>
          </p:nvPr>
        </p:nvSpPr>
        <p:spPr/>
        <p:txBody>
          <a:bodyPr/>
          <a:lstStyle/>
          <a:p>
            <a:endParaRPr lang="en-US"/>
          </a:p>
        </p:txBody>
      </p:sp>
      <p:pic>
        <p:nvPicPr>
          <p:cNvPr id="7" name="Benefits of ChatGPT">
            <a:hlinkClick r:id="" action="ppaction://media"/>
            <a:extLst>
              <a:ext uri="{FF2B5EF4-FFF2-40B4-BE49-F238E27FC236}">
                <a16:creationId xmlns:a16="http://schemas.microsoft.com/office/drawing/2014/main" id="{DF609F77-2010-3D22-4105-699926693E0B}"/>
              </a:ext>
            </a:extLst>
          </p:cNvPr>
          <p:cNvPicPr>
            <a:picLocks noChangeAspect="1"/>
          </p:cNvPicPr>
          <p:nvPr>
            <a:videoFile r:link="rId2"/>
            <p:extLst>
              <p:ext uri="{DAA4B4D4-6D71-4841-9C94-3DE7FCFB9230}">
                <p14:media xmlns:p14="http://schemas.microsoft.com/office/powerpoint/2010/main" r:link="rId1"/>
              </p:ext>
            </p:extLst>
          </p:nvPr>
        </p:nvPicPr>
        <p:blipFill>
          <a:blip r:embed="rId9"/>
          <a:stretch>
            <a:fillRect/>
          </a:stretch>
        </p:blipFill>
        <p:spPr>
          <a:xfrm>
            <a:off x="5696713" y="2114173"/>
            <a:ext cx="5910071" cy="3176663"/>
          </a:xfrm>
          <a:prstGeom prst="rect">
            <a:avLst/>
          </a:prstGeom>
        </p:spPr>
      </p:pic>
    </p:spTree>
    <p:extLst>
      <p:ext uri="{BB962C8B-B14F-4D97-AF65-F5344CB8AC3E}">
        <p14:creationId xmlns:p14="http://schemas.microsoft.com/office/powerpoint/2010/main" val="811912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2" name="Realtor Property Listing">
            <a:hlinkClick r:id="" action="ppaction://media"/>
            <a:extLst>
              <a:ext uri="{FF2B5EF4-FFF2-40B4-BE49-F238E27FC236}">
                <a16:creationId xmlns:a16="http://schemas.microsoft.com/office/drawing/2014/main" id="{C1204D70-FEE2-5AB9-300E-7AFDEAF773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727" y="246784"/>
            <a:ext cx="11314545" cy="6364432"/>
          </a:xfrm>
          <a:prstGeom prst="rect">
            <a:avLst/>
          </a:prstGeom>
        </p:spPr>
      </p:pic>
    </p:spTree>
    <p:extLst>
      <p:ext uri="{BB962C8B-B14F-4D97-AF65-F5344CB8AC3E}">
        <p14:creationId xmlns:p14="http://schemas.microsoft.com/office/powerpoint/2010/main" val="2877371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Maternity Leave">
            <a:hlinkClick r:id="" action="ppaction://media"/>
            <a:extLst>
              <a:ext uri="{FF2B5EF4-FFF2-40B4-BE49-F238E27FC236}">
                <a16:creationId xmlns:a16="http://schemas.microsoft.com/office/drawing/2014/main" id="{DFEEEBA4-62AE-D037-0F25-9D6ECE59CD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2376" y="371856"/>
            <a:ext cx="11049000" cy="5938838"/>
          </a:xfrm>
          <a:prstGeom prst="rect">
            <a:avLst/>
          </a:prstGeom>
        </p:spPr>
      </p:pic>
    </p:spTree>
    <p:extLst>
      <p:ext uri="{BB962C8B-B14F-4D97-AF65-F5344CB8AC3E}">
        <p14:creationId xmlns:p14="http://schemas.microsoft.com/office/powerpoint/2010/main" val="1046437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585216" y="1193765"/>
            <a:ext cx="4809744" cy="1325563"/>
          </a:xfrm>
        </p:spPr>
        <p:txBody>
          <a:bodyPr>
            <a:normAutofit/>
          </a:bodyPr>
          <a:lstStyle/>
          <a:p>
            <a:r>
              <a:rPr lang="en-US" sz="4400" dirty="0"/>
              <a:t>The benefits of </a:t>
            </a:r>
            <a:r>
              <a:rPr lang="en-US" sz="4400" dirty="0">
                <a:solidFill>
                  <a:srgbClr val="5DAAB0"/>
                </a:solidFill>
              </a:rPr>
              <a:t>Generative AI </a:t>
            </a:r>
          </a:p>
        </p:txBody>
      </p:sp>
      <p:sp>
        <p:nvSpPr>
          <p:cNvPr id="17" name="Text Placeholder 16">
            <a:extLst>
              <a:ext uri="{FF2B5EF4-FFF2-40B4-BE49-F238E27FC236}">
                <a16:creationId xmlns:a16="http://schemas.microsoft.com/office/drawing/2014/main" id="{98B9CB9E-1380-488B-88F1-B99F12EFA776}"/>
              </a:ext>
            </a:extLst>
          </p:cNvPr>
          <p:cNvSpPr>
            <a:spLocks noGrp="1"/>
          </p:cNvSpPr>
          <p:nvPr>
            <p:ph type="body" sz="quarter" idx="12"/>
          </p:nvPr>
        </p:nvSpPr>
        <p:spPr>
          <a:xfrm>
            <a:off x="7161088" y="601486"/>
            <a:ext cx="3631287" cy="379245"/>
          </a:xfrm>
        </p:spPr>
        <p:txBody>
          <a:bodyPr>
            <a:normAutofit/>
          </a:bodyPr>
          <a:lstStyle/>
          <a:p>
            <a:r>
              <a:rPr lang="en-US" sz="1800" dirty="0"/>
              <a:t>Numerous Use Cases</a:t>
            </a:r>
          </a:p>
        </p:txBody>
      </p:sp>
      <p:sp>
        <p:nvSpPr>
          <p:cNvPr id="16" name="Text Placeholder 15">
            <a:extLst>
              <a:ext uri="{FF2B5EF4-FFF2-40B4-BE49-F238E27FC236}">
                <a16:creationId xmlns:a16="http://schemas.microsoft.com/office/drawing/2014/main" id="{5E9ED32E-028C-428E-97AF-168C8D6F92A9}"/>
              </a:ext>
            </a:extLst>
          </p:cNvPr>
          <p:cNvSpPr>
            <a:spLocks noGrp="1"/>
          </p:cNvSpPr>
          <p:nvPr>
            <p:ph type="body" sz="quarter" idx="14"/>
          </p:nvPr>
        </p:nvSpPr>
        <p:spPr>
          <a:xfrm>
            <a:off x="5587286" y="2576542"/>
            <a:ext cx="8081496" cy="4705566"/>
          </a:xfrm>
        </p:spPr>
        <p:txBody>
          <a:bodyPr>
            <a:noAutofit/>
          </a:bodyPr>
          <a:lstStyle/>
          <a:p>
            <a:pPr marL="342900" marR="0" lvl="0" indent="-342900" algn="just">
              <a:spcBef>
                <a:spcPts val="0"/>
              </a:spcBef>
              <a:spcAft>
                <a:spcPts val="0"/>
              </a:spcAft>
              <a:buFont typeface="+mj-lt"/>
              <a:buAutoNum type="arabicPeriod"/>
              <a:tabLst>
                <a:tab pos="4572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Creative Content Generation: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Producing art, music, and literature.</a:t>
            </a: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Designing logos, graphics, and illustrations.</a:t>
            </a: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Generating realistic images and videos.</a:t>
            </a:r>
          </a:p>
          <a:p>
            <a:pPr marL="742950" marR="0" lvl="1" indent="-285750" algn="just">
              <a:spcBef>
                <a:spcPts val="0"/>
              </a:spcBef>
              <a:spcAft>
                <a:spcPts val="0"/>
              </a:spcAft>
              <a:buSzPts val="1000"/>
              <a:buFont typeface="Symbol" panose="05050102010706020507" pitchFamily="18" charset="2"/>
              <a:buChar char=""/>
              <a:tabLst>
                <a:tab pos="914400" algn="l"/>
              </a:tabLst>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tabLst>
                <a:tab pos="4572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Text Generation and Natural Language Processing (NLP):</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Writing articles, stories, and scripts.</a:t>
            </a: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Crafting personalized emails and responses.</a:t>
            </a: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Generating code and technical documentation.</a:t>
            </a:r>
          </a:p>
          <a:p>
            <a:pPr marL="742950" marR="0" lvl="1" indent="-285750" algn="just">
              <a:spcBef>
                <a:spcPts val="0"/>
              </a:spcBef>
              <a:spcAft>
                <a:spcPts val="0"/>
              </a:spcAft>
              <a:buSzPts val="1000"/>
              <a:buFont typeface="Symbol" panose="05050102010706020507" pitchFamily="18" charset="2"/>
              <a:buChar char=""/>
              <a:tabLst>
                <a:tab pos="914400" algn="l"/>
              </a:tabLst>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tabLst>
                <a:tab pos="4572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Personalization and Recommendation Systems: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Customizing product recommendations for users.</a:t>
            </a: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Tailoring content and advertisements based on preferences.</a:t>
            </a: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Generating personalized responses in chatbots and virtual assistants.</a:t>
            </a:r>
          </a:p>
          <a:p>
            <a:pPr marL="742950" marR="0" lvl="1" indent="-285750" algn="just">
              <a:spcBef>
                <a:spcPts val="0"/>
              </a:spcBef>
              <a:spcAft>
                <a:spcPts val="0"/>
              </a:spcAft>
              <a:buSzPts val="1000"/>
              <a:buFont typeface="Symbol" panose="05050102010706020507" pitchFamily="18" charset="2"/>
              <a:buChar char=""/>
              <a:tabLst>
                <a:tab pos="914400" algn="l"/>
              </a:tabLst>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tabLst>
                <a:tab pos="4572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Predictive Modeling and Forecasting:</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Generating scenarios for financial modeling.</a:t>
            </a: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Simulating outcomes for strategic planning.</a:t>
            </a: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Predicting trends and patterns in various domains.</a:t>
            </a:r>
          </a:p>
          <a:p>
            <a:pPr marL="742950" marR="0" lvl="1" indent="-285750" algn="just">
              <a:spcBef>
                <a:spcPts val="0"/>
              </a:spcBef>
              <a:spcAft>
                <a:spcPts val="0"/>
              </a:spcAft>
              <a:buSzPts val="1000"/>
              <a:buFont typeface="Symbol" panose="05050102010706020507" pitchFamily="18" charset="2"/>
              <a:buChar char=""/>
              <a:tabLst>
                <a:tab pos="914400" algn="l"/>
              </a:tabLst>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tabLst>
                <a:tab pos="4572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Automating Content Creation: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Generating product descriptions and reviews.</a:t>
            </a: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Automatically summarizing large documents and texts.</a:t>
            </a: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Creating news articles and reports from data.</a:t>
            </a:r>
          </a:p>
          <a:p>
            <a:pPr marL="742950" marR="0" lvl="1" indent="-285750" algn="just">
              <a:spcBef>
                <a:spcPts val="0"/>
              </a:spcBef>
              <a:spcAft>
                <a:spcPts val="0"/>
              </a:spcAft>
              <a:buSzPts val="1000"/>
              <a:buFont typeface="Symbol" panose="05050102010706020507" pitchFamily="18" charset="2"/>
              <a:buChar char=""/>
              <a:tabLst>
                <a:tab pos="914400" algn="l"/>
              </a:tabLst>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tabLst>
                <a:tab pos="4572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Improving Accessibility:</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Generating alternative text for images and videos.</a:t>
            </a: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Converting speech to text and vice versa.</a:t>
            </a:r>
          </a:p>
          <a:p>
            <a:pPr marL="742950" marR="0" lvl="1" indent="-285750" algn="just">
              <a:spcBef>
                <a:spcPts val="0"/>
              </a:spcBef>
              <a:spcAft>
                <a:spcPts val="0"/>
              </a:spcAft>
              <a:buSzPts val="1000"/>
              <a:buFont typeface="Symbol" panose="05050102010706020507" pitchFamily="18" charset="2"/>
              <a:buChar char=""/>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Creating translations and transcriptions in multiple languages.</a:t>
            </a:r>
          </a:p>
          <a:p>
            <a:pPr marL="0" marR="0" indent="0" algn="just">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buNone/>
            </a:pPr>
            <a:endParaRPr lang="en-US" sz="1200" dirty="0"/>
          </a:p>
        </p:txBody>
      </p:sp>
      <p:pic>
        <p:nvPicPr>
          <p:cNvPr id="1026" name="Picture 2" descr="Copilot for Microsoft 365 is now available for all businesses, large and  small - Neowin">
            <a:extLst>
              <a:ext uri="{FF2B5EF4-FFF2-40B4-BE49-F238E27FC236}">
                <a16:creationId xmlns:a16="http://schemas.microsoft.com/office/drawing/2014/main" id="{EBD20FB1-035F-CA1D-0835-83597A4C4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048" y="2555419"/>
            <a:ext cx="219590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mini (language model) - Wikipedia">
            <a:extLst>
              <a:ext uri="{FF2B5EF4-FFF2-40B4-BE49-F238E27FC236}">
                <a16:creationId xmlns:a16="http://schemas.microsoft.com/office/drawing/2014/main" id="{1721E6EB-5053-DD17-E914-2F52748CB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32" y="4467225"/>
            <a:ext cx="1973049" cy="7275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Healthcare Industry's Not-So-Secret Weapon: ChatGPT | The Healthcare  Technology Report.">
            <a:extLst>
              <a:ext uri="{FF2B5EF4-FFF2-40B4-BE49-F238E27FC236}">
                <a16:creationId xmlns:a16="http://schemas.microsoft.com/office/drawing/2014/main" id="{C321961D-7D2D-FBDB-1145-29F343AF35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640" y="2555419"/>
            <a:ext cx="2356556" cy="1325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FDB363-3CFC-A304-221B-47D18CF303A7}"/>
              </a:ext>
            </a:extLst>
          </p:cNvPr>
          <p:cNvPicPr>
            <a:picLocks noChangeAspect="1"/>
          </p:cNvPicPr>
          <p:nvPr/>
        </p:nvPicPr>
        <p:blipFill>
          <a:blip r:embed="rId6"/>
          <a:stretch>
            <a:fillRect/>
          </a:stretch>
        </p:blipFill>
        <p:spPr>
          <a:xfrm>
            <a:off x="2446325" y="4567814"/>
            <a:ext cx="2803413" cy="723022"/>
          </a:xfrm>
          <a:prstGeom prst="rect">
            <a:avLst/>
          </a:prstGeom>
        </p:spPr>
      </p:pic>
    </p:spTree>
    <p:extLst>
      <p:ext uri="{BB962C8B-B14F-4D97-AF65-F5344CB8AC3E}">
        <p14:creationId xmlns:p14="http://schemas.microsoft.com/office/powerpoint/2010/main" val="1922882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2193" y="1100290"/>
            <a:ext cx="4767301" cy="1395208"/>
          </a:xfrm>
        </p:spPr>
        <p:txBody>
          <a:bodyPr>
            <a:normAutofit/>
          </a:bodyPr>
          <a:lstStyle/>
          <a:p>
            <a:pPr algn="r"/>
            <a:r>
              <a:rPr lang="en-US" dirty="0"/>
              <a:t>The risks of </a:t>
            </a:r>
            <a:r>
              <a:rPr lang="en-US" dirty="0">
                <a:solidFill>
                  <a:srgbClr val="5DAAB0"/>
                </a:solidFill>
              </a:rPr>
              <a:t>Generative AI</a:t>
            </a:r>
          </a:p>
        </p:txBody>
      </p:sp>
      <p:pic>
        <p:nvPicPr>
          <p:cNvPr id="2" name="Picture 2" descr="Liverpool transfer news: The 7 steps Barcelona use to 'tap up' transfer  targets like Philippe Coutinho | The Sun">
            <a:extLst>
              <a:ext uri="{FF2B5EF4-FFF2-40B4-BE49-F238E27FC236}">
                <a16:creationId xmlns:a16="http://schemas.microsoft.com/office/drawing/2014/main" id="{E7B90BEC-E8EB-57AC-C6FD-E50F511C5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57" y="2512397"/>
            <a:ext cx="4352389" cy="40952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F8499DA-E87B-2B54-1099-639CA9F1BE20}"/>
              </a:ext>
            </a:extLst>
          </p:cNvPr>
          <p:cNvPicPr>
            <a:picLocks noChangeAspect="1"/>
          </p:cNvPicPr>
          <p:nvPr/>
        </p:nvPicPr>
        <p:blipFill rotWithShape="1">
          <a:blip r:embed="rId4"/>
          <a:srcRect l="42756" t="18313" r="5176" b="381"/>
          <a:stretch/>
        </p:blipFill>
        <p:spPr>
          <a:xfrm>
            <a:off x="5794625" y="1100290"/>
            <a:ext cx="6031890" cy="5195504"/>
          </a:xfrm>
          <a:prstGeom prst="rect">
            <a:avLst/>
          </a:prstGeom>
        </p:spPr>
      </p:pic>
      <p:sp>
        <p:nvSpPr>
          <p:cNvPr id="3" name="Rectangle 2">
            <a:extLst>
              <a:ext uri="{FF2B5EF4-FFF2-40B4-BE49-F238E27FC236}">
                <a16:creationId xmlns:a16="http://schemas.microsoft.com/office/drawing/2014/main" id="{424EA87C-E422-A354-6ABB-F92ECF598FB8}"/>
              </a:ext>
            </a:extLst>
          </p:cNvPr>
          <p:cNvSpPr/>
          <p:nvPr/>
        </p:nvSpPr>
        <p:spPr>
          <a:xfrm>
            <a:off x="9791272" y="1705510"/>
            <a:ext cx="1797977" cy="2763748"/>
          </a:xfrm>
          <a:prstGeom prst="rect">
            <a:avLst/>
          </a:prstGeom>
          <a:solidFill>
            <a:srgbClr val="FFFF00">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4DD2DBD-6603-8B58-10CB-B35EFA9AABE6}"/>
              </a:ext>
            </a:extLst>
          </p:cNvPr>
          <p:cNvSpPr/>
          <p:nvPr/>
        </p:nvSpPr>
        <p:spPr>
          <a:xfrm>
            <a:off x="8291104" y="6007291"/>
            <a:ext cx="3059839" cy="250846"/>
          </a:xfrm>
          <a:prstGeom prst="rect">
            <a:avLst/>
          </a:prstGeom>
          <a:solidFill>
            <a:srgbClr val="FFFF00">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81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8B9CB9E-1380-488B-88F1-B99F12EFA776}"/>
              </a:ext>
            </a:extLst>
          </p:cNvPr>
          <p:cNvSpPr>
            <a:spLocks noGrp="1"/>
          </p:cNvSpPr>
          <p:nvPr>
            <p:ph type="body" sz="quarter" idx="12"/>
          </p:nvPr>
        </p:nvSpPr>
        <p:spPr>
          <a:xfrm>
            <a:off x="6442957" y="1677386"/>
            <a:ext cx="4809744" cy="382749"/>
          </a:xfrm>
        </p:spPr>
        <p:txBody>
          <a:bodyPr>
            <a:noAutofit/>
          </a:bodyPr>
          <a:lstStyle/>
          <a:p>
            <a:r>
              <a:rPr lang="en-US" sz="2400" dirty="0"/>
              <a:t>What are the risks of ChatGPT?</a:t>
            </a:r>
          </a:p>
        </p:txBody>
      </p:sp>
      <p:pic>
        <p:nvPicPr>
          <p:cNvPr id="3074" name="Picture 2" descr="Use Caution">
            <a:extLst>
              <a:ext uri="{FF2B5EF4-FFF2-40B4-BE49-F238E27FC236}">
                <a16:creationId xmlns:a16="http://schemas.microsoft.com/office/drawing/2014/main" id="{53DB2E68-03F3-3AD9-3C06-FAE73A85E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355" y="2495498"/>
            <a:ext cx="4032250" cy="39165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263CB7-AE72-3111-4A6A-258486A88664}"/>
              </a:ext>
            </a:extLst>
          </p:cNvPr>
          <p:cNvSpPr txBox="1"/>
          <p:nvPr/>
        </p:nvSpPr>
        <p:spPr>
          <a:xfrm>
            <a:off x="6400883" y="2268451"/>
            <a:ext cx="4851818"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Privacy concerns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Disclosing confidential information</a:t>
            </a:r>
          </a:p>
          <a:p>
            <a:endParaRPr lang="en-US" sz="2400" dirty="0"/>
          </a:p>
          <a:p>
            <a:pPr marL="285750" indent="-285750">
              <a:buFont typeface="Arial" panose="020B0604020202020204" pitchFamily="34" charset="0"/>
              <a:buChar char="•"/>
            </a:pPr>
            <a:r>
              <a:rPr lang="en-US" sz="2400" dirty="0"/>
              <a:t>Reputational damage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Legal liability</a:t>
            </a:r>
          </a:p>
        </p:txBody>
      </p:sp>
      <p:sp>
        <p:nvSpPr>
          <p:cNvPr id="7" name="Title 4">
            <a:extLst>
              <a:ext uri="{FF2B5EF4-FFF2-40B4-BE49-F238E27FC236}">
                <a16:creationId xmlns:a16="http://schemas.microsoft.com/office/drawing/2014/main" id="{16F9E6E1-BDBF-CCB6-719F-7025324DCB7F}"/>
              </a:ext>
            </a:extLst>
          </p:cNvPr>
          <p:cNvSpPr>
            <a:spLocks noGrp="1"/>
          </p:cNvSpPr>
          <p:nvPr>
            <p:ph type="title"/>
          </p:nvPr>
        </p:nvSpPr>
        <p:spPr>
          <a:xfrm>
            <a:off x="719355" y="1100290"/>
            <a:ext cx="4008437" cy="1395208"/>
          </a:xfrm>
        </p:spPr>
        <p:txBody>
          <a:bodyPr>
            <a:normAutofit/>
          </a:bodyPr>
          <a:lstStyle/>
          <a:p>
            <a:r>
              <a:rPr lang="en-US" sz="4400" dirty="0"/>
              <a:t>The risks of </a:t>
            </a:r>
            <a:r>
              <a:rPr lang="en-US" sz="4400" dirty="0">
                <a:solidFill>
                  <a:srgbClr val="5DAAB0"/>
                </a:solidFill>
              </a:rPr>
              <a:t>Generative AI</a:t>
            </a:r>
          </a:p>
        </p:txBody>
      </p:sp>
    </p:spTree>
    <p:extLst>
      <p:ext uri="{BB962C8B-B14F-4D97-AF65-F5344CB8AC3E}">
        <p14:creationId xmlns:p14="http://schemas.microsoft.com/office/powerpoint/2010/main" val="198003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MSFT_ELT_Template01">
      <a:dk1>
        <a:srgbClr val="3F3F3F"/>
      </a:dk1>
      <a:lt1>
        <a:srgbClr val="FFFFFF"/>
      </a:lt1>
      <a:dk2>
        <a:srgbClr val="000000"/>
      </a:dk2>
      <a:lt2>
        <a:srgbClr val="A5A5A5"/>
      </a:lt2>
      <a:accent1>
        <a:srgbClr val="5DAAB0"/>
      </a:accent1>
      <a:accent2>
        <a:srgbClr val="DFE3E9"/>
      </a:accent2>
      <a:accent3>
        <a:srgbClr val="BBC3CD"/>
      </a:accent3>
      <a:accent4>
        <a:srgbClr val="484848"/>
      </a:accent4>
      <a:accent5>
        <a:srgbClr val="1F1F26"/>
      </a:accent5>
      <a:accent6>
        <a:srgbClr val="F2CAA2"/>
      </a:accent6>
      <a:hlink>
        <a:srgbClr val="00194C"/>
      </a:hlink>
      <a:folHlink>
        <a:srgbClr val="954F72"/>
      </a:folHlink>
    </a:clrScheme>
    <a:fontScheme name="MSFT_ELT_Template01">
      <a:majorFont>
        <a:latin typeface="Constant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F1EBDCD4-0DFE-4BFC-B527-76D7C1C6466B}" vid="{B36D0821-FAFD-4A44-B0A3-9261322768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2350</TotalTime>
  <Words>3950</Words>
  <Application>Microsoft Office PowerPoint</Application>
  <PresentationFormat>Widescreen</PresentationFormat>
  <Paragraphs>269</Paragraphs>
  <Slides>28</Slides>
  <Notes>28</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Aptos</vt:lpstr>
      <vt:lpstr>Arial</vt:lpstr>
      <vt:lpstr>Calibri</vt:lpstr>
      <vt:lpstr>cnnsans</vt:lpstr>
      <vt:lpstr>Constantia</vt:lpstr>
      <vt:lpstr>futura-pt</vt:lpstr>
      <vt:lpstr>Georgia</vt:lpstr>
      <vt:lpstr>Georgia Pro</vt:lpstr>
      <vt:lpstr>itc-slimbach</vt:lpstr>
      <vt:lpstr>OpenSans</vt:lpstr>
      <vt:lpstr>proxima-nova</vt:lpstr>
      <vt:lpstr>Source Sans Pro</vt:lpstr>
      <vt:lpstr>Symbol</vt:lpstr>
      <vt:lpstr>Times New Roman</vt:lpstr>
      <vt:lpstr>TradeGothicLT</vt:lpstr>
      <vt:lpstr>Office Theme</vt:lpstr>
      <vt:lpstr>Business Risks With Utilization of Artificial Intelligence in the Workplace </vt:lpstr>
      <vt:lpstr>Agenda</vt:lpstr>
      <vt:lpstr>The benefits of Generative AI </vt:lpstr>
      <vt:lpstr>The benefits of Generative AI </vt:lpstr>
      <vt:lpstr>PowerPoint Presentation</vt:lpstr>
      <vt:lpstr>PowerPoint Presentation</vt:lpstr>
      <vt:lpstr>The benefits of Generative AI </vt:lpstr>
      <vt:lpstr>The risks of Generative AI</vt:lpstr>
      <vt:lpstr>The risks of Generative AI</vt:lpstr>
      <vt:lpstr>Legal considerations for Generative AI </vt:lpstr>
      <vt:lpstr>Privacy Laws</vt:lpstr>
      <vt:lpstr>Trade Secret Law</vt:lpstr>
      <vt:lpstr>PowerPoint Presentation</vt:lpstr>
      <vt:lpstr>PowerPoint Presentation</vt:lpstr>
      <vt:lpstr>Inaccuracies/Defamation</vt:lpstr>
      <vt:lpstr>Inaccuracies/ Defamation</vt:lpstr>
      <vt:lpstr>Copyright Law</vt:lpstr>
      <vt:lpstr>Copyright Law</vt:lpstr>
      <vt:lpstr>Copyright Law</vt:lpstr>
      <vt:lpstr>Copyright Law</vt:lpstr>
      <vt:lpstr>Copyright Law</vt:lpstr>
      <vt:lpstr>Copyright Law</vt:lpstr>
      <vt:lpstr>Biases: Employment Discrimination</vt:lpstr>
      <vt:lpstr>Other Biases</vt:lpstr>
      <vt:lpstr>Other Liability Based on Inaccuracies </vt:lpstr>
      <vt:lpstr>Protecting your business when using Generative AI </vt:lpstr>
      <vt:lpstr>Protecting your business when using Generative AI </vt:lpstr>
      <vt:lpstr>Q&amp;A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ChatGPT in Your Business Without Stepping on Legal Landmines </dc:title>
  <dc:creator>Jeremy L. Kahn</dc:creator>
  <cp:lastModifiedBy>Jeremy Kahn</cp:lastModifiedBy>
  <cp:revision>23</cp:revision>
  <dcterms:created xsi:type="dcterms:W3CDTF">2023-04-23T20:29:51Z</dcterms:created>
  <dcterms:modified xsi:type="dcterms:W3CDTF">2024-03-13T20:13:16Z</dcterms:modified>
</cp:coreProperties>
</file>