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handoutMasterIdLst>
    <p:handoutMasterId r:id="rId28"/>
  </p:handoutMasterIdLst>
  <p:sldIdLst>
    <p:sldId id="366" r:id="rId5"/>
    <p:sldId id="367" r:id="rId6"/>
    <p:sldId id="370" r:id="rId7"/>
    <p:sldId id="397" r:id="rId8"/>
    <p:sldId id="369" r:id="rId9"/>
    <p:sldId id="396" r:id="rId10"/>
    <p:sldId id="398" r:id="rId11"/>
    <p:sldId id="408" r:id="rId12"/>
    <p:sldId id="377" r:id="rId13"/>
    <p:sldId id="378" r:id="rId14"/>
    <p:sldId id="409" r:id="rId15"/>
    <p:sldId id="379" r:id="rId16"/>
    <p:sldId id="380" r:id="rId17"/>
    <p:sldId id="399" r:id="rId18"/>
    <p:sldId id="400" r:id="rId19"/>
    <p:sldId id="410" r:id="rId20"/>
    <p:sldId id="402" r:id="rId21"/>
    <p:sldId id="389" r:id="rId22"/>
    <p:sldId id="390" r:id="rId23"/>
    <p:sldId id="411" r:id="rId24"/>
    <p:sldId id="406" r:id="rId25"/>
    <p:sldId id="407" r:id="rId2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iola, Courtney A" initials="TCA" lastIdx="1" clrIdx="0">
    <p:extLst>
      <p:ext uri="{19B8F6BF-5375-455C-9EA6-DF929625EA0E}">
        <p15:presenceInfo xmlns:p15="http://schemas.microsoft.com/office/powerpoint/2012/main" userId="S-1-5-21-4027829005-1107895287-290554039-156439" providerId="AD"/>
      </p:ext>
    </p:extLst>
  </p:cmAuthor>
  <p:cmAuthor id="2" name="Tracy Grenier" initials="TG" lastIdx="18" clrIdx="1">
    <p:extLst>
      <p:ext uri="{19B8F6BF-5375-455C-9EA6-DF929625EA0E}">
        <p15:presenceInfo xmlns:p15="http://schemas.microsoft.com/office/powerpoint/2012/main" userId="f7eaefd1e09ea501" providerId="Windows Live"/>
      </p:ext>
    </p:extLst>
  </p:cmAuthor>
  <p:cmAuthor id="3" name="Elliott, Lisa M" initials="ELM" lastIdx="14" clrIdx="2">
    <p:extLst>
      <p:ext uri="{19B8F6BF-5375-455C-9EA6-DF929625EA0E}">
        <p15:presenceInfo xmlns:p15="http://schemas.microsoft.com/office/powerpoint/2012/main" userId="S::lisa.elliott@cengage.com::413b9e2d-9147-4de4-9b2f-d795fab8cf83" providerId="AD"/>
      </p:ext>
    </p:extLst>
  </p:cmAuthor>
  <p:cmAuthor id="4" name="Harnage, Liz H" initials="HLH" lastIdx="2" clrIdx="3">
    <p:extLst>
      <p:ext uri="{19B8F6BF-5375-455C-9EA6-DF929625EA0E}">
        <p15:presenceInfo xmlns:p15="http://schemas.microsoft.com/office/powerpoint/2012/main" userId="S::liz.harnage@cengage.com::82fda239-d77f-480d-97dd-fb3d97fa632a" providerId="AD"/>
      </p:ext>
    </p:extLst>
  </p:cmAuthor>
  <p:cmAuthor id="5" name="Gordner, Eliza" initials="GE" lastIdx="2" clrIdx="4">
    <p:extLst>
      <p:ext uri="{19B8F6BF-5375-455C-9EA6-DF929625EA0E}">
        <p15:presenceInfo xmlns:p15="http://schemas.microsoft.com/office/powerpoint/2012/main" userId="S::egordner@herzing.edu::3fd3a2fd-52f0-4764-8113-c2c882313d33" providerId="AD"/>
      </p:ext>
    </p:extLst>
  </p:cmAuthor>
  <p:cmAuthor id="6" name="Chase, Julia" initials="CJ" lastIdx="17" clrIdx="5">
    <p:extLst>
      <p:ext uri="{19B8F6BF-5375-455C-9EA6-DF929625EA0E}">
        <p15:presenceInfo xmlns:p15="http://schemas.microsoft.com/office/powerpoint/2012/main" userId="S::Julia.Chase@cengage.com::878172ca-eabb-4163-91e7-f0604673e1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A78"/>
    <a:srgbClr val="0098D4"/>
    <a:srgbClr val="81D0ED"/>
    <a:srgbClr val="006298"/>
    <a:srgbClr val="FF6300"/>
    <a:srgbClr val="E9255F"/>
    <a:srgbClr val="00B8E7"/>
    <a:srgbClr val="F6B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21" autoAdjust="0"/>
    <p:restoredTop sz="94150" autoAdjust="0"/>
  </p:normalViewPr>
  <p:slideViewPr>
    <p:cSldViewPr snapToGrid="0" snapToObjects="1">
      <p:cViewPr varScale="1">
        <p:scale>
          <a:sx n="107" d="100"/>
          <a:sy n="107" d="100"/>
        </p:scale>
        <p:origin x="176" y="456"/>
      </p:cViewPr>
      <p:guideLst/>
    </p:cSldViewPr>
  </p:slideViewPr>
  <p:outlineViewPr>
    <p:cViewPr>
      <p:scale>
        <a:sx n="33" d="100"/>
        <a:sy n="33" d="100"/>
      </p:scale>
      <p:origin x="0" y="-8"/>
    </p:cViewPr>
  </p:outlineViewPr>
  <p:notesTextViewPr>
    <p:cViewPr>
      <p:scale>
        <a:sx n="1" d="1"/>
        <a:sy n="1" d="1"/>
      </p:scale>
      <p:origin x="0" y="0"/>
    </p:cViewPr>
  </p:notesTextViewPr>
  <p:notesViewPr>
    <p:cSldViewPr snapToGrid="0" snapToObjects="1">
      <p:cViewPr varScale="1">
        <p:scale>
          <a:sx n="85" d="100"/>
          <a:sy n="85" d="100"/>
        </p:scale>
        <p:origin x="2720"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8AA413-85C6-40F2-B867-268CAAA7E377}" type="datetimeFigureOut">
              <a:rPr lang="en-US" smtClean="0"/>
              <a:t>2/22/21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7803E-66EE-42CE-8DFB-98553954E472}" type="slidenum">
              <a:rPr lang="en-US" smtClean="0"/>
              <a:t>‹#›</a:t>
            </a:fld>
            <a:endParaRPr lang="en-US" dirty="0"/>
          </a:p>
        </p:txBody>
      </p:sp>
    </p:spTree>
    <p:extLst>
      <p:ext uri="{BB962C8B-B14F-4D97-AF65-F5344CB8AC3E}">
        <p14:creationId xmlns:p14="http://schemas.microsoft.com/office/powerpoint/2010/main" val="2176210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6680D68-05FF-7942-990A-B21BB8E6CE33}" type="datetimeFigureOut">
              <a:rPr lang="en-US"/>
              <a:pPr>
                <a:defRPr/>
              </a:pPr>
              <a:t>2/22/21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1CAE60C-72A0-D14D-8733-C13212F694AD}" type="slidenum">
              <a:rPr lang="en-US"/>
              <a:pPr>
                <a:defRPr/>
              </a:pPr>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1</a:t>
            </a:fld>
            <a:endParaRPr lang="en-US" dirty="0"/>
          </a:p>
        </p:txBody>
      </p:sp>
    </p:spTree>
    <p:extLst>
      <p:ext uri="{BB962C8B-B14F-4D97-AF65-F5344CB8AC3E}">
        <p14:creationId xmlns:p14="http://schemas.microsoft.com/office/powerpoint/2010/main" val="2655694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Example 14.9 </a:t>
            </a:r>
            <a:r>
              <a:rPr lang="en-US" sz="1200" kern="1200" dirty="0">
                <a:solidFill>
                  <a:schemeClr val="tx1"/>
                </a:solidFill>
                <a:effectLst/>
                <a:latin typeface="+mn-lt"/>
                <a:ea typeface="+mn-ea"/>
                <a:cs typeface="+mn-cs"/>
              </a:rPr>
              <a:t>Bryant submits an application for no-fault automobile insurance with State Farm, in which he states that he has not received any traffic citations for three years. State Farm accepts the application, and Bryant pays the premium. Soon thereafter, State Farm discovers that, one year and eight months earlier, Bryant had been cited for operating a motor vehicle while impaired. Even if Bryant’s misrepresentation on the application is an innocent mistake, State Farm can void the insurance contract and return the premium because the misrepresentation is material.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Example 14.10 </a:t>
            </a:r>
            <a:r>
              <a:rPr lang="en-US" sz="1200" kern="1200" dirty="0">
                <a:solidFill>
                  <a:schemeClr val="tx1"/>
                </a:solidFill>
                <a:effectLst/>
                <a:latin typeface="+mn-lt"/>
                <a:ea typeface="+mn-ea"/>
                <a:cs typeface="+mn-cs"/>
              </a:rPr>
              <a:t>Dirk, an operator of a weight scale, certifies the weight of Sneed’s commodity. If Dirk knows that the scale’s accuracy has not been checked for more than three years, his action may constitute negligent misrepresentation.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11</a:t>
            </a:fld>
            <a:endParaRPr lang="en-US" dirty="0"/>
          </a:p>
        </p:txBody>
      </p:sp>
    </p:spTree>
    <p:extLst>
      <p:ext uri="{BB962C8B-B14F-4D97-AF65-F5344CB8AC3E}">
        <p14:creationId xmlns:p14="http://schemas.microsoft.com/office/powerpoint/2010/main" val="2613920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12</a:t>
            </a:fld>
            <a:endParaRPr lang="en-US" dirty="0"/>
          </a:p>
        </p:txBody>
      </p:sp>
    </p:spTree>
    <p:extLst>
      <p:ext uri="{BB962C8B-B14F-4D97-AF65-F5344CB8AC3E}">
        <p14:creationId xmlns:p14="http://schemas.microsoft.com/office/powerpoint/2010/main" val="884332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Have students review Case 14.2 </a:t>
            </a:r>
            <a:r>
              <a:rPr lang="en-US" sz="1200" b="0" kern="1200" dirty="0" err="1">
                <a:solidFill>
                  <a:schemeClr val="tx1"/>
                </a:solidFill>
                <a:effectLst/>
                <a:latin typeface="+mn-lt"/>
                <a:ea typeface="+mn-ea"/>
                <a:cs typeface="+mn-cs"/>
              </a:rPr>
              <a:t>Cronkelton</a:t>
            </a:r>
            <a:r>
              <a:rPr lang="en-US" sz="1200" b="0" kern="1200" dirty="0">
                <a:solidFill>
                  <a:schemeClr val="tx1"/>
                </a:solidFill>
                <a:effectLst/>
                <a:latin typeface="+mn-lt"/>
                <a:ea typeface="+mn-ea"/>
                <a:cs typeface="+mn-cs"/>
              </a:rPr>
              <a:t> v. Guaranteed Construction Services, LLC, and answer the question on the slide. Students should discuss the decision and remedy of the case, and apply the concept of relying on representation.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13</a:t>
            </a:fld>
            <a:endParaRPr lang="en-US" dirty="0"/>
          </a:p>
        </p:txBody>
      </p:sp>
    </p:spTree>
    <p:extLst>
      <p:ext uri="{BB962C8B-B14F-4D97-AF65-F5344CB8AC3E}">
        <p14:creationId xmlns:p14="http://schemas.microsoft.com/office/powerpoint/2010/main" val="2840776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14</a:t>
            </a:fld>
            <a:endParaRPr lang="en-US" dirty="0"/>
          </a:p>
        </p:txBody>
      </p:sp>
    </p:spTree>
    <p:extLst>
      <p:ext uri="{BB962C8B-B14F-4D97-AF65-F5344CB8AC3E}">
        <p14:creationId xmlns:p14="http://schemas.microsoft.com/office/powerpoint/2010/main" val="1000709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Break students out into small groups, and have them review the Adapting the Law to the Online Environment feature. Ask students to discuss the scenario and question posed on the slide. Students may use their smart phones to conduct further research.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instructor can also provide feedback, and discuss elements of online fraud related to academic integrity especially dealing with essay writing.</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15</a:t>
            </a:fld>
            <a:endParaRPr lang="en-US" dirty="0"/>
          </a:p>
        </p:txBody>
      </p:sp>
    </p:spTree>
    <p:extLst>
      <p:ext uri="{BB962C8B-B14F-4D97-AF65-F5344CB8AC3E}">
        <p14:creationId xmlns:p14="http://schemas.microsoft.com/office/powerpoint/2010/main" val="499967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Example 14.11 </a:t>
            </a:r>
            <a:r>
              <a:rPr lang="en-US" sz="1200" kern="1200" dirty="0">
                <a:solidFill>
                  <a:schemeClr val="tx1"/>
                </a:solidFill>
                <a:effectLst/>
                <a:latin typeface="+mn-lt"/>
                <a:ea typeface="+mn-ea"/>
                <a:cs typeface="+mn-cs"/>
              </a:rPr>
              <a:t>Erik is the guardian for Kinsley, his ward. On her behalf, he enters into a contract from which he benefits financially. If Kinsley challenges the contract, the court will likely presume that the guardian has taken advantage of his ward. To refute this presumption, Erik has to show that he made full disclosure to Kinsley, and that consideration was present. He must also show that Kinsley received, if available, independent and competent advice before completing the transaction. Unless the presumption can be rebutted, the contract will be rescinded.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16</a:t>
            </a:fld>
            <a:endParaRPr lang="en-US" dirty="0"/>
          </a:p>
        </p:txBody>
      </p:sp>
    </p:spTree>
    <p:extLst>
      <p:ext uri="{BB962C8B-B14F-4D97-AF65-F5344CB8AC3E}">
        <p14:creationId xmlns:p14="http://schemas.microsoft.com/office/powerpoint/2010/main" val="1819062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 </a:t>
            </a:r>
            <a:r>
              <a:rPr lang="en-US" dirty="0"/>
              <a:t>True</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17</a:t>
            </a:fld>
            <a:endParaRPr lang="en-US" dirty="0"/>
          </a:p>
        </p:txBody>
      </p:sp>
    </p:spTree>
    <p:extLst>
      <p:ext uri="{BB962C8B-B14F-4D97-AF65-F5344CB8AC3E}">
        <p14:creationId xmlns:p14="http://schemas.microsoft.com/office/powerpoint/2010/main" val="2157328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a:t>
            </a:r>
            <a:r>
              <a:rPr lang="en-US" b="0" dirty="0"/>
              <a:t> D</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19</a:t>
            </a:fld>
            <a:endParaRPr lang="en-US" dirty="0"/>
          </a:p>
        </p:txBody>
      </p:sp>
    </p:spTree>
    <p:extLst>
      <p:ext uri="{BB962C8B-B14F-4D97-AF65-F5344CB8AC3E}">
        <p14:creationId xmlns:p14="http://schemas.microsoft.com/office/powerpoint/2010/main" val="1907795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Students are welcome to conduct further research on their devices to learn more about mutual mistakes in contract cases.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Answer: </a:t>
            </a:r>
            <a:r>
              <a:rPr lang="en-US" sz="1200" kern="1200" dirty="0">
                <a:solidFill>
                  <a:schemeClr val="tx1"/>
                </a:solidFill>
                <a:effectLst/>
                <a:latin typeface="+mn-lt"/>
                <a:ea typeface="+mn-ea"/>
                <a:cs typeface="+mn-cs"/>
              </a:rPr>
              <a:t>Responses may vary.</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20</a:t>
            </a:fld>
            <a:endParaRPr lang="en-US" dirty="0"/>
          </a:p>
        </p:txBody>
      </p:sp>
    </p:spTree>
    <p:extLst>
      <p:ext uri="{BB962C8B-B14F-4D97-AF65-F5344CB8AC3E}">
        <p14:creationId xmlns:p14="http://schemas.microsoft.com/office/powerpoint/2010/main" val="3622646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Have students review the concept of voluntary consent, and answer the scenario question on the slide.  Students should brainstorm, and discuss what legal protocol should take place if Jack legitimately hired Tony to work on his home roof. Should Jack create a contract? Or should Tony present a contract to Jack? What should be in the contract? What if Jack discovers that Tony is unlicensed?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Answer:  </a:t>
            </a:r>
            <a:r>
              <a:rPr lang="en-US" sz="1200" kern="1200" dirty="0">
                <a:solidFill>
                  <a:schemeClr val="tx1"/>
                </a:solidFill>
                <a:effectLst/>
                <a:latin typeface="+mn-lt"/>
                <a:ea typeface="+mn-ea"/>
                <a:cs typeface="+mn-cs"/>
              </a:rPr>
              <a:t>Responses will vary.</a:t>
            </a:r>
            <a:endParaRPr lang="en-US" b="0" noProof="0"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3</a:t>
            </a:fld>
            <a:endParaRPr lang="en-US" dirty="0"/>
          </a:p>
        </p:txBody>
      </p:sp>
    </p:spTree>
    <p:extLst>
      <p:ext uri="{BB962C8B-B14F-4D97-AF65-F5344CB8AC3E}">
        <p14:creationId xmlns:p14="http://schemas.microsoft.com/office/powerpoint/2010/main" val="1192321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Case Example 14.3 </a:t>
            </a:r>
            <a:r>
              <a:rPr lang="en-US" sz="1200" kern="1200" dirty="0">
                <a:solidFill>
                  <a:schemeClr val="tx1"/>
                </a:solidFill>
                <a:effectLst/>
                <a:latin typeface="+mn-lt"/>
                <a:ea typeface="+mn-ea"/>
                <a:cs typeface="+mn-cs"/>
              </a:rPr>
              <a:t>Offshore Energy Services (OES) contracted with companies to provide workers at offshore oil drilling operations. In its contract with rig operators, OES had an indemnity provisions stating that it would insure the companies for tort claims filed against them by any OES employee. </a:t>
            </a:r>
            <a:r>
              <a:rPr lang="en-US" sz="1200" kern="1200" dirty="0" err="1">
                <a:solidFill>
                  <a:schemeClr val="tx1"/>
                </a:solidFill>
                <a:effectLst/>
                <a:latin typeface="+mn-lt"/>
                <a:ea typeface="+mn-ea"/>
                <a:cs typeface="+mn-cs"/>
              </a:rPr>
              <a:t>Raylin</a:t>
            </a:r>
            <a:r>
              <a:rPr lang="en-US" sz="1200" kern="1200" dirty="0">
                <a:solidFill>
                  <a:schemeClr val="tx1"/>
                </a:solidFill>
                <a:effectLst/>
                <a:latin typeface="+mn-lt"/>
                <a:ea typeface="+mn-ea"/>
                <a:cs typeface="+mn-cs"/>
              </a:rPr>
              <a:t> Richard, an OES employee, was injured while working on an oil rig. Richard filed a personal injury suit against Anadarko Petroleum, the head of that drilling project. OES paid $2.5 million to Richard to settle the lawsuit, but OES’s insurance company, Liberty Mutual, denied coverage. Liberty took the position that the indemnity clause in the contract between OES and Anadarko, explicitly covered “subcontractors” but did not mention “contractors” like Anadarko. Both OES and Anadarko had thought that the indemnity provision applied to subcontractors and contractors, so they claimed that there had been a mutual mistake. The district court agreed and reformed the contract to include the word </a:t>
            </a:r>
            <a:r>
              <a:rPr lang="en-US" sz="1200" i="1" kern="1200" dirty="0">
                <a:solidFill>
                  <a:schemeClr val="tx1"/>
                </a:solidFill>
                <a:effectLst/>
                <a:latin typeface="+mn-lt"/>
                <a:ea typeface="+mn-ea"/>
                <a:cs typeface="+mn-cs"/>
              </a:rPr>
              <a:t>contractors, </a:t>
            </a:r>
            <a:r>
              <a:rPr lang="en-US" sz="1200" kern="1200" dirty="0">
                <a:solidFill>
                  <a:schemeClr val="tx1"/>
                </a:solidFill>
                <a:effectLst/>
                <a:latin typeface="+mn-lt"/>
                <a:ea typeface="+mn-ea"/>
                <a:cs typeface="+mn-cs"/>
              </a:rPr>
              <a:t>as well as </a:t>
            </a:r>
            <a:r>
              <a:rPr lang="en-US" sz="1200" i="1" kern="1200" dirty="0">
                <a:solidFill>
                  <a:schemeClr val="tx1"/>
                </a:solidFill>
                <a:effectLst/>
                <a:latin typeface="+mn-lt"/>
                <a:ea typeface="+mn-ea"/>
                <a:cs typeface="+mn-cs"/>
              </a:rPr>
              <a:t>subcontractors</a:t>
            </a:r>
            <a:r>
              <a:rPr lang="en-US" sz="1200" kern="1200" dirty="0">
                <a:solidFill>
                  <a:schemeClr val="tx1"/>
                </a:solidFill>
                <a:effectLst/>
                <a:latin typeface="+mn-lt"/>
                <a:ea typeface="+mn-ea"/>
                <a:cs typeface="+mn-cs"/>
              </a:rPr>
              <a:t>. Thus, Liberty Mutual had to cover the amounts OES paid.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4</a:t>
            </a:fld>
            <a:endParaRPr lang="en-US" dirty="0"/>
          </a:p>
        </p:txBody>
      </p:sp>
    </p:spTree>
    <p:extLst>
      <p:ext uri="{BB962C8B-B14F-4D97-AF65-F5344CB8AC3E}">
        <p14:creationId xmlns:p14="http://schemas.microsoft.com/office/powerpoint/2010/main" val="2978312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Have students review the Ethical Issue feature discussing the place crash of Lynyrd Skynyrd. What was decided in the courts when </a:t>
            </a:r>
            <a:r>
              <a:rPr lang="en-US" sz="1200" b="0" kern="1200" dirty="0" err="1">
                <a:solidFill>
                  <a:schemeClr val="tx1"/>
                </a:solidFill>
                <a:effectLst/>
                <a:latin typeface="+mn-lt"/>
                <a:ea typeface="+mn-ea"/>
                <a:cs typeface="+mn-cs"/>
              </a:rPr>
              <a:t>Artimus</a:t>
            </a:r>
            <a:r>
              <a:rPr lang="en-US" sz="1200" b="0" kern="1200" dirty="0">
                <a:solidFill>
                  <a:schemeClr val="tx1"/>
                </a:solidFill>
                <a:effectLst/>
                <a:latin typeface="+mn-lt"/>
                <a:ea typeface="+mn-ea"/>
                <a:cs typeface="+mn-cs"/>
              </a:rPr>
              <a:t> Pyle and Cleopatra Films decided to create a biopic about the crash, but was blocked by Ronnie Van </a:t>
            </a:r>
            <a:r>
              <a:rPr lang="en-US" sz="1200" b="0" kern="1200" dirty="0" err="1">
                <a:solidFill>
                  <a:schemeClr val="tx1"/>
                </a:solidFill>
                <a:effectLst/>
                <a:latin typeface="+mn-lt"/>
                <a:ea typeface="+mn-ea"/>
                <a:cs typeface="+mn-cs"/>
              </a:rPr>
              <a:t>Zant’s</a:t>
            </a:r>
            <a:r>
              <a:rPr lang="en-US" sz="1200" b="0" kern="1200" dirty="0">
                <a:solidFill>
                  <a:schemeClr val="tx1"/>
                </a:solidFill>
                <a:effectLst/>
                <a:latin typeface="+mn-lt"/>
                <a:ea typeface="+mn-ea"/>
                <a:cs typeface="+mn-cs"/>
              </a:rPr>
              <a:t> brother and others?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Students should discuss how terms of the decree may have been interpreted differently, and the effects this would have on parties’ understanding and actions.</a:t>
            </a:r>
          </a:p>
          <a:p>
            <a:r>
              <a:rPr lang="en-US" sz="1200" b="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5</a:t>
            </a:fld>
            <a:endParaRPr lang="en-US" dirty="0"/>
          </a:p>
        </p:txBody>
      </p:sp>
    </p:spTree>
    <p:extLst>
      <p:ext uri="{BB962C8B-B14F-4D97-AF65-F5344CB8AC3E}">
        <p14:creationId xmlns:p14="http://schemas.microsoft.com/office/powerpoint/2010/main" val="2847362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Example 14.4 </a:t>
            </a:r>
            <a:r>
              <a:rPr lang="en-US" sz="1200" kern="1200" dirty="0">
                <a:solidFill>
                  <a:schemeClr val="tx1"/>
                </a:solidFill>
                <a:effectLst/>
                <a:latin typeface="+mn-lt"/>
                <a:ea typeface="+mn-ea"/>
                <a:cs typeface="+mn-cs"/>
              </a:rPr>
              <a:t>Pablo buys a violin from Bev for $250. Although the violin is very old, neither party believes that it is valuable. Later, however, an antiques dealer informs the parties that the violin is rare, and worth thousands of dollars. Here, both parties were mistaken, but the mistake is a mistake of </a:t>
            </a:r>
            <a:r>
              <a:rPr lang="en-US" sz="1200" i="1" kern="1200" dirty="0">
                <a:solidFill>
                  <a:schemeClr val="tx1"/>
                </a:solidFill>
                <a:effectLst/>
                <a:latin typeface="+mn-lt"/>
                <a:ea typeface="+mn-ea"/>
                <a:cs typeface="+mn-cs"/>
              </a:rPr>
              <a:t>value, </a:t>
            </a:r>
            <a:r>
              <a:rPr lang="en-US" sz="1200" kern="1200" dirty="0">
                <a:solidFill>
                  <a:schemeClr val="tx1"/>
                </a:solidFill>
                <a:effectLst/>
                <a:latin typeface="+mn-lt"/>
                <a:ea typeface="+mn-ea"/>
                <a:cs typeface="+mn-cs"/>
              </a:rPr>
              <a:t>rather than a mistake of </a:t>
            </a:r>
            <a:r>
              <a:rPr lang="en-US" sz="1200" i="1" kern="1200" dirty="0">
                <a:solidFill>
                  <a:schemeClr val="tx1"/>
                </a:solidFill>
                <a:effectLst/>
                <a:latin typeface="+mn-lt"/>
                <a:ea typeface="+mn-ea"/>
                <a:cs typeface="+mn-cs"/>
              </a:rPr>
              <a:t>fact</a:t>
            </a:r>
            <a:r>
              <a:rPr lang="en-US" sz="1200" kern="1200" dirty="0">
                <a:solidFill>
                  <a:schemeClr val="tx1"/>
                </a:solidFill>
                <a:effectLst/>
                <a:latin typeface="+mn-lt"/>
                <a:ea typeface="+mn-ea"/>
                <a:cs typeface="+mn-cs"/>
              </a:rPr>
              <a:t>. Because mistakes of value do not warrant contract rescission, Bev cannot rescind the contract.</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6</a:t>
            </a:fld>
            <a:endParaRPr lang="en-US" dirty="0"/>
          </a:p>
        </p:txBody>
      </p:sp>
    </p:spTree>
    <p:extLst>
      <p:ext uri="{BB962C8B-B14F-4D97-AF65-F5344CB8AC3E}">
        <p14:creationId xmlns:p14="http://schemas.microsoft.com/office/powerpoint/2010/main" val="2761603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Answer: </a:t>
            </a:r>
            <a:r>
              <a:rPr lang="en-US" dirty="0"/>
              <a:t>D</a:t>
            </a:r>
          </a:p>
          <a:p>
            <a:endParaRPr lang="en-US"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7</a:t>
            </a:fld>
            <a:endParaRPr lang="en-US" dirty="0"/>
          </a:p>
        </p:txBody>
      </p:sp>
    </p:spTree>
    <p:extLst>
      <p:ext uri="{BB962C8B-B14F-4D97-AF65-F5344CB8AC3E}">
        <p14:creationId xmlns:p14="http://schemas.microsoft.com/office/powerpoint/2010/main" val="2851643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8</a:t>
            </a:fld>
            <a:endParaRPr lang="en-US" dirty="0"/>
          </a:p>
        </p:txBody>
      </p:sp>
    </p:spTree>
    <p:extLst>
      <p:ext uri="{BB962C8B-B14F-4D97-AF65-F5344CB8AC3E}">
        <p14:creationId xmlns:p14="http://schemas.microsoft.com/office/powerpoint/2010/main" val="2273790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Example 14.6 </a:t>
            </a:r>
            <a:r>
              <a:rPr lang="en-US" sz="1200" kern="1200" dirty="0">
                <a:solidFill>
                  <a:schemeClr val="tx1"/>
                </a:solidFill>
                <a:effectLst/>
                <a:latin typeface="+mn-lt"/>
                <a:ea typeface="+mn-ea"/>
                <a:cs typeface="+mn-cs"/>
              </a:rPr>
              <a:t>Cameron has a parcel of property that she is trying to sell to Levi. Cameron knows that a local ordinance prohibits building anything higher than three stories on the property. Nonetheless, she tells Levi, “You can build a condominium one hundred stories high if you want to.” Levi buys the land and later discovers that Cameron’s statement is false. Levi generally cannot avoid the contract, because under common law, people are assumed to know state and local laws.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Example 14.7 </a:t>
            </a:r>
            <a:r>
              <a:rPr lang="en-US" sz="1200" kern="1200" dirty="0">
                <a:solidFill>
                  <a:schemeClr val="tx1"/>
                </a:solidFill>
                <a:effectLst/>
                <a:latin typeface="+mn-lt"/>
                <a:ea typeface="+mn-ea"/>
                <a:cs typeface="+mn-cs"/>
              </a:rPr>
              <a:t>Jude is selling a car that has been in an accident and has been repaired. He does not need to volunteer this information to a potential buyer. If, however, the buyer asks him if the car has had extensive bodywork and he lies, Jude has committed fraudulent misrepresentation.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9</a:t>
            </a:fld>
            <a:endParaRPr lang="en-US" dirty="0"/>
          </a:p>
        </p:txBody>
      </p:sp>
    </p:spTree>
    <p:extLst>
      <p:ext uri="{BB962C8B-B14F-4D97-AF65-F5344CB8AC3E}">
        <p14:creationId xmlns:p14="http://schemas.microsoft.com/office/powerpoint/2010/main" val="2387677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Have students review Case 14.1 McCullough v. Allstate Property and Casualty Insurance Co. and answer the question on the slide. Students should discuss the decision and remedy of the case, and apply the concept of contract interpretation and misrepresentation.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Answer: </a:t>
            </a:r>
            <a:r>
              <a:rPr lang="en-US" sz="1200" kern="1200" dirty="0">
                <a:solidFill>
                  <a:schemeClr val="tx1"/>
                </a:solidFill>
                <a:effectLst/>
                <a:latin typeface="+mn-lt"/>
                <a:ea typeface="+mn-ea"/>
                <a:cs typeface="+mn-cs"/>
              </a:rPr>
              <a:t>Responses may vary.</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10</a:t>
            </a:fld>
            <a:endParaRPr lang="en-US" dirty="0"/>
          </a:p>
        </p:txBody>
      </p:sp>
    </p:spTree>
    <p:extLst>
      <p:ext uri="{BB962C8B-B14F-4D97-AF65-F5344CB8AC3E}">
        <p14:creationId xmlns:p14="http://schemas.microsoft.com/office/powerpoint/2010/main" val="9127829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92" y="16"/>
            <a:ext cx="12191807" cy="6865874"/>
          </a:xfrm>
          <a:prstGeom prst="rect">
            <a:avLst/>
          </a:prstGeom>
        </p:spPr>
      </p:pic>
      <p:sp>
        <p:nvSpPr>
          <p:cNvPr id="2" name="Title 1"/>
          <p:cNvSpPr>
            <a:spLocks noGrp="1"/>
          </p:cNvSpPr>
          <p:nvPr>
            <p:ph type="title"/>
          </p:nvPr>
        </p:nvSpPr>
        <p:spPr>
          <a:xfrm>
            <a:off x="838200" y="2291187"/>
            <a:ext cx="10515600" cy="684026"/>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sz="quarter" idx="10" hasCustomPrompt="1"/>
          </p:nvPr>
        </p:nvSpPr>
        <p:spPr>
          <a:xfrm>
            <a:off x="4867275" y="3619985"/>
            <a:ext cx="2457450" cy="597477"/>
          </a:xfrm>
        </p:spPr>
        <p:txBody>
          <a:bodyPr>
            <a:normAutofit/>
          </a:bodyPr>
          <a:lstStyle>
            <a:lvl1pPr marL="0" indent="0" algn="ctr">
              <a:buNone/>
              <a:defRPr sz="2000" b="0" i="0">
                <a:solidFill>
                  <a:schemeClr val="bg1"/>
                </a:solidFill>
                <a:latin typeface="Arial" charset="0"/>
                <a:ea typeface="Arial" charset="0"/>
                <a:cs typeface="Arial" charset="0"/>
              </a:defRPr>
            </a:lvl1pPr>
          </a:lstStyle>
          <a:p>
            <a:pPr lvl="0"/>
            <a:r>
              <a:rPr lang="en-US" dirty="0"/>
              <a:t>Click to edit date</a:t>
            </a:r>
          </a:p>
        </p:txBody>
      </p:sp>
      <p:pic>
        <p:nvPicPr>
          <p:cNvPr id="9"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2923890"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Miller, Business Law Today Standard Edition Text &amp; Summarized Cases, 13</a:t>
            </a:r>
            <a:r>
              <a:rPr lang="en-US" baseline="30000" dirty="0"/>
              <a:t>th</a:t>
            </a:r>
            <a:r>
              <a:rPr lang="en-US" dirty="0"/>
              <a:t> edition. © 2022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732658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nit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92" y="16"/>
            <a:ext cx="12191807" cy="6865874"/>
          </a:xfrm>
          <a:prstGeom prst="rect">
            <a:avLst/>
          </a:prstGeom>
        </p:spPr>
      </p:pic>
      <p:sp>
        <p:nvSpPr>
          <p:cNvPr id="6" name="Text Placeholder 5"/>
          <p:cNvSpPr>
            <a:spLocks noGrp="1"/>
          </p:cNvSpPr>
          <p:nvPr>
            <p:ph type="body" sz="quarter" idx="11" hasCustomPrompt="1"/>
          </p:nvPr>
        </p:nvSpPr>
        <p:spPr>
          <a:xfrm>
            <a:off x="1274574" y="2193424"/>
            <a:ext cx="9642852" cy="618014"/>
          </a:xfrm>
        </p:spPr>
        <p:txBody>
          <a:bodyPr anchor="b">
            <a:noAutofit/>
          </a:bodyPr>
          <a:lstStyle>
            <a:lvl1pPr marL="0" indent="0" algn="ctr">
              <a:buNone/>
              <a:defRPr sz="5000" b="0" i="0">
                <a:solidFill>
                  <a:schemeClr val="bg1"/>
                </a:solidFill>
                <a:latin typeface="Arial" charset="0"/>
                <a:ea typeface="Arial" charset="0"/>
                <a:cs typeface="Arial" charset="0"/>
              </a:defRPr>
            </a:lvl1pPr>
            <a:lvl2pPr marL="457200" indent="0" algn="ctr">
              <a:buNone/>
              <a:defRPr>
                <a:latin typeface="Summer Font" charset="0"/>
                <a:ea typeface="Summer Font" charset="0"/>
                <a:cs typeface="Summer Font" charset="0"/>
              </a:defRPr>
            </a:lvl2pPr>
            <a:lvl3pPr marL="914400" indent="0" algn="ctr">
              <a:buNone/>
              <a:defRPr>
                <a:latin typeface="Summer Font" charset="0"/>
                <a:ea typeface="Summer Font" charset="0"/>
                <a:cs typeface="Summer Font" charset="0"/>
              </a:defRPr>
            </a:lvl3pPr>
            <a:lvl4pPr marL="1371600" indent="0" algn="ctr">
              <a:buNone/>
              <a:defRPr>
                <a:latin typeface="Summer Font" charset="0"/>
                <a:ea typeface="Summer Font" charset="0"/>
                <a:cs typeface="Summer Font" charset="0"/>
              </a:defRPr>
            </a:lvl4pPr>
          </a:lstStyle>
          <a:p>
            <a:pPr lvl="0"/>
            <a:r>
              <a:rPr lang="en-US" dirty="0"/>
              <a:t>Unit 1</a:t>
            </a:r>
          </a:p>
        </p:txBody>
      </p:sp>
      <p:sp>
        <p:nvSpPr>
          <p:cNvPr id="2" name="Title 1"/>
          <p:cNvSpPr>
            <a:spLocks noGrp="1"/>
          </p:cNvSpPr>
          <p:nvPr>
            <p:ph type="title"/>
          </p:nvPr>
        </p:nvSpPr>
        <p:spPr>
          <a:xfrm>
            <a:off x="838200" y="3096122"/>
            <a:ext cx="10515600" cy="672105"/>
          </a:xfrm>
        </p:spPr>
        <p:txBody>
          <a:bodyPr/>
          <a:lstStyle>
            <a:lvl1pPr>
              <a:defRPr>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2923890"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Miller, Business Law Today Standard Edition Text &amp; Summarized Cases, 13</a:t>
            </a:r>
            <a:r>
              <a:rPr lang="en-US" baseline="30000" dirty="0"/>
              <a:t>th</a:t>
            </a:r>
            <a:r>
              <a:rPr lang="en-US" dirty="0"/>
              <a:t> edition. © 2022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838174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92" y="16"/>
            <a:ext cx="12191807" cy="6865874"/>
          </a:xfrm>
          <a:prstGeom prst="rect">
            <a:avLst/>
          </a:prstGeom>
        </p:spPr>
      </p:pic>
      <p:sp>
        <p:nvSpPr>
          <p:cNvPr id="6" name="Text Placeholder 5"/>
          <p:cNvSpPr>
            <a:spLocks noGrp="1"/>
          </p:cNvSpPr>
          <p:nvPr>
            <p:ph type="body" sz="quarter" idx="11" hasCustomPrompt="1"/>
          </p:nvPr>
        </p:nvSpPr>
        <p:spPr>
          <a:xfrm>
            <a:off x="3996910" y="3112899"/>
            <a:ext cx="3297426" cy="618014"/>
          </a:xfrm>
        </p:spPr>
        <p:txBody>
          <a:bodyPr anchor="b">
            <a:noAutofit/>
          </a:bodyPr>
          <a:lstStyle>
            <a:lvl1pPr marL="0" indent="0" algn="l">
              <a:buNone/>
              <a:defRPr sz="3600" b="0" i="0">
                <a:solidFill>
                  <a:schemeClr val="bg1"/>
                </a:solidFill>
                <a:latin typeface="Arial" charset="0"/>
                <a:ea typeface="Arial" charset="0"/>
                <a:cs typeface="Arial" charset="0"/>
              </a:defRPr>
            </a:lvl1pPr>
            <a:lvl2pPr marL="457200" indent="0" algn="ctr">
              <a:buNone/>
              <a:defRPr>
                <a:latin typeface="Summer Font" charset="0"/>
                <a:ea typeface="Summer Font" charset="0"/>
                <a:cs typeface="Summer Font" charset="0"/>
              </a:defRPr>
            </a:lvl2pPr>
            <a:lvl3pPr marL="914400" indent="0" algn="ctr">
              <a:buNone/>
              <a:defRPr>
                <a:latin typeface="Summer Font" charset="0"/>
                <a:ea typeface="Summer Font" charset="0"/>
                <a:cs typeface="Summer Font" charset="0"/>
              </a:defRPr>
            </a:lvl3pPr>
            <a:lvl4pPr marL="1371600" indent="0" algn="ctr">
              <a:buNone/>
              <a:defRPr>
                <a:latin typeface="Summer Font" charset="0"/>
                <a:ea typeface="Summer Font" charset="0"/>
                <a:cs typeface="Summer Font" charset="0"/>
              </a:defRPr>
            </a:lvl4pPr>
          </a:lstStyle>
          <a:p>
            <a:pPr lvl="0"/>
            <a:r>
              <a:rPr lang="en-US" dirty="0"/>
              <a:t>Chapter 1</a:t>
            </a:r>
          </a:p>
        </p:txBody>
      </p:sp>
      <p:sp>
        <p:nvSpPr>
          <p:cNvPr id="5" name="Title 4"/>
          <p:cNvSpPr>
            <a:spLocks noGrp="1"/>
          </p:cNvSpPr>
          <p:nvPr>
            <p:ph type="title"/>
          </p:nvPr>
        </p:nvSpPr>
        <p:spPr>
          <a:xfrm>
            <a:off x="3996910" y="4035474"/>
            <a:ext cx="6402684" cy="672105"/>
          </a:xfrm>
        </p:spPr>
        <p:txBody>
          <a:bodyPr/>
          <a:lstStyle>
            <a:lvl1pPr algn="l">
              <a:defRPr>
                <a:solidFill>
                  <a:schemeClr val="bg1"/>
                </a:solidFill>
              </a:defRPr>
            </a:lvl1pPr>
          </a:lstStyle>
          <a:p>
            <a:r>
              <a:rPr lang="en-US"/>
              <a:t>Click to edit Master title style</a:t>
            </a:r>
            <a:endParaRPr lang="en-US" dirty="0"/>
          </a:p>
        </p:txBody>
      </p:sp>
      <p:sp>
        <p:nvSpPr>
          <p:cNvPr id="9" name="Picture Placeholder 8"/>
          <p:cNvSpPr>
            <a:spLocks noGrp="1"/>
          </p:cNvSpPr>
          <p:nvPr>
            <p:ph type="pic" sz="quarter" idx="12"/>
          </p:nvPr>
        </p:nvSpPr>
        <p:spPr>
          <a:xfrm>
            <a:off x="246063" y="314482"/>
            <a:ext cx="3343275" cy="4318000"/>
          </a:xfrm>
        </p:spPr>
        <p:txBody>
          <a:bodyPr/>
          <a:lstStyle/>
          <a:p>
            <a:r>
              <a:rPr lang="en-US" dirty="0"/>
              <a:t>Click icon to add picture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4"/>
          <p:cNvSpPr>
            <a:spLocks noGrp="1"/>
          </p:cNvSpPr>
          <p:nvPr>
            <p:ph type="ftr" sz="quarter" idx="3"/>
          </p:nvPr>
        </p:nvSpPr>
        <p:spPr>
          <a:xfrm>
            <a:off x="2923890"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Miller, Business Law Today Comprehensive Edition Text &amp; Cases, 13</a:t>
            </a:r>
            <a:r>
              <a:rPr lang="en-US" baseline="30000" dirty="0"/>
              <a:t>th</a:t>
            </a:r>
            <a:r>
              <a:rPr lang="en-US" dirty="0"/>
              <a:t> edition. © 2022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617780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a:t>Click to edit Master title style</a:t>
            </a:r>
          </a:p>
        </p:txBody>
      </p:sp>
      <p:sp>
        <p:nvSpPr>
          <p:cNvPr id="12" name="Text Placeholder 11"/>
          <p:cNvSpPr>
            <a:spLocks noGrp="1"/>
          </p:cNvSpPr>
          <p:nvPr>
            <p:ph type="body" sz="quarter" idx="17"/>
          </p:nvPr>
        </p:nvSpPr>
        <p:spPr>
          <a:xfrm>
            <a:off x="743576" y="1638300"/>
            <a:ext cx="10711543" cy="4394200"/>
          </a:xfrm>
        </p:spPr>
        <p:txBody>
          <a:bodyPr>
            <a:normAutofit/>
          </a:bodyPr>
          <a:lstStyle>
            <a:lvl1pPr marL="0" indent="0">
              <a:buClr>
                <a:srgbClr val="004A78"/>
              </a:buClr>
              <a:buFont typeface="+mj-lt"/>
              <a:buNone/>
              <a:defRPr sz="2000">
                <a:solidFill>
                  <a:srgbClr val="000000"/>
                </a:solidFill>
              </a:defRPr>
            </a:lvl1pPr>
            <a:lvl2pPr marL="457200" marR="0" indent="0" algn="l" defTabSz="914400" rtl="0" eaLnBrk="1" fontAlgn="base" latinLnBrk="0" hangingPunct="1">
              <a:lnSpc>
                <a:spcPct val="90000"/>
              </a:lnSpc>
              <a:spcBef>
                <a:spcPts val="500"/>
              </a:spcBef>
              <a:spcAft>
                <a:spcPct val="0"/>
              </a:spcAft>
              <a:buClr>
                <a:srgbClr val="006298"/>
              </a:buClr>
              <a:buSzTx/>
              <a:buFont typeface="Arial" charset="0"/>
              <a:buNone/>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endParaRPr lang="en-US" dirty="0"/>
          </a:p>
        </p:txBody>
      </p:sp>
      <p:sp>
        <p:nvSpPr>
          <p:cNvPr id="6" name="Footer">
            <a:extLst>
              <a:ext uri="{FF2B5EF4-FFF2-40B4-BE49-F238E27FC236}">
                <a16:creationId xmlns:a16="http://schemas.microsoft.com/office/drawing/2014/main" id="{DD2FCEF2-0838-7244-90B5-A380886DC5FA}"/>
              </a:ext>
            </a:extLst>
          </p:cNvPr>
          <p:cNvSpPr txBox="1"/>
          <p:nvPr userDrawn="1"/>
        </p:nvSpPr>
        <p:spPr>
          <a:xfrm>
            <a:off x="2720975" y="6366388"/>
            <a:ext cx="9184134" cy="433965"/>
          </a:xfrm>
          <a:prstGeom prst="rect">
            <a:avLst/>
          </a:prstGeom>
          <a:noFill/>
          <a:effectLst/>
        </p:spPr>
        <p:txBody>
          <a:bodyPr wrap="square" lIns="0" tIns="0" rIns="0" rtlCol="0" anchor="b">
            <a:spAutoFit/>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en-US" sz="1400" kern="1200" baseline="0" noProof="0" dirty="0">
                <a:solidFill>
                  <a:srgbClr val="004A78"/>
                </a:solidFill>
                <a:latin typeface="Arial" charset="0"/>
                <a:ea typeface="+mn-ea"/>
                <a:cs typeface="Arial" charset="0"/>
              </a:rPr>
              <a:t>Miller, Business Law Today Comprehensive Edition Text &amp; Cases, 13</a:t>
            </a:r>
            <a:r>
              <a:rPr lang="en-US" sz="1400" kern="1200" baseline="30000" noProof="0" dirty="0">
                <a:solidFill>
                  <a:srgbClr val="004A78"/>
                </a:solidFill>
                <a:latin typeface="Arial" charset="0"/>
                <a:ea typeface="+mn-ea"/>
                <a:cs typeface="Arial" charset="0"/>
              </a:rPr>
              <a:t>th</a:t>
            </a:r>
            <a:r>
              <a:rPr lang="en-US" sz="1400" kern="1200" baseline="0" noProof="0" dirty="0">
                <a:solidFill>
                  <a:srgbClr val="004A78"/>
                </a:solidFill>
                <a:latin typeface="Arial" charset="0"/>
                <a:ea typeface="+mn-ea"/>
                <a:cs typeface="Arial" charset="0"/>
              </a:rPr>
              <a:t> edition. © 2022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734264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a:t>Click to edit Master title style</a:t>
            </a:r>
          </a:p>
        </p:txBody>
      </p:sp>
      <p:sp>
        <p:nvSpPr>
          <p:cNvPr id="12" name="Text Placeholder 11"/>
          <p:cNvSpPr>
            <a:spLocks noGrp="1"/>
          </p:cNvSpPr>
          <p:nvPr>
            <p:ph type="body" sz="quarter" idx="17"/>
          </p:nvPr>
        </p:nvSpPr>
        <p:spPr>
          <a:xfrm>
            <a:off x="743576" y="1638300"/>
            <a:ext cx="4106329" cy="4394200"/>
          </a:xfrm>
        </p:spPr>
        <p:txBody>
          <a:bodyPr>
            <a:normAutofit/>
          </a:bodyPr>
          <a:lstStyle>
            <a:lvl1pPr marL="0" indent="0">
              <a:buClr>
                <a:srgbClr val="004A78"/>
              </a:buClr>
              <a:buFont typeface="+mj-lt"/>
              <a:buNone/>
              <a:defRPr sz="2000">
                <a:solidFill>
                  <a:srgbClr val="000000"/>
                </a:solidFill>
              </a:defRPr>
            </a:lvl1pPr>
            <a:lvl2pPr marL="457200" marR="0" indent="0" algn="l" defTabSz="914400" rtl="0" eaLnBrk="1" fontAlgn="base" latinLnBrk="0" hangingPunct="1">
              <a:lnSpc>
                <a:spcPct val="90000"/>
              </a:lnSpc>
              <a:spcBef>
                <a:spcPts val="500"/>
              </a:spcBef>
              <a:spcAft>
                <a:spcPct val="0"/>
              </a:spcAft>
              <a:buClr>
                <a:srgbClr val="006298"/>
              </a:buClr>
              <a:buSzTx/>
              <a:buFont typeface="Arial" charset="0"/>
              <a:buNone/>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endParaRPr lang="en-US" dirty="0"/>
          </a:p>
        </p:txBody>
      </p:sp>
      <p:sp>
        <p:nvSpPr>
          <p:cNvPr id="6" name="Footer">
            <a:extLst>
              <a:ext uri="{FF2B5EF4-FFF2-40B4-BE49-F238E27FC236}">
                <a16:creationId xmlns:a16="http://schemas.microsoft.com/office/drawing/2014/main" id="{DD2FCEF2-0838-7244-90B5-A380886DC5FA}"/>
              </a:ext>
            </a:extLst>
          </p:cNvPr>
          <p:cNvSpPr txBox="1"/>
          <p:nvPr userDrawn="1"/>
        </p:nvSpPr>
        <p:spPr>
          <a:xfrm>
            <a:off x="2720975" y="6366388"/>
            <a:ext cx="9184134" cy="433965"/>
          </a:xfrm>
          <a:prstGeom prst="rect">
            <a:avLst/>
          </a:prstGeom>
          <a:noFill/>
          <a:effectLst/>
        </p:spPr>
        <p:txBody>
          <a:bodyPr wrap="square" lIns="0" tIns="0" rIns="0" rtlCol="0" anchor="b">
            <a:spAutoFit/>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en-US" sz="1400" kern="1200" baseline="0" noProof="0" dirty="0">
                <a:solidFill>
                  <a:srgbClr val="004A78"/>
                </a:solidFill>
                <a:latin typeface="Arial" charset="0"/>
                <a:ea typeface="+mn-ea"/>
                <a:cs typeface="Arial" charset="0"/>
              </a:rPr>
              <a:t>Miller, Business Law Today Comprehensive Edition Text &amp; Cases, 13</a:t>
            </a:r>
            <a:r>
              <a:rPr lang="en-US" sz="1400" kern="1200" baseline="30000" noProof="0" dirty="0">
                <a:solidFill>
                  <a:srgbClr val="004A78"/>
                </a:solidFill>
                <a:latin typeface="Arial" charset="0"/>
                <a:ea typeface="+mn-ea"/>
                <a:cs typeface="Arial" charset="0"/>
              </a:rPr>
              <a:t>th</a:t>
            </a:r>
            <a:r>
              <a:rPr lang="en-US" sz="1400" kern="1200" baseline="0" noProof="0" dirty="0">
                <a:solidFill>
                  <a:srgbClr val="004A78"/>
                </a:solidFill>
                <a:latin typeface="Arial" charset="0"/>
                <a:ea typeface="+mn-ea"/>
                <a:cs typeface="Arial" charset="0"/>
              </a:rPr>
              <a:t> edition. © 2022 Cengage. All Rights Reserved. May not be scanned, copied or duplicated, or posted to a publicly accessible website, in whole or in part.</a:t>
            </a:r>
          </a:p>
        </p:txBody>
      </p:sp>
      <p:sp>
        <p:nvSpPr>
          <p:cNvPr id="4" name="Content Placeholder 3">
            <a:extLst>
              <a:ext uri="{FF2B5EF4-FFF2-40B4-BE49-F238E27FC236}">
                <a16:creationId xmlns:a16="http://schemas.microsoft.com/office/drawing/2014/main" id="{B92A540B-C35D-41E3-9D47-AA81D0EE24E8}"/>
              </a:ext>
            </a:extLst>
          </p:cNvPr>
          <p:cNvSpPr>
            <a:spLocks noGrp="1"/>
          </p:cNvSpPr>
          <p:nvPr>
            <p:ph sz="quarter" idx="18"/>
          </p:nvPr>
        </p:nvSpPr>
        <p:spPr>
          <a:xfrm>
            <a:off x="5405438" y="1560513"/>
            <a:ext cx="4106862" cy="833437"/>
          </a:xfrm>
        </p:spPr>
        <p:txBody>
          <a:bodyPr/>
          <a:lstStyle/>
          <a:p>
            <a:pPr lvl="0"/>
            <a:endParaRPr lang="en-IN" dirty="0"/>
          </a:p>
        </p:txBody>
      </p:sp>
      <p:sp>
        <p:nvSpPr>
          <p:cNvPr id="7" name="Picture Placeholder 6">
            <a:extLst>
              <a:ext uri="{FF2B5EF4-FFF2-40B4-BE49-F238E27FC236}">
                <a16:creationId xmlns:a16="http://schemas.microsoft.com/office/drawing/2014/main" id="{3F749029-D3F1-40F8-94F8-AFFD8DE0562D}"/>
              </a:ext>
            </a:extLst>
          </p:cNvPr>
          <p:cNvSpPr>
            <a:spLocks noGrp="1"/>
          </p:cNvSpPr>
          <p:nvPr>
            <p:ph type="pic" sz="quarter" idx="19"/>
          </p:nvPr>
        </p:nvSpPr>
        <p:spPr>
          <a:xfrm>
            <a:off x="5594350" y="2779713"/>
            <a:ext cx="1631950" cy="914400"/>
          </a:xfrm>
        </p:spPr>
        <p:txBody>
          <a:bodyPr/>
          <a:lstStyle/>
          <a:p>
            <a:endParaRPr lang="en-IN"/>
          </a:p>
        </p:txBody>
      </p:sp>
      <p:sp>
        <p:nvSpPr>
          <p:cNvPr id="9" name="Picture Placeholder 8">
            <a:extLst>
              <a:ext uri="{FF2B5EF4-FFF2-40B4-BE49-F238E27FC236}">
                <a16:creationId xmlns:a16="http://schemas.microsoft.com/office/drawing/2014/main" id="{10633C19-4691-4803-9A04-D061CA62E015}"/>
              </a:ext>
            </a:extLst>
          </p:cNvPr>
          <p:cNvSpPr>
            <a:spLocks noGrp="1"/>
          </p:cNvSpPr>
          <p:nvPr>
            <p:ph type="pic" sz="quarter" idx="20"/>
          </p:nvPr>
        </p:nvSpPr>
        <p:spPr>
          <a:xfrm>
            <a:off x="5872163" y="4159250"/>
            <a:ext cx="1631950" cy="762000"/>
          </a:xfrm>
        </p:spPr>
        <p:txBody>
          <a:bodyPr/>
          <a:lstStyle/>
          <a:p>
            <a:endParaRPr lang="en-IN"/>
          </a:p>
        </p:txBody>
      </p:sp>
      <p:sp>
        <p:nvSpPr>
          <p:cNvPr id="13" name="Table Placeholder 12">
            <a:extLst>
              <a:ext uri="{FF2B5EF4-FFF2-40B4-BE49-F238E27FC236}">
                <a16:creationId xmlns:a16="http://schemas.microsoft.com/office/drawing/2014/main" id="{2CF86C7D-4E28-49AF-B9AB-89CE36751D0E}"/>
              </a:ext>
            </a:extLst>
          </p:cNvPr>
          <p:cNvSpPr>
            <a:spLocks noGrp="1"/>
          </p:cNvSpPr>
          <p:nvPr>
            <p:ph type="tbl" sz="quarter" idx="22"/>
          </p:nvPr>
        </p:nvSpPr>
        <p:spPr>
          <a:xfrm>
            <a:off x="8526463" y="2859088"/>
            <a:ext cx="922337" cy="646112"/>
          </a:xfrm>
        </p:spPr>
        <p:txBody>
          <a:bodyPr/>
          <a:lstStyle/>
          <a:p>
            <a:endParaRPr lang="en-IN"/>
          </a:p>
        </p:txBody>
      </p:sp>
      <p:sp>
        <p:nvSpPr>
          <p:cNvPr id="5" name="Media Placeholder 4">
            <a:extLst>
              <a:ext uri="{FF2B5EF4-FFF2-40B4-BE49-F238E27FC236}">
                <a16:creationId xmlns:a16="http://schemas.microsoft.com/office/drawing/2014/main" id="{7900C27D-A6AB-40A0-9A7B-7552BBA8119D}"/>
              </a:ext>
            </a:extLst>
          </p:cNvPr>
          <p:cNvSpPr>
            <a:spLocks noGrp="1"/>
          </p:cNvSpPr>
          <p:nvPr>
            <p:ph type="media" sz="quarter" idx="23"/>
          </p:nvPr>
        </p:nvSpPr>
        <p:spPr>
          <a:xfrm>
            <a:off x="8526463" y="4464050"/>
            <a:ext cx="804862" cy="601663"/>
          </a:xfrm>
        </p:spPr>
        <p:txBody>
          <a:bodyPr/>
          <a:lstStyle/>
          <a:p>
            <a:endParaRPr lang="en-US"/>
          </a:p>
        </p:txBody>
      </p:sp>
    </p:spTree>
    <p:extLst>
      <p:ext uri="{BB962C8B-B14F-4D97-AF65-F5344CB8AC3E}">
        <p14:creationId xmlns:p14="http://schemas.microsoft.com/office/powerpoint/2010/main" val="3070240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Unit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92" y="16"/>
            <a:ext cx="12191807" cy="6865874"/>
          </a:xfrm>
          <a:prstGeom prst="rect">
            <a:avLst/>
          </a:prstGeom>
        </p:spPr>
      </p:pic>
      <p:sp>
        <p:nvSpPr>
          <p:cNvPr id="6" name="Text Placeholder 5"/>
          <p:cNvSpPr>
            <a:spLocks noGrp="1"/>
          </p:cNvSpPr>
          <p:nvPr>
            <p:ph type="body" sz="quarter" idx="11" hasCustomPrompt="1"/>
          </p:nvPr>
        </p:nvSpPr>
        <p:spPr>
          <a:xfrm>
            <a:off x="1274574" y="3029447"/>
            <a:ext cx="9642852" cy="618014"/>
          </a:xfrm>
        </p:spPr>
        <p:txBody>
          <a:bodyPr anchor="b">
            <a:noAutofit/>
          </a:bodyPr>
          <a:lstStyle>
            <a:lvl1pPr marL="0" indent="0" algn="ctr">
              <a:buNone/>
              <a:defRPr sz="5000" b="0" i="0">
                <a:solidFill>
                  <a:schemeClr val="bg1"/>
                </a:solidFill>
                <a:latin typeface="Arial" charset="0"/>
                <a:ea typeface="Arial" charset="0"/>
                <a:cs typeface="Arial" charset="0"/>
              </a:defRPr>
            </a:lvl1pPr>
            <a:lvl2pPr marL="457200" indent="0" algn="ctr">
              <a:buNone/>
              <a:defRPr>
                <a:latin typeface="Summer Font" charset="0"/>
                <a:ea typeface="Summer Font" charset="0"/>
                <a:cs typeface="Summer Font" charset="0"/>
              </a:defRPr>
            </a:lvl2pPr>
            <a:lvl3pPr marL="914400" indent="0" algn="ctr">
              <a:buNone/>
              <a:defRPr>
                <a:latin typeface="Summer Font" charset="0"/>
                <a:ea typeface="Summer Font" charset="0"/>
                <a:cs typeface="Summer Font" charset="0"/>
              </a:defRPr>
            </a:lvl3pPr>
            <a:lvl4pPr marL="1371600" indent="0" algn="ctr">
              <a:buNone/>
              <a:defRPr>
                <a:latin typeface="Summer Font" charset="0"/>
                <a:ea typeface="Summer Font" charset="0"/>
                <a:cs typeface="Summer Font" charset="0"/>
              </a:defRPr>
            </a:lvl4pPr>
          </a:lstStyle>
          <a:p>
            <a:pPr lvl="0"/>
            <a:r>
              <a:rPr lang="en-US" dirty="0"/>
              <a:t>Unit 1</a:t>
            </a:r>
          </a:p>
        </p:txBody>
      </p:sp>
      <p:sp>
        <p:nvSpPr>
          <p:cNvPr id="2" name="Title 1"/>
          <p:cNvSpPr>
            <a:spLocks noGrp="1"/>
          </p:cNvSpPr>
          <p:nvPr>
            <p:ph type="title"/>
          </p:nvPr>
        </p:nvSpPr>
        <p:spPr>
          <a:xfrm>
            <a:off x="838200" y="1959654"/>
            <a:ext cx="10515600" cy="672105"/>
          </a:xfrm>
        </p:spPr>
        <p:txBody>
          <a:bodyPr anchor="ctr"/>
          <a:lstStyle>
            <a:lvl1pPr>
              <a:defRPr sz="4400">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B9D1292A-4755-41B5-9583-D0EB188CD007}"/>
              </a:ext>
            </a:extLst>
          </p:cNvPr>
          <p:cNvSpPr>
            <a:spLocks noGrp="1"/>
          </p:cNvSpPr>
          <p:nvPr>
            <p:ph sz="quarter" idx="12"/>
          </p:nvPr>
        </p:nvSpPr>
        <p:spPr>
          <a:xfrm>
            <a:off x="2720975" y="6356350"/>
            <a:ext cx="9155113" cy="38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506634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67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dirty="0"/>
              <a:t>Click to edit Master text styles</a:t>
            </a:r>
          </a:p>
        </p:txBody>
      </p:sp>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76843" y="6356350"/>
            <a:ext cx="157956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2934268"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rgbClr val="006298"/>
                </a:solidFill>
                <a:latin typeface="arial" charset="0"/>
              </a:defRPr>
            </a:lvl1pPr>
          </a:lstStyle>
          <a:p>
            <a:r>
              <a:rPr lang="en-US" dirty="0"/>
              <a:t>Miller, Business Law Today Comprehensive Edition Text &amp; Cases, 13</a:t>
            </a:r>
            <a:r>
              <a:rPr lang="en-US" baseline="30000" dirty="0"/>
              <a:t>th</a:t>
            </a:r>
            <a:r>
              <a:rPr lang="en-US" dirty="0"/>
              <a:t> edition. © 2022 Cengage. All Rights Reserved. May not be scanned, copied or duplicated, or posted to a publicly accessible website, in whole or in part.</a:t>
            </a:r>
          </a:p>
        </p:txBody>
      </p:sp>
    </p:spTree>
  </p:cSld>
  <p:clrMap bg1="lt1" tx1="dk1" bg2="lt2" tx2="dk2" accent1="accent1" accent2="accent2" accent3="accent3" accent4="accent4" accent5="accent5" accent6="accent6" hlink="hlink" folHlink="folHlink"/>
  <p:sldLayoutIdLst>
    <p:sldLayoutId id="2147483712" r:id="rId1"/>
    <p:sldLayoutId id="2147483721" r:id="rId2"/>
    <p:sldLayoutId id="2147483722" r:id="rId3"/>
    <p:sldLayoutId id="2147483724" r:id="rId4"/>
    <p:sldLayoutId id="2147483726" r:id="rId5"/>
    <p:sldLayoutId id="2147483725" r:id="rId6"/>
  </p:sldLayoutIdLst>
  <p:hf sldNum="0" hdr="0" ftr="0" dt="0"/>
  <p:txStyles>
    <p:titleStyle>
      <a:lvl1pPr algn="ctr" rtl="0" eaLnBrk="1" fontAlgn="base" hangingPunct="1">
        <a:lnSpc>
          <a:spcPct val="90000"/>
        </a:lnSpc>
        <a:spcBef>
          <a:spcPct val="0"/>
        </a:spcBef>
        <a:spcAft>
          <a:spcPct val="0"/>
        </a:spcAft>
        <a:defRPr sz="3400" b="1" i="0" kern="1200" baseline="0">
          <a:solidFill>
            <a:srgbClr val="004A78"/>
          </a:solidFill>
          <a:latin typeface="Arial" charset="0"/>
          <a:ea typeface="Arial" charset="0"/>
          <a:cs typeface="Arial" charset="0"/>
        </a:defRPr>
      </a:lvl1pPr>
      <a:lvl2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2pPr>
      <a:lvl3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3pPr>
      <a:lvl4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4pPr>
      <a:lvl5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5pPr>
      <a:lvl6pPr marL="4572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6pPr>
      <a:lvl7pPr marL="9144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7pPr>
      <a:lvl8pPr marL="13716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8pPr>
      <a:lvl9pPr marL="18288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9pPr>
    </p:titleStyle>
    <p:bodyStyle>
      <a:lvl1pPr marL="0" indent="0" algn="l" rtl="0" eaLnBrk="1" fontAlgn="base" hangingPunct="1">
        <a:lnSpc>
          <a:spcPct val="90000"/>
        </a:lnSpc>
        <a:spcBef>
          <a:spcPts val="1000"/>
        </a:spcBef>
        <a:spcAft>
          <a:spcPct val="0"/>
        </a:spcAft>
        <a:buFont typeface="Arial" charset="0"/>
        <a:buNone/>
        <a:defRPr sz="2800" kern="1200" baseline="0">
          <a:solidFill>
            <a:srgbClr val="000000"/>
          </a:solidFill>
          <a:latin typeface="Arial" charset="0"/>
          <a:ea typeface="Arial" charset="0"/>
          <a:cs typeface="Arial" charset="0"/>
        </a:defRPr>
      </a:lvl1pPr>
      <a:lvl2pPr marL="685800" indent="-228600" algn="l" rtl="0" eaLnBrk="1" fontAlgn="base" hangingPunct="1">
        <a:lnSpc>
          <a:spcPct val="90000"/>
        </a:lnSpc>
        <a:spcBef>
          <a:spcPts val="500"/>
        </a:spcBef>
        <a:spcAft>
          <a:spcPct val="0"/>
        </a:spcAft>
        <a:buFont typeface="Arial" charset="0"/>
        <a:buChar char="•"/>
        <a:defRPr sz="2400" kern="1200" baseline="0">
          <a:solidFill>
            <a:srgbClr val="004A78"/>
          </a:solidFill>
          <a:latin typeface="Arial" charset="0"/>
          <a:ea typeface="Arial" charset="0"/>
          <a:cs typeface="Arial" charset="0"/>
        </a:defRPr>
      </a:lvl2pPr>
      <a:lvl3pPr marL="1143000" indent="-228600" algn="l" rtl="0" eaLnBrk="1" fontAlgn="base" hangingPunct="1">
        <a:lnSpc>
          <a:spcPct val="90000"/>
        </a:lnSpc>
        <a:spcBef>
          <a:spcPts val="500"/>
        </a:spcBef>
        <a:spcAft>
          <a:spcPct val="0"/>
        </a:spcAft>
        <a:buFont typeface="Arial" charset="0"/>
        <a:buChar char="•"/>
        <a:defRPr sz="2000" kern="1200" baseline="0">
          <a:solidFill>
            <a:srgbClr val="004A78"/>
          </a:solidFill>
          <a:latin typeface="Arial" charset="0"/>
          <a:ea typeface="Arial" charset="0"/>
          <a:cs typeface="Arial" charset="0"/>
        </a:defRPr>
      </a:lvl3pPr>
      <a:lvl4pPr marL="1600200" indent="-228600" algn="l" rtl="0" eaLnBrk="1" fontAlgn="base" hangingPunct="1">
        <a:lnSpc>
          <a:spcPct val="90000"/>
        </a:lnSpc>
        <a:spcBef>
          <a:spcPts val="500"/>
        </a:spcBef>
        <a:spcAft>
          <a:spcPct val="0"/>
        </a:spcAft>
        <a:buFont typeface="Arial" charset="0"/>
        <a:buChar char="•"/>
        <a:defRPr kern="1200" baseline="0">
          <a:solidFill>
            <a:srgbClr val="004A78"/>
          </a:solidFill>
          <a:latin typeface="Arial" charset="0"/>
          <a:ea typeface="Arial" charset="0"/>
          <a:cs typeface="Arial" charset="0"/>
        </a:defRPr>
      </a:lvl4pPr>
      <a:lvl5pPr marL="2057400" indent="-228600" algn="l" rtl="0" eaLnBrk="1" fontAlgn="base" hangingPunct="1">
        <a:lnSpc>
          <a:spcPct val="90000"/>
        </a:lnSpc>
        <a:spcBef>
          <a:spcPts val="500"/>
        </a:spcBef>
        <a:spcAft>
          <a:spcPct val="0"/>
        </a:spcAft>
        <a:buFont typeface="Arial" charset="0"/>
        <a:buChar char="•"/>
        <a:defRPr kern="1200" baseline="0">
          <a:solidFill>
            <a:srgbClr val="004A78"/>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video" Target="../media/media1.mp4"/><Relationship Id="rId7" Type="http://schemas.openxmlformats.org/officeDocument/2006/relationships/package" Target="../embeddings/Microsoft_Word_Document.docx"/><Relationship Id="rId2" Type="http://schemas.microsoft.com/office/2007/relationships/media" Target="../media/media1.mp4"/><Relationship Id="rId1" Type="http://schemas.openxmlformats.org/officeDocument/2006/relationships/vmlDrawing" Target="../drawings/vmlDrawing1.vml"/><Relationship Id="rId6" Type="http://schemas.openxmlformats.org/officeDocument/2006/relationships/image" Target="../media/image24.png"/><Relationship Id="rId5" Type="http://schemas.microsoft.com/office/2017/04/relationships/track" Target="../media/track1.vtt"/><Relationship Id="rId4"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959654"/>
            <a:ext cx="10515600" cy="672105"/>
          </a:xfrm>
        </p:spPr>
        <p:txBody>
          <a:bodyPr/>
          <a:lstStyle/>
          <a:p>
            <a:r>
              <a:rPr lang="en-US" sz="5400" b="0" dirty="0"/>
              <a:t>Chapter 14</a:t>
            </a:r>
          </a:p>
        </p:txBody>
      </p:sp>
      <p:sp>
        <p:nvSpPr>
          <p:cNvPr id="6" name="Text Placeholder 5"/>
          <p:cNvSpPr>
            <a:spLocks noGrp="1"/>
          </p:cNvSpPr>
          <p:nvPr>
            <p:ph type="body" sz="quarter" idx="11"/>
          </p:nvPr>
        </p:nvSpPr>
        <p:spPr>
          <a:xfrm>
            <a:off x="1274574" y="3029446"/>
            <a:ext cx="9642852" cy="1330797"/>
          </a:xfrm>
        </p:spPr>
        <p:txBody>
          <a:bodyPr/>
          <a:lstStyle/>
          <a:p>
            <a:r>
              <a:rPr lang="en-US" sz="4000" b="1" dirty="0"/>
              <a:t>Voluntary Consent</a:t>
            </a:r>
          </a:p>
        </p:txBody>
      </p:sp>
      <p:sp>
        <p:nvSpPr>
          <p:cNvPr id="2" name="Content Placeholder 1">
            <a:extLst>
              <a:ext uri="{FF2B5EF4-FFF2-40B4-BE49-F238E27FC236}">
                <a16:creationId xmlns:a16="http://schemas.microsoft.com/office/drawing/2014/main" id="{B4CE56DE-F83E-4CE2-BF41-3839DBBA3A64}"/>
              </a:ext>
            </a:extLst>
          </p:cNvPr>
          <p:cNvSpPr>
            <a:spLocks noGrp="1"/>
          </p:cNvSpPr>
          <p:nvPr>
            <p:ph sz="quarter" idx="12"/>
          </p:nvPr>
        </p:nvSpPr>
        <p:spPr/>
        <p:txBody>
          <a:bodyPr/>
          <a:lstStyle/>
          <a:p>
            <a:r>
              <a:rPr lang="en-US" sz="1400" dirty="0">
                <a:solidFill>
                  <a:schemeClr val="bg1"/>
                </a:solidFill>
              </a:rPr>
              <a:t>Miller, Business Law Today Comprehensive Edition Text &amp; Cases, 13</a:t>
            </a:r>
            <a:r>
              <a:rPr lang="en-US" sz="1400" baseline="30000" dirty="0">
                <a:solidFill>
                  <a:schemeClr val="bg1"/>
                </a:solidFill>
              </a:rPr>
              <a:t>th</a:t>
            </a:r>
            <a:r>
              <a:rPr lang="en-US" sz="1400" dirty="0">
                <a:solidFill>
                  <a:schemeClr val="bg1"/>
                </a:solidFill>
              </a:rPr>
              <a:t> edition. © 2022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802233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D2A285-B20B-4719-BB7A-F5AE58B31597}"/>
              </a:ext>
            </a:extLst>
          </p:cNvPr>
          <p:cNvSpPr>
            <a:spLocks noGrp="1"/>
          </p:cNvSpPr>
          <p:nvPr>
            <p:ph type="title"/>
          </p:nvPr>
        </p:nvSpPr>
        <p:spPr>
          <a:xfrm>
            <a:off x="838200" y="365125"/>
            <a:ext cx="10515600" cy="1095813"/>
          </a:xfrm>
        </p:spPr>
        <p:txBody>
          <a:bodyPr/>
          <a:lstStyle/>
          <a:p>
            <a:r>
              <a:rPr lang="en-US" sz="3200" dirty="0"/>
              <a:t>McCullough v. Allstate Property and Casualty Insurance Co.</a:t>
            </a:r>
            <a:br>
              <a:rPr lang="en-US" sz="3200" dirty="0"/>
            </a:br>
            <a:r>
              <a:rPr lang="en-US" sz="3200" dirty="0"/>
              <a:t>Polling Question</a:t>
            </a:r>
            <a:endParaRPr lang="en-IN" sz="3200" dirty="0"/>
          </a:p>
        </p:txBody>
      </p:sp>
      <p:sp>
        <p:nvSpPr>
          <p:cNvPr id="6" name="Text Placeholder 5">
            <a:extLst>
              <a:ext uri="{FF2B5EF4-FFF2-40B4-BE49-F238E27FC236}">
                <a16:creationId xmlns:a16="http://schemas.microsoft.com/office/drawing/2014/main" id="{DF8A2190-00C6-425F-A3BA-EA6E1AF64FF5}"/>
              </a:ext>
            </a:extLst>
          </p:cNvPr>
          <p:cNvSpPr>
            <a:spLocks noGrp="1"/>
          </p:cNvSpPr>
          <p:nvPr>
            <p:ph type="body" sz="quarter" idx="17"/>
          </p:nvPr>
        </p:nvSpPr>
        <p:spPr/>
        <p:txBody>
          <a:bodyPr>
            <a:normAutofit/>
          </a:bodyPr>
          <a:lstStyle/>
          <a:p>
            <a:pPr>
              <a:lnSpc>
                <a:spcPct val="100000"/>
              </a:lnSpc>
            </a:pPr>
            <a:r>
              <a:rPr lang="en-US" sz="2800" dirty="0">
                <a:solidFill>
                  <a:srgbClr val="006298"/>
                </a:solidFill>
              </a:rPr>
              <a:t>In most cases involving the interpretation and application of a contract, is a party allowed to present evidence outside of the document expressing the parties’ agreement?  </a:t>
            </a:r>
          </a:p>
          <a:p>
            <a:pPr marL="342900" indent="-342900" algn="ctr">
              <a:lnSpc>
                <a:spcPct val="100000"/>
              </a:lnSpc>
              <a:buFont typeface="Wingdings" pitchFamily="2" charset="2"/>
              <a:buChar char="q"/>
            </a:pPr>
            <a:r>
              <a:rPr lang="en-US" sz="2800" dirty="0">
                <a:solidFill>
                  <a:srgbClr val="006298"/>
                </a:solidFill>
              </a:rPr>
              <a:t>Yes</a:t>
            </a:r>
          </a:p>
          <a:p>
            <a:pPr marL="342900" indent="-342900" algn="ctr">
              <a:lnSpc>
                <a:spcPct val="100000"/>
              </a:lnSpc>
              <a:spcAft>
                <a:spcPts val="1800"/>
              </a:spcAft>
              <a:buFont typeface="Wingdings" pitchFamily="2" charset="2"/>
              <a:buChar char="q"/>
            </a:pPr>
            <a:r>
              <a:rPr lang="en-US" sz="2800" dirty="0">
                <a:solidFill>
                  <a:srgbClr val="006298"/>
                </a:solidFill>
              </a:rPr>
              <a:t>No</a:t>
            </a:r>
          </a:p>
          <a:p>
            <a:pPr>
              <a:lnSpc>
                <a:spcPct val="100000"/>
              </a:lnSpc>
            </a:pPr>
            <a:r>
              <a:rPr lang="en-US" sz="2800" dirty="0">
                <a:solidFill>
                  <a:srgbClr val="006298"/>
                </a:solidFill>
              </a:rPr>
              <a:t>Explain your reasoning to another person or classmate. </a:t>
            </a:r>
          </a:p>
        </p:txBody>
      </p:sp>
    </p:spTree>
    <p:extLst>
      <p:ext uri="{BB962C8B-B14F-4D97-AF65-F5344CB8AC3E}">
        <p14:creationId xmlns:p14="http://schemas.microsoft.com/office/powerpoint/2010/main" val="3871246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3B716-2943-420C-B7D5-F60BB562D226}"/>
              </a:ext>
            </a:extLst>
          </p:cNvPr>
          <p:cNvSpPr>
            <a:spLocks noGrp="1"/>
          </p:cNvSpPr>
          <p:nvPr>
            <p:ph type="title"/>
          </p:nvPr>
        </p:nvSpPr>
        <p:spPr/>
        <p:txBody>
          <a:bodyPr/>
          <a:lstStyle/>
          <a:p>
            <a:r>
              <a:rPr lang="en-US" dirty="0"/>
              <a:t>Intent to Deceive</a:t>
            </a:r>
          </a:p>
        </p:txBody>
      </p:sp>
      <p:sp>
        <p:nvSpPr>
          <p:cNvPr id="3" name="Text Placeholder 2">
            <a:extLst>
              <a:ext uri="{FF2B5EF4-FFF2-40B4-BE49-F238E27FC236}">
                <a16:creationId xmlns:a16="http://schemas.microsoft.com/office/drawing/2014/main" id="{9CC47D6A-DBD2-4124-81FC-9E85028E8F8F}"/>
              </a:ext>
            </a:extLst>
          </p:cNvPr>
          <p:cNvSpPr>
            <a:spLocks noGrp="1"/>
          </p:cNvSpPr>
          <p:nvPr>
            <p:ph type="body" sz="quarter" idx="17"/>
          </p:nvPr>
        </p:nvSpPr>
        <p:spPr>
          <a:xfrm>
            <a:off x="743576" y="1638300"/>
            <a:ext cx="9884979" cy="2202180"/>
          </a:xfrm>
        </p:spPr>
        <p:txBody>
          <a:bodyPr>
            <a:normAutofit/>
          </a:bodyPr>
          <a:lstStyle/>
          <a:p>
            <a:pPr marL="461963" lvl="1" indent="-455613">
              <a:lnSpc>
                <a:spcPct val="100000"/>
              </a:lnSpc>
              <a:spcBef>
                <a:spcPts val="624"/>
              </a:spcBef>
              <a:spcAft>
                <a:spcPts val="180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Scienter – “guilty knowledge”</a:t>
            </a:r>
            <a:endParaRPr lang="en-US" sz="2400" dirty="0">
              <a:latin typeface="Arial" panose="020B0604020202020204" pitchFamily="34" charset="0"/>
              <a:cs typeface="Arial" panose="020B0604020202020204" pitchFamily="34" charset="0"/>
            </a:endParaRPr>
          </a:p>
          <a:p>
            <a:pPr marL="6350" lvl="1">
              <a:lnSpc>
                <a:spcPct val="100000"/>
              </a:lnSpc>
              <a:spcBef>
                <a:spcPts val="624"/>
              </a:spcBef>
              <a:spcAft>
                <a:spcPts val="1800"/>
              </a:spcAft>
            </a:pPr>
            <a:r>
              <a:rPr lang="en-US" sz="2400" b="1" dirty="0">
                <a:solidFill>
                  <a:srgbClr val="006298"/>
                </a:solidFill>
                <a:latin typeface="Arial" panose="020B0604020202020204" pitchFamily="34" charset="0"/>
                <a:cs typeface="Arial" panose="020B0604020202020204" pitchFamily="34" charset="0"/>
              </a:rPr>
              <a:t>Innocent Misrepresentation</a:t>
            </a:r>
          </a:p>
          <a:p>
            <a:pPr marL="914400" lvl="2" indent="-452438">
              <a:lnSpc>
                <a:spcPct val="100000"/>
              </a:lnSpc>
              <a:spcBef>
                <a:spcPts val="624"/>
              </a:spcBef>
              <a:spcAft>
                <a:spcPts val="1800"/>
              </a:spcAft>
              <a:buClr>
                <a:srgbClr val="004A78"/>
              </a:buClr>
              <a:buFont typeface="Calibri" panose="020F0502020204030204" pitchFamily="34" charset="0"/>
              <a:buChar char="–"/>
            </a:pPr>
            <a:r>
              <a:rPr lang="en-US" sz="2400" b="1" dirty="0">
                <a:solidFill>
                  <a:srgbClr val="000000"/>
                </a:solidFill>
                <a:latin typeface="Arial" panose="020B0604020202020204" pitchFamily="34" charset="0"/>
                <a:cs typeface="Arial" panose="020B0604020202020204" pitchFamily="34" charset="0"/>
              </a:rPr>
              <a:t>Example 14.9 </a:t>
            </a:r>
            <a:r>
              <a:rPr lang="en-US" sz="2400" dirty="0">
                <a:solidFill>
                  <a:srgbClr val="000000"/>
                </a:solidFill>
                <a:latin typeface="Arial" panose="020B0604020202020204" pitchFamily="34" charset="0"/>
                <a:cs typeface="Arial" panose="020B0604020202020204" pitchFamily="34" charset="0"/>
              </a:rPr>
              <a:t>Bryant</a:t>
            </a:r>
          </a:p>
        </p:txBody>
      </p:sp>
      <p:pic>
        <p:nvPicPr>
          <p:cNvPr id="8" name="Picture Placeholder 7">
            <a:extLst>
              <a:ext uri="{FF2B5EF4-FFF2-40B4-BE49-F238E27FC236}">
                <a16:creationId xmlns:a16="http://schemas.microsoft.com/office/drawing/2014/main" id="{6C6920C2-6D09-4E9B-AB37-E623E5648036}"/>
              </a:ext>
              <a:ext uri="{C183D7F6-B498-43B3-948B-1728B52AA6E4}">
                <adec:decorative xmlns:adec="http://schemas.microsoft.com/office/drawing/2017/decorative" val="1"/>
              </a:ext>
            </a:extLst>
          </p:cNvPr>
          <p:cNvPicPr>
            <a:picLocks noGrp="1" noChangeAspect="1"/>
          </p:cNvPicPr>
          <p:nvPr>
            <p:ph type="pic" sz="quarter" idx="19"/>
          </p:nvPr>
        </p:nvPicPr>
        <p:blipFill>
          <a:blip r:embed="rId3">
            <a:extLst>
              <a:ext uri="{96DAC541-7B7A-43D3-8B79-37D633B846F1}">
                <asvg:svgBlip xmlns:asvg="http://schemas.microsoft.com/office/drawing/2016/SVG/main" r:embed="rId4"/>
              </a:ext>
            </a:extLst>
          </a:blip>
          <a:stretch>
            <a:fillRect/>
          </a:stretch>
        </p:blipFill>
        <p:spPr>
          <a:xfrm>
            <a:off x="5069899" y="2609077"/>
            <a:ext cx="1217066" cy="1217066"/>
          </a:xfrm>
          <a:prstGeom prst="rect">
            <a:avLst/>
          </a:prstGeom>
        </p:spPr>
      </p:pic>
      <p:sp>
        <p:nvSpPr>
          <p:cNvPr id="4" name="Content Placeholder 3">
            <a:extLst>
              <a:ext uri="{FF2B5EF4-FFF2-40B4-BE49-F238E27FC236}">
                <a16:creationId xmlns:a16="http://schemas.microsoft.com/office/drawing/2014/main" id="{4BABA5ED-560A-418A-9B5A-20FF362983C9}"/>
              </a:ext>
            </a:extLst>
          </p:cNvPr>
          <p:cNvSpPr>
            <a:spLocks noGrp="1"/>
          </p:cNvSpPr>
          <p:nvPr>
            <p:ph sz="quarter" idx="18"/>
          </p:nvPr>
        </p:nvSpPr>
        <p:spPr>
          <a:xfrm>
            <a:off x="722060" y="4110075"/>
            <a:ext cx="4495399" cy="1871176"/>
          </a:xfrm>
        </p:spPr>
        <p:txBody>
          <a:bodyPr/>
          <a:lstStyle/>
          <a:p>
            <a:pPr marL="0" lvl="1" indent="0">
              <a:lnSpc>
                <a:spcPct val="100000"/>
              </a:lnSpc>
              <a:spcBef>
                <a:spcPts val="624"/>
              </a:spcBef>
              <a:spcAft>
                <a:spcPts val="1800"/>
              </a:spcAft>
              <a:buNone/>
            </a:pPr>
            <a:r>
              <a:rPr lang="en-US" b="1" dirty="0">
                <a:solidFill>
                  <a:srgbClr val="006298"/>
                </a:solidFill>
                <a:latin typeface="Arial" panose="020B0604020202020204" pitchFamily="34" charset="0"/>
                <a:cs typeface="Arial" panose="020B0604020202020204" pitchFamily="34" charset="0"/>
              </a:rPr>
              <a:t>Negligent Misrepresentation</a:t>
            </a:r>
          </a:p>
          <a:p>
            <a:pPr marL="1035050" lvl="2" indent="-342900">
              <a:lnSpc>
                <a:spcPct val="100000"/>
              </a:lnSpc>
              <a:spcBef>
                <a:spcPts val="624"/>
              </a:spcBef>
              <a:spcAft>
                <a:spcPts val="1800"/>
              </a:spcAft>
              <a:buClr>
                <a:srgbClr val="004A78"/>
              </a:buClr>
              <a:buFont typeface="Calibri" panose="020F0502020204030204" pitchFamily="34" charset="0"/>
              <a:buChar char="–"/>
            </a:pPr>
            <a:r>
              <a:rPr lang="en-US" sz="2400" b="1" dirty="0">
                <a:solidFill>
                  <a:srgbClr val="000000"/>
                </a:solidFill>
                <a:latin typeface="Arial" panose="020B0604020202020204" pitchFamily="34" charset="0"/>
                <a:cs typeface="Arial" panose="020B0604020202020204" pitchFamily="34" charset="0"/>
              </a:rPr>
              <a:t>Example 14.10 </a:t>
            </a:r>
            <a:r>
              <a:rPr lang="en-US" sz="2400" dirty="0">
                <a:solidFill>
                  <a:srgbClr val="000000"/>
                </a:solidFill>
                <a:latin typeface="Arial" panose="020B0604020202020204" pitchFamily="34" charset="0"/>
                <a:cs typeface="Arial" panose="020B0604020202020204" pitchFamily="34" charset="0"/>
              </a:rPr>
              <a:t>Dirk</a:t>
            </a:r>
          </a:p>
        </p:txBody>
      </p:sp>
      <p:pic>
        <p:nvPicPr>
          <p:cNvPr id="10" name="Picture Placeholder 9">
            <a:extLst>
              <a:ext uri="{FF2B5EF4-FFF2-40B4-BE49-F238E27FC236}">
                <a16:creationId xmlns:a16="http://schemas.microsoft.com/office/drawing/2014/main" id="{98FC1BC1-13CE-4FDE-A5A8-D5323EFABED7}"/>
              </a:ext>
              <a:ext uri="{C183D7F6-B498-43B3-948B-1728B52AA6E4}">
                <adec:decorative xmlns:adec="http://schemas.microsoft.com/office/drawing/2017/decorative" val="1"/>
              </a:ext>
            </a:extLst>
          </p:cNvPr>
          <p:cNvPicPr>
            <a:picLocks noGrp="1" noChangeAspect="1"/>
          </p:cNvPicPr>
          <p:nvPr>
            <p:ph type="pic" sz="quarter" idx="20"/>
          </p:nvPr>
        </p:nvPicPr>
        <p:blipFill>
          <a:blip r:embed="rId5">
            <a:extLst>
              <a:ext uri="{96DAC541-7B7A-43D3-8B79-37D633B846F1}">
                <asvg:svgBlip xmlns:asvg="http://schemas.microsoft.com/office/drawing/2016/SVG/main" r:embed="rId6"/>
              </a:ext>
            </a:extLst>
          </a:blip>
          <a:stretch>
            <a:fillRect/>
          </a:stretch>
        </p:blipFill>
        <p:spPr>
          <a:xfrm>
            <a:off x="4878934" y="4521212"/>
            <a:ext cx="1217066" cy="1217066"/>
          </a:xfrm>
          <a:prstGeom prst="rect">
            <a:avLst/>
          </a:prstGeom>
        </p:spPr>
      </p:pic>
    </p:spTree>
    <p:extLst>
      <p:ext uri="{BB962C8B-B14F-4D97-AF65-F5344CB8AC3E}">
        <p14:creationId xmlns:p14="http://schemas.microsoft.com/office/powerpoint/2010/main" val="3115939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3B716-2943-420C-B7D5-F60BB562D226}"/>
              </a:ext>
            </a:extLst>
          </p:cNvPr>
          <p:cNvSpPr>
            <a:spLocks noGrp="1"/>
          </p:cNvSpPr>
          <p:nvPr>
            <p:ph type="title"/>
          </p:nvPr>
        </p:nvSpPr>
        <p:spPr/>
        <p:txBody>
          <a:bodyPr/>
          <a:lstStyle/>
          <a:p>
            <a:r>
              <a:rPr lang="en-US" dirty="0"/>
              <a:t>Justifiable Reliance on the Misrepresentation</a:t>
            </a:r>
          </a:p>
        </p:txBody>
      </p:sp>
      <p:sp>
        <p:nvSpPr>
          <p:cNvPr id="3" name="Text Placeholder 2">
            <a:extLst>
              <a:ext uri="{FF2B5EF4-FFF2-40B4-BE49-F238E27FC236}">
                <a16:creationId xmlns:a16="http://schemas.microsoft.com/office/drawing/2014/main" id="{9CC47D6A-DBD2-4124-81FC-9E85028E8F8F}"/>
              </a:ext>
            </a:extLst>
          </p:cNvPr>
          <p:cNvSpPr>
            <a:spLocks noGrp="1"/>
          </p:cNvSpPr>
          <p:nvPr>
            <p:ph type="body" sz="quarter" idx="17"/>
          </p:nvPr>
        </p:nvSpPr>
        <p:spPr>
          <a:xfrm>
            <a:off x="743577" y="1638300"/>
            <a:ext cx="9944088" cy="2461752"/>
          </a:xfrm>
        </p:spPr>
        <p:txBody>
          <a:bodyPr>
            <a:normAutofit/>
          </a:bodyPr>
          <a:lstStyle/>
          <a:p>
            <a:pPr marL="461963" indent="-461963">
              <a:lnSpc>
                <a:spcPct val="100000"/>
              </a:lnSpc>
              <a:spcBef>
                <a:spcPts val="624"/>
              </a:spcBef>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Justifiable reason needed for relying on misrepresentation </a:t>
            </a:r>
          </a:p>
          <a:p>
            <a:pPr marL="461963" indent="-461963">
              <a:lnSpc>
                <a:spcPct val="100000"/>
              </a:lnSpc>
              <a:spcBef>
                <a:spcPts val="624"/>
              </a:spcBef>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Misrepresentation important factor in deceiving party to contract</a:t>
            </a:r>
          </a:p>
          <a:p>
            <a:pPr marL="461963" indent="-461963">
              <a:lnSpc>
                <a:spcPct val="100000"/>
              </a:lnSpc>
              <a:spcBef>
                <a:spcPts val="624"/>
              </a:spcBef>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If innocent party knows true facts, then reliance not justified</a:t>
            </a:r>
          </a:p>
        </p:txBody>
      </p:sp>
      <p:pic>
        <p:nvPicPr>
          <p:cNvPr id="6" name="Picture Placeholder 5">
            <a:extLst>
              <a:ext uri="{FF2B5EF4-FFF2-40B4-BE49-F238E27FC236}">
                <a16:creationId xmlns:a16="http://schemas.microsoft.com/office/drawing/2014/main" id="{C51687E4-27BB-4E60-B970-52992AEDBDA7}"/>
              </a:ext>
              <a:ext uri="{C183D7F6-B498-43B3-948B-1728B52AA6E4}">
                <adec:decorative xmlns:adec="http://schemas.microsoft.com/office/drawing/2017/decorative" val="1"/>
              </a:ext>
            </a:extLst>
          </p:cNvPr>
          <p:cNvPicPr>
            <a:picLocks noGrp="1" noChangeAspect="1"/>
          </p:cNvPicPr>
          <p:nvPr>
            <p:ph type="pic" sz="quarter" idx="19"/>
          </p:nvPr>
        </p:nvPicPr>
        <p:blipFill>
          <a:blip r:embed="rId3">
            <a:extLst>
              <a:ext uri="{96DAC541-7B7A-43D3-8B79-37D633B846F1}">
                <asvg:svgBlip xmlns:asvg="http://schemas.microsoft.com/office/drawing/2016/SVG/main" r:embed="rId4"/>
              </a:ext>
            </a:extLst>
          </a:blip>
          <a:stretch>
            <a:fillRect/>
          </a:stretch>
        </p:blipFill>
        <p:spPr>
          <a:xfrm>
            <a:off x="5115951" y="3505610"/>
            <a:ext cx="1960098" cy="1960098"/>
          </a:xfrm>
          <a:prstGeom prst="rect">
            <a:avLst/>
          </a:prstGeom>
        </p:spPr>
      </p:pic>
    </p:spTree>
    <p:extLst>
      <p:ext uri="{BB962C8B-B14F-4D97-AF65-F5344CB8AC3E}">
        <p14:creationId xmlns:p14="http://schemas.microsoft.com/office/powerpoint/2010/main" val="3319410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D2A285-B20B-4719-BB7A-F5AE58B31597}"/>
              </a:ext>
            </a:extLst>
          </p:cNvPr>
          <p:cNvSpPr>
            <a:spLocks noGrp="1"/>
          </p:cNvSpPr>
          <p:nvPr>
            <p:ph type="title"/>
          </p:nvPr>
        </p:nvSpPr>
        <p:spPr>
          <a:xfrm>
            <a:off x="312420" y="365125"/>
            <a:ext cx="11567160" cy="1273175"/>
          </a:xfrm>
        </p:spPr>
        <p:txBody>
          <a:bodyPr/>
          <a:lstStyle/>
          <a:p>
            <a:r>
              <a:rPr lang="en-US" sz="3200" dirty="0" err="1"/>
              <a:t>Cronkelton</a:t>
            </a:r>
            <a:r>
              <a:rPr lang="en-US" sz="3200" dirty="0"/>
              <a:t> v. Guaranteed Construction Services, LLC</a:t>
            </a:r>
            <a:br>
              <a:rPr lang="en-US" sz="3200" dirty="0"/>
            </a:br>
            <a:r>
              <a:rPr lang="en-US" sz="3200" dirty="0"/>
              <a:t>Polling Question</a:t>
            </a:r>
            <a:endParaRPr lang="en-IN" dirty="0"/>
          </a:p>
        </p:txBody>
      </p:sp>
      <p:sp>
        <p:nvSpPr>
          <p:cNvPr id="6" name="Text Placeholder 5">
            <a:extLst>
              <a:ext uri="{FF2B5EF4-FFF2-40B4-BE49-F238E27FC236}">
                <a16:creationId xmlns:a16="http://schemas.microsoft.com/office/drawing/2014/main" id="{DF8A2190-00C6-425F-A3BA-EA6E1AF64FF5}"/>
              </a:ext>
            </a:extLst>
          </p:cNvPr>
          <p:cNvSpPr>
            <a:spLocks noGrp="1"/>
          </p:cNvSpPr>
          <p:nvPr>
            <p:ph type="body" sz="quarter" idx="17"/>
          </p:nvPr>
        </p:nvSpPr>
        <p:spPr>
          <a:xfrm>
            <a:off x="743576" y="1986116"/>
            <a:ext cx="10711543" cy="4046384"/>
          </a:xfrm>
        </p:spPr>
        <p:txBody>
          <a:bodyPr>
            <a:normAutofit/>
          </a:bodyPr>
          <a:lstStyle/>
          <a:p>
            <a:pPr>
              <a:lnSpc>
                <a:spcPct val="100000"/>
              </a:lnSpc>
              <a:spcBef>
                <a:spcPts val="624"/>
              </a:spcBef>
              <a:spcAft>
                <a:spcPts val="1800"/>
              </a:spcAft>
            </a:pPr>
            <a:r>
              <a:rPr lang="en-US" sz="2600" dirty="0">
                <a:solidFill>
                  <a:srgbClr val="006298"/>
                </a:solidFill>
              </a:rPr>
              <a:t>Did </a:t>
            </a:r>
            <a:r>
              <a:rPr lang="en-US" sz="2600" dirty="0" err="1">
                <a:solidFill>
                  <a:srgbClr val="006298"/>
                </a:solidFill>
              </a:rPr>
              <a:t>Shivley’s</a:t>
            </a:r>
            <a:r>
              <a:rPr lang="en-US" sz="2600" dirty="0">
                <a:solidFill>
                  <a:srgbClr val="006298"/>
                </a:solidFill>
              </a:rPr>
              <a:t> misrepresentation rise to a level of fraud?</a:t>
            </a:r>
          </a:p>
          <a:p>
            <a:pPr marL="342900" indent="-342900" algn="ctr">
              <a:lnSpc>
                <a:spcPct val="100000"/>
              </a:lnSpc>
              <a:spcBef>
                <a:spcPts val="624"/>
              </a:spcBef>
              <a:spcAft>
                <a:spcPts val="600"/>
              </a:spcAft>
              <a:buFont typeface="Wingdings" pitchFamily="2" charset="2"/>
              <a:buChar char="q"/>
            </a:pPr>
            <a:r>
              <a:rPr lang="en-US" sz="2600" dirty="0">
                <a:solidFill>
                  <a:srgbClr val="006298"/>
                </a:solidFill>
              </a:rPr>
              <a:t>Yes</a:t>
            </a:r>
          </a:p>
          <a:p>
            <a:pPr marL="342900" indent="-342900" algn="ctr">
              <a:lnSpc>
                <a:spcPct val="100000"/>
              </a:lnSpc>
              <a:spcBef>
                <a:spcPts val="624"/>
              </a:spcBef>
              <a:spcAft>
                <a:spcPts val="600"/>
              </a:spcAft>
              <a:buFont typeface="Wingdings" pitchFamily="2" charset="2"/>
              <a:buChar char="q"/>
            </a:pPr>
            <a:r>
              <a:rPr lang="en-US" sz="2600" dirty="0">
                <a:solidFill>
                  <a:srgbClr val="006298"/>
                </a:solidFill>
              </a:rPr>
              <a:t>No</a:t>
            </a:r>
          </a:p>
          <a:p>
            <a:pPr>
              <a:lnSpc>
                <a:spcPct val="100000"/>
              </a:lnSpc>
              <a:spcBef>
                <a:spcPts val="624"/>
              </a:spcBef>
              <a:spcAft>
                <a:spcPts val="1800"/>
              </a:spcAft>
            </a:pPr>
            <a:r>
              <a:rPr lang="en-US" sz="2600" dirty="0">
                <a:solidFill>
                  <a:srgbClr val="006298"/>
                </a:solidFill>
              </a:rPr>
              <a:t>Explain your reasoning to another person or classmate. </a:t>
            </a:r>
          </a:p>
        </p:txBody>
      </p:sp>
    </p:spTree>
    <p:extLst>
      <p:ext uri="{BB962C8B-B14F-4D97-AF65-F5344CB8AC3E}">
        <p14:creationId xmlns:p14="http://schemas.microsoft.com/office/powerpoint/2010/main" val="1383893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3B716-2943-420C-B7D5-F60BB562D226}"/>
              </a:ext>
            </a:extLst>
          </p:cNvPr>
          <p:cNvSpPr>
            <a:spLocks noGrp="1"/>
          </p:cNvSpPr>
          <p:nvPr>
            <p:ph type="title"/>
          </p:nvPr>
        </p:nvSpPr>
        <p:spPr/>
        <p:txBody>
          <a:bodyPr/>
          <a:lstStyle/>
          <a:p>
            <a:r>
              <a:rPr lang="en-US" dirty="0"/>
              <a:t>Injury to the Innocent Party</a:t>
            </a:r>
          </a:p>
        </p:txBody>
      </p:sp>
      <p:sp>
        <p:nvSpPr>
          <p:cNvPr id="3" name="Text Placeholder 2">
            <a:extLst>
              <a:ext uri="{FF2B5EF4-FFF2-40B4-BE49-F238E27FC236}">
                <a16:creationId xmlns:a16="http://schemas.microsoft.com/office/drawing/2014/main" id="{9CC47D6A-DBD2-4124-81FC-9E85028E8F8F}"/>
              </a:ext>
            </a:extLst>
          </p:cNvPr>
          <p:cNvSpPr>
            <a:spLocks noGrp="1"/>
          </p:cNvSpPr>
          <p:nvPr>
            <p:ph type="body" sz="quarter" idx="17"/>
          </p:nvPr>
        </p:nvSpPr>
        <p:spPr>
          <a:xfrm>
            <a:off x="743577" y="1638300"/>
            <a:ext cx="9944088" cy="2461752"/>
          </a:xfrm>
        </p:spPr>
        <p:txBody>
          <a:bodyPr>
            <a:normAutofit lnSpcReduction="10000"/>
          </a:bodyPr>
          <a:lstStyle/>
          <a:p>
            <a:pPr marL="461963" indent="-461963">
              <a:lnSpc>
                <a:spcPct val="150000"/>
              </a:lnSpc>
              <a:buFont typeface="Arial" panose="020B0604020202020204" pitchFamily="34" charset="0"/>
              <a:buChar char="•"/>
            </a:pPr>
            <a:r>
              <a:rPr lang="en-US" sz="2400" dirty="0"/>
              <a:t>Harm unnecessary to rescind contract</a:t>
            </a:r>
          </a:p>
          <a:p>
            <a:pPr marL="461963" indent="-461963">
              <a:lnSpc>
                <a:spcPct val="150000"/>
              </a:lnSpc>
              <a:buFont typeface="Arial" panose="020B0604020202020204" pitchFamily="34" charset="0"/>
              <a:buChar char="•"/>
            </a:pPr>
            <a:r>
              <a:rPr lang="en-US" sz="2400" dirty="0"/>
              <a:t>Proof of harm required to recover damages universally</a:t>
            </a:r>
          </a:p>
          <a:p>
            <a:pPr marL="461963" indent="-461963">
              <a:lnSpc>
                <a:spcPct val="150000"/>
              </a:lnSpc>
              <a:buFont typeface="Arial" panose="020B0604020202020204" pitchFamily="34" charset="0"/>
              <a:buChar char="•"/>
            </a:pPr>
            <a:r>
              <a:rPr lang="en-US" sz="2400" dirty="0"/>
              <a:t>Punitive and exemplary damages may be awarded</a:t>
            </a:r>
          </a:p>
          <a:p>
            <a:pPr marL="461963" indent="-461963">
              <a:lnSpc>
                <a:spcPct val="150000"/>
              </a:lnSpc>
              <a:buFont typeface="Arial" panose="020B0604020202020204" pitchFamily="34" charset="0"/>
              <a:buChar char="•"/>
            </a:pPr>
            <a:r>
              <a:rPr lang="en-US" sz="2400" dirty="0"/>
              <a:t>Claim often included in contract disputes</a:t>
            </a:r>
          </a:p>
        </p:txBody>
      </p:sp>
      <p:pic>
        <p:nvPicPr>
          <p:cNvPr id="7" name="Picture Placeholder 6">
            <a:extLst>
              <a:ext uri="{FF2B5EF4-FFF2-40B4-BE49-F238E27FC236}">
                <a16:creationId xmlns:a16="http://schemas.microsoft.com/office/drawing/2014/main" id="{F3E131C9-1131-4013-82BD-E3868A3C3FE1}"/>
              </a:ext>
              <a:ext uri="{C183D7F6-B498-43B3-948B-1728B52AA6E4}">
                <adec:decorative xmlns:adec="http://schemas.microsoft.com/office/drawing/2017/decorative" val="1"/>
              </a:ext>
            </a:extLst>
          </p:cNvPr>
          <p:cNvPicPr>
            <a:picLocks noGrp="1" noChangeAspect="1"/>
          </p:cNvPicPr>
          <p:nvPr>
            <p:ph type="pic" sz="quarter" idx="19"/>
          </p:nvPr>
        </p:nvPicPr>
        <p:blipFill>
          <a:blip r:embed="rId3">
            <a:extLst>
              <a:ext uri="{96DAC541-7B7A-43D3-8B79-37D633B846F1}">
                <asvg:svgBlip xmlns:asvg="http://schemas.microsoft.com/office/drawing/2016/SVG/main" r:embed="rId4"/>
              </a:ext>
            </a:extLst>
          </a:blip>
          <a:stretch>
            <a:fillRect/>
          </a:stretch>
        </p:blipFill>
        <p:spPr>
          <a:xfrm>
            <a:off x="5192772" y="4178273"/>
            <a:ext cx="1960098" cy="1960098"/>
          </a:xfrm>
          <a:prstGeom prst="rect">
            <a:avLst/>
          </a:prstGeom>
        </p:spPr>
      </p:pic>
    </p:spTree>
    <p:extLst>
      <p:ext uri="{BB962C8B-B14F-4D97-AF65-F5344CB8AC3E}">
        <p14:creationId xmlns:p14="http://schemas.microsoft.com/office/powerpoint/2010/main" val="1154951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D2A285-B20B-4719-BB7A-F5AE58B31597}"/>
              </a:ext>
            </a:extLst>
          </p:cNvPr>
          <p:cNvSpPr>
            <a:spLocks noGrp="1"/>
          </p:cNvSpPr>
          <p:nvPr>
            <p:ph type="title"/>
          </p:nvPr>
        </p:nvSpPr>
        <p:spPr>
          <a:xfrm>
            <a:off x="312420" y="365125"/>
            <a:ext cx="11567160" cy="1273175"/>
          </a:xfrm>
        </p:spPr>
        <p:txBody>
          <a:bodyPr/>
          <a:lstStyle/>
          <a:p>
            <a:r>
              <a:rPr lang="en-US" sz="3200" dirty="0"/>
              <a:t>Group Breakout Discussion</a:t>
            </a:r>
            <a:br>
              <a:rPr lang="en-US" sz="3200" dirty="0"/>
            </a:br>
            <a:r>
              <a:rPr lang="en-US" sz="3200" dirty="0"/>
              <a:t>Adapting the Law to the Online Environment</a:t>
            </a:r>
            <a:br>
              <a:rPr lang="en-US" sz="3200" dirty="0"/>
            </a:br>
            <a:r>
              <a:rPr lang="en-US" sz="3200" dirty="0"/>
              <a:t>The Problem of “Contract Cheating”</a:t>
            </a:r>
            <a:endParaRPr lang="en-IN" dirty="0"/>
          </a:p>
        </p:txBody>
      </p:sp>
      <p:sp>
        <p:nvSpPr>
          <p:cNvPr id="6" name="Text Placeholder 5">
            <a:extLst>
              <a:ext uri="{FF2B5EF4-FFF2-40B4-BE49-F238E27FC236}">
                <a16:creationId xmlns:a16="http://schemas.microsoft.com/office/drawing/2014/main" id="{DF8A2190-00C6-425F-A3BA-EA6E1AF64FF5}"/>
              </a:ext>
            </a:extLst>
          </p:cNvPr>
          <p:cNvSpPr>
            <a:spLocks noGrp="1"/>
          </p:cNvSpPr>
          <p:nvPr>
            <p:ph type="body" sz="quarter" idx="17"/>
          </p:nvPr>
        </p:nvSpPr>
        <p:spPr>
          <a:xfrm>
            <a:off x="743576" y="1986116"/>
            <a:ext cx="10711543" cy="4046384"/>
          </a:xfrm>
        </p:spPr>
        <p:txBody>
          <a:bodyPr>
            <a:normAutofit/>
          </a:bodyPr>
          <a:lstStyle/>
          <a:p>
            <a:pPr marL="461963" indent="-461963">
              <a:lnSpc>
                <a:spcPct val="100000"/>
              </a:lnSpc>
              <a:buFont typeface="Arial" panose="020B0604020202020204" pitchFamily="34" charset="0"/>
              <a:buChar char="•"/>
            </a:pPr>
            <a:r>
              <a:rPr lang="en-US" sz="2400" dirty="0">
                <a:solidFill>
                  <a:srgbClr val="006298"/>
                </a:solidFill>
              </a:rPr>
              <a:t>Josh pays AcademicShark.com $50 for an essay on the biblical references in Moby Dick. The website promises “a top-notch grade,” and includes a disclaimer as described above. Josh hands in the Moby Dick paper without making any changes and receives a C+. </a:t>
            </a:r>
          </a:p>
          <a:p>
            <a:pPr marL="461963" indent="-461963">
              <a:lnSpc>
                <a:spcPct val="150000"/>
              </a:lnSpc>
              <a:buFont typeface="Arial" panose="020B0604020202020204" pitchFamily="34" charset="0"/>
              <a:buChar char="•"/>
            </a:pPr>
            <a:r>
              <a:rPr lang="en-US" sz="2400" dirty="0">
                <a:solidFill>
                  <a:srgbClr val="006298"/>
                </a:solidFill>
              </a:rPr>
              <a:t>Does he have any recourse under contract law should he want a refund? </a:t>
            </a:r>
          </a:p>
        </p:txBody>
      </p:sp>
    </p:spTree>
    <p:extLst>
      <p:ext uri="{BB962C8B-B14F-4D97-AF65-F5344CB8AC3E}">
        <p14:creationId xmlns:p14="http://schemas.microsoft.com/office/powerpoint/2010/main" val="1558629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3B716-2943-420C-B7D5-F60BB562D226}"/>
              </a:ext>
            </a:extLst>
          </p:cNvPr>
          <p:cNvSpPr>
            <a:spLocks noGrp="1"/>
          </p:cNvSpPr>
          <p:nvPr>
            <p:ph type="title"/>
          </p:nvPr>
        </p:nvSpPr>
        <p:spPr/>
        <p:txBody>
          <a:bodyPr/>
          <a:lstStyle/>
          <a:p>
            <a:r>
              <a:rPr lang="en-US" dirty="0"/>
              <a:t>Undue Influence and Duress</a:t>
            </a:r>
          </a:p>
        </p:txBody>
      </p:sp>
      <p:sp>
        <p:nvSpPr>
          <p:cNvPr id="3" name="Text Placeholder 2">
            <a:extLst>
              <a:ext uri="{FF2B5EF4-FFF2-40B4-BE49-F238E27FC236}">
                <a16:creationId xmlns:a16="http://schemas.microsoft.com/office/drawing/2014/main" id="{9CC47D6A-DBD2-4124-81FC-9E85028E8F8F}"/>
              </a:ext>
            </a:extLst>
          </p:cNvPr>
          <p:cNvSpPr>
            <a:spLocks noGrp="1"/>
          </p:cNvSpPr>
          <p:nvPr>
            <p:ph type="body" sz="quarter" idx="17"/>
          </p:nvPr>
        </p:nvSpPr>
        <p:spPr>
          <a:xfrm>
            <a:off x="743576" y="1638299"/>
            <a:ext cx="9884979" cy="2597369"/>
          </a:xfrm>
        </p:spPr>
        <p:txBody>
          <a:bodyPr>
            <a:normAutofit/>
          </a:bodyPr>
          <a:lstStyle/>
          <a:p>
            <a:pPr marL="461963" indent="-461963">
              <a:lnSpc>
                <a:spcPct val="170000"/>
              </a:lnSpc>
              <a:buFont typeface="Arial" panose="020B0604020202020204" pitchFamily="34" charset="0"/>
              <a:buChar char="•"/>
            </a:pPr>
            <a:r>
              <a:rPr lang="en-US" dirty="0">
                <a:latin typeface="Arial" panose="020B0604020202020204" pitchFamily="34" charset="0"/>
                <a:cs typeface="Arial" panose="020B0604020202020204" pitchFamily="34" charset="0"/>
              </a:rPr>
              <a:t>Contract lacks voluntary consent and is voidable</a:t>
            </a:r>
          </a:p>
          <a:p>
            <a:pPr marL="461963" indent="-461963">
              <a:lnSpc>
                <a:spcPct val="170000"/>
              </a:lnSpc>
              <a:buFont typeface="Arial" panose="020B0604020202020204" pitchFamily="34" charset="0"/>
              <a:buChar char="•"/>
            </a:pPr>
            <a:r>
              <a:rPr lang="en-US" dirty="0">
                <a:latin typeface="Arial" panose="020B0604020202020204" pitchFamily="34" charset="0"/>
                <a:cs typeface="Arial" panose="020B0604020202020204" pitchFamily="34" charset="0"/>
              </a:rPr>
              <a:t>One party dominates the other unfairly</a:t>
            </a:r>
          </a:p>
          <a:p>
            <a:pPr marL="461963" indent="-461963">
              <a:lnSpc>
                <a:spcPct val="170000"/>
              </a:lnSpc>
              <a:buFont typeface="Arial" panose="020B0604020202020204" pitchFamily="34" charset="0"/>
              <a:buChar char="•"/>
            </a:pPr>
            <a:r>
              <a:rPr lang="en-US" dirty="0">
                <a:latin typeface="Arial" panose="020B0604020202020204" pitchFamily="34" charset="0"/>
                <a:cs typeface="Arial" panose="020B0604020202020204" pitchFamily="34" charset="0"/>
              </a:rPr>
              <a:t>A presumption of undue influence in certain situations</a:t>
            </a:r>
          </a:p>
          <a:p>
            <a:pPr marL="914400" lvl="1" indent="-452438">
              <a:lnSpc>
                <a:spcPct val="170000"/>
              </a:lnSpc>
              <a:buFont typeface="Calibri" panose="020F0502020204030204" pitchFamily="34" charset="0"/>
              <a:buChar char="–"/>
            </a:pPr>
            <a:r>
              <a:rPr lang="en-US" b="1" dirty="0">
                <a:solidFill>
                  <a:srgbClr val="000000"/>
                </a:solidFill>
                <a:latin typeface="Arial" panose="020B0604020202020204" pitchFamily="34" charset="0"/>
                <a:cs typeface="Arial" panose="020B0604020202020204" pitchFamily="34" charset="0"/>
              </a:rPr>
              <a:t>Example 14.11 </a:t>
            </a:r>
            <a:r>
              <a:rPr lang="en-US" dirty="0">
                <a:solidFill>
                  <a:srgbClr val="000000"/>
                </a:solidFill>
                <a:latin typeface="Arial" panose="020B0604020202020204" pitchFamily="34" charset="0"/>
                <a:cs typeface="Arial" panose="020B0604020202020204" pitchFamily="34" charset="0"/>
              </a:rPr>
              <a:t>Erik</a:t>
            </a:r>
            <a:endParaRPr lang="en-US" sz="2400" dirty="0">
              <a:solidFill>
                <a:srgbClr val="000000"/>
              </a:solidFill>
              <a:latin typeface="Arial" panose="020B0604020202020204" pitchFamily="34" charset="0"/>
              <a:cs typeface="Arial" panose="020B0604020202020204" pitchFamily="34" charset="0"/>
            </a:endParaRPr>
          </a:p>
        </p:txBody>
      </p:sp>
      <p:pic>
        <p:nvPicPr>
          <p:cNvPr id="9" name="Picture Placeholder 8">
            <a:extLst>
              <a:ext uri="{FF2B5EF4-FFF2-40B4-BE49-F238E27FC236}">
                <a16:creationId xmlns:a16="http://schemas.microsoft.com/office/drawing/2014/main" id="{84BD20C1-AC73-40EC-AFF6-88B1051CF660}"/>
              </a:ext>
              <a:ext uri="{C183D7F6-B498-43B3-948B-1728B52AA6E4}">
                <adec:decorative xmlns:adec="http://schemas.microsoft.com/office/drawing/2017/decorative" val="1"/>
              </a:ext>
            </a:extLst>
          </p:cNvPr>
          <p:cNvPicPr>
            <a:picLocks noGrp="1" noChangeAspect="1"/>
          </p:cNvPicPr>
          <p:nvPr>
            <p:ph type="pic" sz="quarter" idx="19"/>
          </p:nvPr>
        </p:nvPicPr>
        <p:blipFill>
          <a:blip r:embed="rId3">
            <a:extLst>
              <a:ext uri="{96DAC541-7B7A-43D3-8B79-37D633B846F1}">
                <asvg:svgBlip xmlns:asvg="http://schemas.microsoft.com/office/drawing/2016/SVG/main" r:embed="rId4"/>
              </a:ext>
            </a:extLst>
          </a:blip>
          <a:stretch>
            <a:fillRect/>
          </a:stretch>
        </p:blipFill>
        <p:spPr>
          <a:xfrm>
            <a:off x="4070350" y="3442138"/>
            <a:ext cx="914400" cy="914400"/>
          </a:xfrm>
          <a:prstGeom prst="rect">
            <a:avLst/>
          </a:prstGeom>
        </p:spPr>
      </p:pic>
      <p:sp>
        <p:nvSpPr>
          <p:cNvPr id="4" name="Content Placeholder 3">
            <a:extLst>
              <a:ext uri="{FF2B5EF4-FFF2-40B4-BE49-F238E27FC236}">
                <a16:creationId xmlns:a16="http://schemas.microsoft.com/office/drawing/2014/main" id="{4BABA5ED-560A-418A-9B5A-20FF362983C9}"/>
              </a:ext>
            </a:extLst>
          </p:cNvPr>
          <p:cNvSpPr>
            <a:spLocks noGrp="1"/>
          </p:cNvSpPr>
          <p:nvPr>
            <p:ph sz="quarter" idx="18"/>
          </p:nvPr>
        </p:nvSpPr>
        <p:spPr>
          <a:xfrm>
            <a:off x="722060" y="4477407"/>
            <a:ext cx="10881361" cy="1861196"/>
          </a:xfrm>
        </p:spPr>
        <p:txBody>
          <a:bodyPr/>
          <a:lstStyle/>
          <a:p>
            <a:pPr marL="461963" indent="-461963">
              <a:lnSpc>
                <a:spcPct val="100000"/>
              </a:lnSpc>
              <a:spcBef>
                <a:spcPts val="624"/>
              </a:spcBef>
              <a:spcAft>
                <a:spcPts val="1200"/>
              </a:spcAft>
              <a:buClr>
                <a:srgbClr val="004A78"/>
              </a:buClr>
              <a:buFont typeface="Arial" panose="020B0604020202020204" pitchFamily="34" charset="0"/>
              <a:buChar char="•"/>
            </a:pPr>
            <a:r>
              <a:rPr lang="en-US" sz="2000" dirty="0">
                <a:latin typeface="Arial" panose="020B0604020202020204" pitchFamily="34" charset="0"/>
                <a:cs typeface="Arial" panose="020B0604020202020204" pitchFamily="34" charset="0"/>
              </a:rPr>
              <a:t>Duress includes illegal threats, blackmail, and extortion to induce consent</a:t>
            </a:r>
          </a:p>
          <a:p>
            <a:pPr marL="461963" indent="-461963">
              <a:lnSpc>
                <a:spcPct val="100000"/>
              </a:lnSpc>
              <a:spcBef>
                <a:spcPts val="624"/>
              </a:spcBef>
              <a:spcAft>
                <a:spcPts val="1200"/>
              </a:spcAft>
              <a:buClr>
                <a:srgbClr val="004A78"/>
              </a:buClr>
              <a:buFont typeface="Arial" panose="020B0604020202020204" pitchFamily="34" charset="0"/>
              <a:buChar char="•"/>
            </a:pPr>
            <a:r>
              <a:rPr lang="en-US" sz="2000" dirty="0">
                <a:latin typeface="Arial" panose="020B0604020202020204" pitchFamily="34" charset="0"/>
                <a:cs typeface="Arial" panose="020B0604020202020204" pitchFamily="34" charset="0"/>
              </a:rPr>
              <a:t>Duress is a defense to contract enforcement, and grounds for rescission</a:t>
            </a:r>
          </a:p>
        </p:txBody>
      </p:sp>
    </p:spTree>
    <p:extLst>
      <p:ext uri="{BB962C8B-B14F-4D97-AF65-F5344CB8AC3E}">
        <p14:creationId xmlns:p14="http://schemas.microsoft.com/office/powerpoint/2010/main" val="1796959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D2A285-B20B-4719-BB7A-F5AE58B31597}"/>
              </a:ext>
            </a:extLst>
          </p:cNvPr>
          <p:cNvSpPr>
            <a:spLocks noGrp="1"/>
          </p:cNvSpPr>
          <p:nvPr>
            <p:ph type="title"/>
          </p:nvPr>
        </p:nvSpPr>
        <p:spPr>
          <a:xfrm>
            <a:off x="838200" y="365125"/>
            <a:ext cx="10515600" cy="1149043"/>
          </a:xfrm>
        </p:spPr>
        <p:txBody>
          <a:bodyPr/>
          <a:lstStyle/>
          <a:p>
            <a:r>
              <a:rPr lang="en-US" sz="3200" dirty="0"/>
              <a:t>Knowledge Check 2</a:t>
            </a:r>
            <a:endParaRPr lang="en-IN" sz="3200" dirty="0"/>
          </a:p>
        </p:txBody>
      </p:sp>
      <p:sp>
        <p:nvSpPr>
          <p:cNvPr id="6" name="Text Placeholder 5">
            <a:extLst>
              <a:ext uri="{FF2B5EF4-FFF2-40B4-BE49-F238E27FC236}">
                <a16:creationId xmlns:a16="http://schemas.microsoft.com/office/drawing/2014/main" id="{DF8A2190-00C6-425F-A3BA-EA6E1AF64FF5}"/>
              </a:ext>
            </a:extLst>
          </p:cNvPr>
          <p:cNvSpPr>
            <a:spLocks noGrp="1"/>
          </p:cNvSpPr>
          <p:nvPr>
            <p:ph type="body" sz="quarter" idx="17"/>
          </p:nvPr>
        </p:nvSpPr>
        <p:spPr>
          <a:xfrm>
            <a:off x="743576" y="1966452"/>
            <a:ext cx="10711543" cy="4066048"/>
          </a:xfrm>
        </p:spPr>
        <p:txBody>
          <a:bodyPr>
            <a:normAutofit/>
          </a:bodyPr>
          <a:lstStyle/>
          <a:p>
            <a:pPr>
              <a:lnSpc>
                <a:spcPct val="100000"/>
              </a:lnSpc>
              <a:spcBef>
                <a:spcPts val="624"/>
              </a:spcBef>
              <a:spcAft>
                <a:spcPts val="1800"/>
              </a:spcAft>
            </a:pPr>
            <a:r>
              <a:rPr lang="en-US" sz="2400" dirty="0">
                <a:solidFill>
                  <a:srgbClr val="006298"/>
                </a:solidFill>
              </a:rPr>
              <a:t>The essential feature of undue influence is that the party being taken advantage of, does not exercise free will in entering a contract.   </a:t>
            </a:r>
          </a:p>
          <a:p>
            <a:pPr marL="4659313" indent="-342900">
              <a:lnSpc>
                <a:spcPct val="100000"/>
              </a:lnSpc>
              <a:spcBef>
                <a:spcPts val="624"/>
              </a:spcBef>
              <a:buFont typeface="Wingdings" pitchFamily="2" charset="2"/>
              <a:buChar char="q"/>
            </a:pPr>
            <a:r>
              <a:rPr lang="en-US" sz="2400" dirty="0">
                <a:solidFill>
                  <a:srgbClr val="006298"/>
                </a:solidFill>
              </a:rPr>
              <a:t>True</a:t>
            </a:r>
          </a:p>
          <a:p>
            <a:pPr marL="4659313" indent="-342900">
              <a:lnSpc>
                <a:spcPct val="100000"/>
              </a:lnSpc>
              <a:spcBef>
                <a:spcPts val="624"/>
              </a:spcBef>
              <a:spcAft>
                <a:spcPts val="1800"/>
              </a:spcAft>
              <a:buFont typeface="Wingdings" pitchFamily="2" charset="2"/>
              <a:buChar char="q"/>
            </a:pPr>
            <a:r>
              <a:rPr lang="en-US" sz="2400" dirty="0">
                <a:solidFill>
                  <a:srgbClr val="006298"/>
                </a:solidFill>
              </a:rPr>
              <a:t>False</a:t>
            </a:r>
          </a:p>
        </p:txBody>
      </p:sp>
    </p:spTree>
    <p:extLst>
      <p:ext uri="{BB962C8B-B14F-4D97-AF65-F5344CB8AC3E}">
        <p14:creationId xmlns:p14="http://schemas.microsoft.com/office/powerpoint/2010/main" val="1306447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3B716-2943-420C-B7D5-F60BB562D226}"/>
              </a:ext>
            </a:extLst>
          </p:cNvPr>
          <p:cNvSpPr>
            <a:spLocks noGrp="1"/>
          </p:cNvSpPr>
          <p:nvPr>
            <p:ph type="title"/>
          </p:nvPr>
        </p:nvSpPr>
        <p:spPr/>
        <p:txBody>
          <a:bodyPr/>
          <a:lstStyle/>
          <a:p>
            <a:r>
              <a:rPr lang="en-US" dirty="0"/>
              <a:t>Knowledge Check Video: Mistakes</a:t>
            </a:r>
          </a:p>
        </p:txBody>
      </p:sp>
      <p:pic>
        <p:nvPicPr>
          <p:cNvPr id="6" name="Mistakes" descr="Knowledge Check Video: Mistakes">
            <a:hlinkClick r:id="" action="ppaction://media"/>
            <a:extLst>
              <a:ext uri="{FF2B5EF4-FFF2-40B4-BE49-F238E27FC236}">
                <a16:creationId xmlns:a16="http://schemas.microsoft.com/office/drawing/2014/main" id="{F95F618A-3C28-426F-BF1C-8EEFEE71A7CA}"/>
              </a:ext>
            </a:extLst>
          </p:cNvPr>
          <p:cNvPicPr>
            <a:picLocks noGrp="1" noChangeAspect="1"/>
          </p:cNvPicPr>
          <p:nvPr>
            <p:ph type="media" sz="quarter" idx="23"/>
            <a:videoFile r:link="rId3"/>
            <p:extLst>
              <p:ext uri="{DAA4B4D4-6D71-4841-9C94-3DE7FCFB9230}">
                <p14:media xmlns:p14="http://schemas.microsoft.com/office/powerpoint/2010/main" r:embed="rId2">
                  <p14:extLst>
                    <p:ext uri="{3AFAAA56-56D3-431D-BCD4-E75A35582382}">
                      <p173:tracksInfo xmlns:p173="http://schemas.microsoft.com/office/powerpoint/2017/3/main" displayLoc="media">
                        <p173:trackLst>
                          <p173:track id="{582ADF6B-6052-4D03-8DEC-8C32F1967EBE}" label="contracts_mistakes" lang="" r:embed="rId5"/>
                        </p173:trackLst>
                      </p173:tracksInfo>
                    </p:ext>
                  </p14:extLst>
                </p14:media>
              </p:ext>
            </p:extLst>
          </p:nvPr>
        </p:nvPicPr>
        <p:blipFill>
          <a:blip r:embed="rId6"/>
          <a:stretch>
            <a:fillRect/>
          </a:stretch>
        </p:blipFill>
        <p:spPr>
          <a:xfrm>
            <a:off x="2946800" y="1313465"/>
            <a:ext cx="6298400" cy="4723800"/>
          </a:xfrm>
          <a:prstGeom prst="rect">
            <a:avLst/>
          </a:prstGeom>
        </p:spPr>
      </p:pic>
      <p:graphicFrame>
        <p:nvGraphicFramePr>
          <p:cNvPr id="7" name="Object 6" descr="Mistakes transcripts">
            <a:extLst>
              <a:ext uri="{FF2B5EF4-FFF2-40B4-BE49-F238E27FC236}">
                <a16:creationId xmlns:a16="http://schemas.microsoft.com/office/drawing/2014/main" id="{A6E3D417-185C-4647-B7CC-70C2B6B10E93}"/>
              </a:ext>
            </a:extLst>
          </p:cNvPr>
          <p:cNvGraphicFramePr>
            <a:graphicFrameLocks noChangeAspect="1"/>
          </p:cNvGraphicFramePr>
          <p:nvPr>
            <p:extLst>
              <p:ext uri="{D42A27DB-BD31-4B8C-83A1-F6EECF244321}">
                <p14:modId xmlns:p14="http://schemas.microsoft.com/office/powerpoint/2010/main" val="2534582635"/>
              </p:ext>
            </p:extLst>
          </p:nvPr>
        </p:nvGraphicFramePr>
        <p:xfrm>
          <a:off x="9604872" y="2655887"/>
          <a:ext cx="914400" cy="771525"/>
        </p:xfrm>
        <a:graphic>
          <a:graphicData uri="http://schemas.openxmlformats.org/presentationml/2006/ole">
            <mc:AlternateContent xmlns:mc="http://schemas.openxmlformats.org/markup-compatibility/2006">
              <mc:Choice xmlns:v="urn:schemas-microsoft-com:vml" Requires="v">
                <p:oleObj spid="_x0000_s1025" name="Document" showAsIcon="1" r:id="rId7" imgW="914545" imgH="771380" progId="Word.Document.12">
                  <p:embed/>
                </p:oleObj>
              </mc:Choice>
              <mc:Fallback>
                <p:oleObj name="Document" showAsIcon="1" r:id="rId7" imgW="914545" imgH="771380" progId="Word.Document.12">
                  <p:embed/>
                  <p:pic>
                    <p:nvPicPr>
                      <p:cNvPr id="0" name=""/>
                      <p:cNvPicPr/>
                      <p:nvPr/>
                    </p:nvPicPr>
                    <p:blipFill>
                      <a:blip r:embed="rId8"/>
                      <a:stretch>
                        <a:fillRect/>
                      </a:stretch>
                    </p:blipFill>
                    <p:spPr>
                      <a:xfrm>
                        <a:off x="9604872" y="2655887"/>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1958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9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3B716-2943-420C-B7D5-F60BB562D226}"/>
              </a:ext>
            </a:extLst>
          </p:cNvPr>
          <p:cNvSpPr>
            <a:spLocks noGrp="1"/>
          </p:cNvSpPr>
          <p:nvPr>
            <p:ph type="title"/>
          </p:nvPr>
        </p:nvSpPr>
        <p:spPr/>
        <p:txBody>
          <a:bodyPr/>
          <a:lstStyle/>
          <a:p>
            <a:r>
              <a:rPr lang="en-US" dirty="0"/>
              <a:t>Knowledge Check Video Question</a:t>
            </a:r>
          </a:p>
        </p:txBody>
      </p:sp>
      <p:sp>
        <p:nvSpPr>
          <p:cNvPr id="3" name="Text Placeholder 2">
            <a:extLst>
              <a:ext uri="{FF2B5EF4-FFF2-40B4-BE49-F238E27FC236}">
                <a16:creationId xmlns:a16="http://schemas.microsoft.com/office/drawing/2014/main" id="{9CC47D6A-DBD2-4124-81FC-9E85028E8F8F}"/>
              </a:ext>
            </a:extLst>
          </p:cNvPr>
          <p:cNvSpPr>
            <a:spLocks noGrp="1"/>
          </p:cNvSpPr>
          <p:nvPr>
            <p:ph type="body" sz="quarter" idx="17"/>
          </p:nvPr>
        </p:nvSpPr>
        <p:spPr>
          <a:xfrm>
            <a:off x="743577" y="1638300"/>
            <a:ext cx="10858488" cy="4457700"/>
          </a:xfrm>
        </p:spPr>
        <p:txBody>
          <a:bodyPr>
            <a:noAutofit/>
          </a:bodyPr>
          <a:lstStyle/>
          <a:p>
            <a:pPr>
              <a:lnSpc>
                <a:spcPct val="100000"/>
              </a:lnSpc>
              <a:spcAft>
                <a:spcPts val="1800"/>
              </a:spcAft>
            </a:pPr>
            <a:r>
              <a:rPr lang="en-US" sz="2600" dirty="0">
                <a:solidFill>
                  <a:srgbClr val="006298"/>
                </a:solidFill>
                <a:latin typeface="Arial" panose="020B0604020202020204" pitchFamily="34" charset="0"/>
                <a:cs typeface="Arial" panose="020B0604020202020204" pitchFamily="34" charset="0"/>
              </a:rPr>
              <a:t>In business contracts, mistakes that can exist are:</a:t>
            </a:r>
          </a:p>
          <a:p>
            <a:pPr marL="2955925" lvl="8" indent="-461963">
              <a:lnSpc>
                <a:spcPct val="100000"/>
              </a:lnSpc>
              <a:buClr>
                <a:srgbClr val="004A78"/>
              </a:buClr>
              <a:buFont typeface="+mj-lt"/>
              <a:buAutoNum type="alphaUcPeriod"/>
            </a:pPr>
            <a:r>
              <a:rPr lang="en-US" sz="2600" dirty="0">
                <a:solidFill>
                  <a:srgbClr val="006298"/>
                </a:solidFill>
                <a:latin typeface="Arial" panose="020B0604020202020204" pitchFamily="34" charset="0"/>
                <a:cs typeface="Arial" panose="020B0604020202020204" pitchFamily="34" charset="0"/>
              </a:rPr>
              <a:t>Mistakes of value</a:t>
            </a:r>
          </a:p>
          <a:p>
            <a:pPr marL="2955925" lvl="8" indent="-461963">
              <a:lnSpc>
                <a:spcPct val="100000"/>
              </a:lnSpc>
              <a:buClr>
                <a:srgbClr val="004A78"/>
              </a:buClr>
              <a:buFont typeface="+mj-lt"/>
              <a:buAutoNum type="alphaUcPeriod"/>
            </a:pPr>
            <a:r>
              <a:rPr lang="en-US" sz="2600" dirty="0">
                <a:solidFill>
                  <a:srgbClr val="006298"/>
                </a:solidFill>
                <a:latin typeface="Arial" panose="020B0604020202020204" pitchFamily="34" charset="0"/>
                <a:cs typeface="Arial" panose="020B0604020202020204" pitchFamily="34" charset="0"/>
              </a:rPr>
              <a:t>Mistakes of fact</a:t>
            </a:r>
          </a:p>
          <a:p>
            <a:pPr marL="2955925" lvl="8" indent="-461963">
              <a:lnSpc>
                <a:spcPct val="100000"/>
              </a:lnSpc>
              <a:buClr>
                <a:srgbClr val="004A78"/>
              </a:buClr>
              <a:buFont typeface="+mj-lt"/>
              <a:buAutoNum type="alphaUcPeriod"/>
            </a:pPr>
            <a:r>
              <a:rPr lang="en-US" sz="2600" dirty="0">
                <a:solidFill>
                  <a:srgbClr val="006298"/>
                </a:solidFill>
                <a:latin typeface="Arial" panose="020B0604020202020204" pitchFamily="34" charset="0"/>
                <a:cs typeface="Arial" panose="020B0604020202020204" pitchFamily="34" charset="0"/>
              </a:rPr>
              <a:t>Neither A nor B</a:t>
            </a:r>
          </a:p>
          <a:p>
            <a:pPr marL="2955925" lvl="8" indent="-461963">
              <a:lnSpc>
                <a:spcPct val="100000"/>
              </a:lnSpc>
              <a:buClr>
                <a:srgbClr val="004A78"/>
              </a:buClr>
              <a:buFont typeface="+mj-lt"/>
              <a:buAutoNum type="alphaUcPeriod"/>
            </a:pPr>
            <a:r>
              <a:rPr lang="en-US" sz="2600" dirty="0">
                <a:solidFill>
                  <a:srgbClr val="006298"/>
                </a:solidFill>
                <a:latin typeface="Arial" panose="020B0604020202020204" pitchFamily="34" charset="0"/>
                <a:cs typeface="Arial" panose="020B0604020202020204" pitchFamily="34" charset="0"/>
              </a:rPr>
              <a:t>Both A and B</a:t>
            </a:r>
          </a:p>
        </p:txBody>
      </p:sp>
    </p:spTree>
    <p:extLst>
      <p:ext uri="{BB962C8B-B14F-4D97-AF65-F5344CB8AC3E}">
        <p14:creationId xmlns:p14="http://schemas.microsoft.com/office/powerpoint/2010/main" val="2241672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D2A285-B20B-4719-BB7A-F5AE58B31597}"/>
              </a:ext>
            </a:extLst>
          </p:cNvPr>
          <p:cNvSpPr>
            <a:spLocks noGrp="1"/>
          </p:cNvSpPr>
          <p:nvPr>
            <p:ph type="title"/>
          </p:nvPr>
        </p:nvSpPr>
        <p:spPr/>
        <p:txBody>
          <a:bodyPr/>
          <a:lstStyle/>
          <a:p>
            <a:r>
              <a:rPr lang="en-IN" dirty="0"/>
              <a:t>Chapter Objectives</a:t>
            </a:r>
          </a:p>
        </p:txBody>
      </p:sp>
      <p:sp>
        <p:nvSpPr>
          <p:cNvPr id="6" name="Text Placeholder 5">
            <a:extLst>
              <a:ext uri="{FF2B5EF4-FFF2-40B4-BE49-F238E27FC236}">
                <a16:creationId xmlns:a16="http://schemas.microsoft.com/office/drawing/2014/main" id="{DF8A2190-00C6-425F-A3BA-EA6E1AF64FF5}"/>
              </a:ext>
            </a:extLst>
          </p:cNvPr>
          <p:cNvSpPr>
            <a:spLocks noGrp="1"/>
          </p:cNvSpPr>
          <p:nvPr>
            <p:ph type="body" sz="quarter" idx="17"/>
          </p:nvPr>
        </p:nvSpPr>
        <p:spPr/>
        <p:txBody>
          <a:bodyPr>
            <a:normAutofit/>
          </a:bodyPr>
          <a:lstStyle/>
          <a:p>
            <a:pPr>
              <a:lnSpc>
                <a:spcPct val="100000"/>
              </a:lnSpc>
            </a:pPr>
            <a:r>
              <a:rPr lang="en-US" sz="2400" dirty="0"/>
              <a:t>By the end of this chapter, you should be able to:</a:t>
            </a:r>
          </a:p>
          <a:p>
            <a:pPr marL="461963" indent="-461963">
              <a:lnSpc>
                <a:spcPct val="100000"/>
              </a:lnSpc>
              <a:buFont typeface="Arial" panose="020B0604020202020204" pitchFamily="34" charset="0"/>
              <a:buChar char="•"/>
            </a:pPr>
            <a:r>
              <a:rPr lang="en-US" sz="2400" dirty="0"/>
              <a:t>Define voluntary consent.</a:t>
            </a:r>
          </a:p>
          <a:p>
            <a:pPr marL="461963" indent="-461963">
              <a:lnSpc>
                <a:spcPct val="100000"/>
              </a:lnSpc>
              <a:buFont typeface="Arial" panose="020B0604020202020204" pitchFamily="34" charset="0"/>
              <a:buChar char="•"/>
            </a:pPr>
            <a:r>
              <a:rPr lang="en-US" sz="2400" dirty="0"/>
              <a:t>Describe the difference between bilateral and unilateral contracts.</a:t>
            </a:r>
          </a:p>
          <a:p>
            <a:pPr marL="461963" indent="-461963">
              <a:lnSpc>
                <a:spcPct val="100000"/>
              </a:lnSpc>
              <a:buFont typeface="Arial" panose="020B0604020202020204" pitchFamily="34" charset="0"/>
              <a:buChar char="•"/>
            </a:pPr>
            <a:r>
              <a:rPr lang="en-US" sz="2400" dirty="0"/>
              <a:t>Identify the various forms of mistake in the creation or execution of contracts.</a:t>
            </a:r>
          </a:p>
          <a:p>
            <a:pPr marL="461963" indent="-461963">
              <a:lnSpc>
                <a:spcPct val="100000"/>
              </a:lnSpc>
              <a:buFont typeface="Arial" panose="020B0604020202020204" pitchFamily="34" charset="0"/>
              <a:buChar char="•"/>
            </a:pPr>
            <a:r>
              <a:rPr lang="en-US" sz="2400" dirty="0"/>
              <a:t>Explain intent to deceive.</a:t>
            </a:r>
          </a:p>
          <a:p>
            <a:pPr marL="461963" indent="-461963">
              <a:lnSpc>
                <a:spcPct val="100000"/>
              </a:lnSpc>
              <a:buFont typeface="Arial" panose="020B0604020202020204" pitchFamily="34" charset="0"/>
              <a:buChar char="•"/>
            </a:pPr>
            <a:r>
              <a:rPr lang="en-US" sz="2400" dirty="0"/>
              <a:t>Explain how duress affects a contract.</a:t>
            </a:r>
          </a:p>
        </p:txBody>
      </p:sp>
    </p:spTree>
    <p:extLst>
      <p:ext uri="{BB962C8B-B14F-4D97-AF65-F5344CB8AC3E}">
        <p14:creationId xmlns:p14="http://schemas.microsoft.com/office/powerpoint/2010/main" val="1991519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3B716-2943-420C-B7D5-F60BB562D226}"/>
              </a:ext>
            </a:extLst>
          </p:cNvPr>
          <p:cNvSpPr>
            <a:spLocks noGrp="1"/>
          </p:cNvSpPr>
          <p:nvPr>
            <p:ph type="title"/>
          </p:nvPr>
        </p:nvSpPr>
        <p:spPr/>
        <p:txBody>
          <a:bodyPr/>
          <a:lstStyle/>
          <a:p>
            <a:r>
              <a:rPr lang="en-US" dirty="0"/>
              <a:t>Video Debrief: Mistakes</a:t>
            </a:r>
          </a:p>
        </p:txBody>
      </p:sp>
      <p:sp>
        <p:nvSpPr>
          <p:cNvPr id="3" name="Text Placeholder 2">
            <a:extLst>
              <a:ext uri="{FF2B5EF4-FFF2-40B4-BE49-F238E27FC236}">
                <a16:creationId xmlns:a16="http://schemas.microsoft.com/office/drawing/2014/main" id="{9CC47D6A-DBD2-4124-81FC-9E85028E8F8F}"/>
              </a:ext>
            </a:extLst>
          </p:cNvPr>
          <p:cNvSpPr>
            <a:spLocks noGrp="1"/>
          </p:cNvSpPr>
          <p:nvPr>
            <p:ph type="body" sz="quarter" idx="17"/>
          </p:nvPr>
        </p:nvSpPr>
        <p:spPr>
          <a:xfrm>
            <a:off x="743577" y="1638300"/>
            <a:ext cx="10858488" cy="4457700"/>
          </a:xfrm>
        </p:spPr>
        <p:txBody>
          <a:bodyPr>
            <a:noAutofit/>
          </a:bodyPr>
          <a:lstStyle/>
          <a:p>
            <a:pPr>
              <a:lnSpc>
                <a:spcPct val="100000"/>
              </a:lnSpc>
              <a:spcAft>
                <a:spcPts val="1800"/>
              </a:spcAft>
            </a:pPr>
            <a:r>
              <a:rPr lang="en-US" sz="2600" dirty="0">
                <a:solidFill>
                  <a:srgbClr val="006298"/>
                </a:solidFill>
              </a:rPr>
              <a:t>Do you think it was fair for Jones to rescind the contract over Bessie’s pregnancy on claims of mutual mistake?</a:t>
            </a:r>
          </a:p>
          <a:p>
            <a:pPr>
              <a:lnSpc>
                <a:spcPct val="100000"/>
              </a:lnSpc>
            </a:pPr>
            <a:r>
              <a:rPr lang="en-US" sz="2600" dirty="0">
                <a:solidFill>
                  <a:srgbClr val="006298"/>
                </a:solidFill>
              </a:rPr>
              <a:t>Share your opinion applying the concept of mutual mistakes in contracts.</a:t>
            </a:r>
          </a:p>
        </p:txBody>
      </p:sp>
    </p:spTree>
    <p:extLst>
      <p:ext uri="{BB962C8B-B14F-4D97-AF65-F5344CB8AC3E}">
        <p14:creationId xmlns:p14="http://schemas.microsoft.com/office/powerpoint/2010/main" val="2715034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3B716-2943-420C-B7D5-F60BB562D226}"/>
              </a:ext>
            </a:extLst>
          </p:cNvPr>
          <p:cNvSpPr>
            <a:spLocks noGrp="1"/>
          </p:cNvSpPr>
          <p:nvPr>
            <p:ph type="title"/>
          </p:nvPr>
        </p:nvSpPr>
        <p:spPr/>
        <p:txBody>
          <a:bodyPr/>
          <a:lstStyle/>
          <a:p>
            <a:r>
              <a:rPr lang="en-US" dirty="0"/>
              <a:t>Self-Assessment</a:t>
            </a:r>
          </a:p>
        </p:txBody>
      </p:sp>
      <p:sp>
        <p:nvSpPr>
          <p:cNvPr id="3" name="Text Placeholder 2">
            <a:extLst>
              <a:ext uri="{FF2B5EF4-FFF2-40B4-BE49-F238E27FC236}">
                <a16:creationId xmlns:a16="http://schemas.microsoft.com/office/drawing/2014/main" id="{9CC47D6A-DBD2-4124-81FC-9E85028E8F8F}"/>
              </a:ext>
            </a:extLst>
          </p:cNvPr>
          <p:cNvSpPr>
            <a:spLocks noGrp="1"/>
          </p:cNvSpPr>
          <p:nvPr>
            <p:ph type="body" sz="quarter" idx="17"/>
          </p:nvPr>
        </p:nvSpPr>
        <p:spPr>
          <a:xfrm>
            <a:off x="743577" y="1638300"/>
            <a:ext cx="10858488" cy="3769442"/>
          </a:xfrm>
        </p:spPr>
        <p:txBody>
          <a:bodyPr>
            <a:noAutofit/>
          </a:bodyPr>
          <a:lstStyle/>
          <a:p>
            <a:pPr marL="461963" indent="-461963">
              <a:lnSpc>
                <a:spcPct val="100000"/>
              </a:lnSpc>
              <a:spcBef>
                <a:spcPts val="624"/>
              </a:spcBef>
              <a:buFont typeface="+mj-lt"/>
              <a:buAutoNum type="arabicPeriod"/>
            </a:pPr>
            <a:r>
              <a:rPr lang="en-US" sz="2600" dirty="0"/>
              <a:t>What concepts did you find difficult, and thus need to review?</a:t>
            </a:r>
          </a:p>
          <a:p>
            <a:pPr marL="461963" indent="-461963">
              <a:lnSpc>
                <a:spcPct val="100000"/>
              </a:lnSpc>
              <a:spcBef>
                <a:spcPts val="624"/>
              </a:spcBef>
              <a:buFont typeface="+mj-lt"/>
              <a:buAutoNum type="arabicPeriod"/>
            </a:pPr>
            <a:r>
              <a:rPr lang="en-US" sz="2600" dirty="0"/>
              <a:t>How might the topics in this chapter come up in the future in your personal (or work) life?</a:t>
            </a:r>
          </a:p>
          <a:p>
            <a:pPr marL="461963" indent="-461963">
              <a:lnSpc>
                <a:spcPct val="100000"/>
              </a:lnSpc>
              <a:spcBef>
                <a:spcPts val="624"/>
              </a:spcBef>
              <a:buFont typeface="+mj-lt"/>
              <a:buAutoNum type="arabicPeriod"/>
            </a:pPr>
            <a:r>
              <a:rPr lang="en-US" sz="2600" dirty="0"/>
              <a:t>How can you use your personal (or work) experience to contribute for a class discussion on the topics in this chapter?</a:t>
            </a:r>
          </a:p>
          <a:p>
            <a:pPr marL="461963" indent="-461963">
              <a:lnSpc>
                <a:spcPct val="100000"/>
              </a:lnSpc>
              <a:spcBef>
                <a:spcPts val="624"/>
              </a:spcBef>
              <a:buFont typeface="+mj-lt"/>
              <a:buAutoNum type="arabicPeriod"/>
            </a:pPr>
            <a:r>
              <a:rPr lang="en-US" sz="2600" dirty="0"/>
              <a:t>Which topics would you like to independently learn more about?</a:t>
            </a:r>
          </a:p>
        </p:txBody>
      </p:sp>
    </p:spTree>
    <p:extLst>
      <p:ext uri="{BB962C8B-B14F-4D97-AF65-F5344CB8AC3E}">
        <p14:creationId xmlns:p14="http://schemas.microsoft.com/office/powerpoint/2010/main" val="3685785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3B716-2943-420C-B7D5-F60BB562D226}"/>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9CC47D6A-DBD2-4124-81FC-9E85028E8F8F}"/>
              </a:ext>
            </a:extLst>
          </p:cNvPr>
          <p:cNvSpPr>
            <a:spLocks noGrp="1"/>
          </p:cNvSpPr>
          <p:nvPr>
            <p:ph type="body" sz="quarter" idx="17"/>
          </p:nvPr>
        </p:nvSpPr>
        <p:spPr>
          <a:xfrm>
            <a:off x="743577" y="1638300"/>
            <a:ext cx="10858488" cy="4545932"/>
          </a:xfrm>
        </p:spPr>
        <p:txBody>
          <a:bodyPr>
            <a:noAutofit/>
          </a:bodyPr>
          <a:lstStyle/>
          <a:p>
            <a:pPr>
              <a:lnSpc>
                <a:spcPct val="100000"/>
              </a:lnSpc>
              <a:spcBef>
                <a:spcPts val="624"/>
              </a:spcBef>
            </a:pPr>
            <a:r>
              <a:rPr lang="en-US" sz="2600" dirty="0"/>
              <a:t>Now that the lesson has ended, you should have learned how to:</a:t>
            </a:r>
          </a:p>
          <a:p>
            <a:pPr marL="461963" indent="-461963">
              <a:lnSpc>
                <a:spcPct val="100000"/>
              </a:lnSpc>
              <a:spcBef>
                <a:spcPts val="624"/>
              </a:spcBef>
              <a:buFont typeface="Arial" panose="020B0604020202020204" pitchFamily="34" charset="0"/>
              <a:buChar char="•"/>
            </a:pPr>
            <a:r>
              <a:rPr lang="en-US" sz="2600" dirty="0"/>
              <a:t>Define voluntary consent.</a:t>
            </a:r>
          </a:p>
          <a:p>
            <a:pPr marL="461963" indent="-461963">
              <a:lnSpc>
                <a:spcPct val="100000"/>
              </a:lnSpc>
              <a:spcBef>
                <a:spcPts val="624"/>
              </a:spcBef>
              <a:buFont typeface="Arial" panose="020B0604020202020204" pitchFamily="34" charset="0"/>
              <a:buChar char="•"/>
            </a:pPr>
            <a:r>
              <a:rPr lang="en-US" sz="2600" dirty="0"/>
              <a:t>Describe the difference between bilateral and unilateral contracts.</a:t>
            </a:r>
          </a:p>
          <a:p>
            <a:pPr marL="461963" indent="-461963">
              <a:lnSpc>
                <a:spcPct val="100000"/>
              </a:lnSpc>
              <a:spcBef>
                <a:spcPts val="624"/>
              </a:spcBef>
              <a:buFont typeface="Arial" panose="020B0604020202020204" pitchFamily="34" charset="0"/>
              <a:buChar char="•"/>
            </a:pPr>
            <a:r>
              <a:rPr lang="en-US" sz="2600" dirty="0"/>
              <a:t>Identify the various forms of mistake in the creation or execution of contracts.</a:t>
            </a:r>
          </a:p>
          <a:p>
            <a:pPr marL="461963" indent="-461963">
              <a:lnSpc>
                <a:spcPct val="100000"/>
              </a:lnSpc>
              <a:spcBef>
                <a:spcPts val="624"/>
              </a:spcBef>
              <a:buFont typeface="Arial" panose="020B0604020202020204" pitchFamily="34" charset="0"/>
              <a:buChar char="•"/>
            </a:pPr>
            <a:r>
              <a:rPr lang="en-US" sz="2600" dirty="0"/>
              <a:t>Explain intent to deceive.</a:t>
            </a:r>
          </a:p>
          <a:p>
            <a:pPr marL="461963" indent="-461963">
              <a:lnSpc>
                <a:spcPct val="100000"/>
              </a:lnSpc>
              <a:spcBef>
                <a:spcPts val="624"/>
              </a:spcBef>
              <a:buFont typeface="Arial" panose="020B0604020202020204" pitchFamily="34" charset="0"/>
              <a:buChar char="•"/>
            </a:pPr>
            <a:r>
              <a:rPr lang="en-US" sz="2600" dirty="0"/>
              <a:t>Explain how duress affects a contract.</a:t>
            </a:r>
          </a:p>
        </p:txBody>
      </p:sp>
    </p:spTree>
    <p:extLst>
      <p:ext uri="{BB962C8B-B14F-4D97-AF65-F5344CB8AC3E}">
        <p14:creationId xmlns:p14="http://schemas.microsoft.com/office/powerpoint/2010/main" val="3513836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44749-267C-4E55-85AF-9C0410B392D3}"/>
              </a:ext>
            </a:extLst>
          </p:cNvPr>
          <p:cNvSpPr>
            <a:spLocks noGrp="1"/>
          </p:cNvSpPr>
          <p:nvPr>
            <p:ph type="title"/>
          </p:nvPr>
        </p:nvSpPr>
        <p:spPr/>
        <p:txBody>
          <a:bodyPr/>
          <a:lstStyle/>
          <a:p>
            <a:r>
              <a:rPr lang="en-US" dirty="0"/>
              <a:t>Why Does Voluntary Consent Matter?</a:t>
            </a:r>
          </a:p>
        </p:txBody>
      </p:sp>
      <p:sp>
        <p:nvSpPr>
          <p:cNvPr id="3" name="Text Placeholder 2">
            <a:extLst>
              <a:ext uri="{FF2B5EF4-FFF2-40B4-BE49-F238E27FC236}">
                <a16:creationId xmlns:a16="http://schemas.microsoft.com/office/drawing/2014/main" id="{6253D3C0-EC47-4050-A2A7-F1C618082E6E}"/>
              </a:ext>
            </a:extLst>
          </p:cNvPr>
          <p:cNvSpPr>
            <a:spLocks noGrp="1"/>
          </p:cNvSpPr>
          <p:nvPr>
            <p:ph type="body" sz="quarter" idx="17"/>
          </p:nvPr>
        </p:nvSpPr>
        <p:spPr>
          <a:xfrm>
            <a:off x="743576" y="5426023"/>
            <a:ext cx="10890705" cy="783887"/>
          </a:xfrm>
        </p:spPr>
        <p:txBody>
          <a:bodyPr>
            <a:noAutofit/>
          </a:bodyPr>
          <a:lstStyle/>
          <a:p>
            <a:pPr>
              <a:lnSpc>
                <a:spcPct val="100000"/>
              </a:lnSpc>
            </a:pPr>
            <a:r>
              <a:rPr lang="en-US" b="1" dirty="0">
                <a:latin typeface="Arial" panose="020B0604020202020204" pitchFamily="34" charset="0"/>
                <a:ea typeface="Open Sans" panose="020B0606030504020204" pitchFamily="34" charset="0"/>
                <a:cs typeface="Arial" panose="020B0604020202020204" pitchFamily="34" charset="0"/>
              </a:rPr>
              <a:t>Scenario: </a:t>
            </a:r>
            <a:r>
              <a:rPr lang="en-US" dirty="0">
                <a:latin typeface="Arial" panose="020B0604020202020204" pitchFamily="34" charset="0"/>
                <a:ea typeface="Open Sans" panose="020B0606030504020204" pitchFamily="34" charset="0"/>
                <a:cs typeface="Arial" panose="020B0604020202020204" pitchFamily="34" charset="0"/>
              </a:rPr>
              <a:t>Jack meets Tony, a roofer, at Home Depot and they strike up a conversation that leads to Jack hiring Tony to replace his home roof.  Is Tony obligated to work for Jack?</a:t>
            </a:r>
          </a:p>
        </p:txBody>
      </p:sp>
      <p:pic>
        <p:nvPicPr>
          <p:cNvPr id="8" name="Picture Placeholder 7" descr="A graphic shows a balance, a clipboard with a pencil, and a gavel. Text on the clipboard reads, bilateral, unilateral, and mistakes.">
            <a:extLst>
              <a:ext uri="{FF2B5EF4-FFF2-40B4-BE49-F238E27FC236}">
                <a16:creationId xmlns:a16="http://schemas.microsoft.com/office/drawing/2014/main" id="{0F12EA2A-C98E-40D7-BBDC-9872356F8638}"/>
              </a:ext>
            </a:extLst>
          </p:cNvPr>
          <p:cNvPicPr>
            <a:picLocks noGrp="1" noChangeAspect="1"/>
          </p:cNvPicPr>
          <p:nvPr>
            <p:ph type="pic" sz="quarter" idx="19"/>
          </p:nvPr>
        </p:nvPicPr>
        <p:blipFill>
          <a:blip r:embed="rId3"/>
          <a:stretch>
            <a:fillRect/>
          </a:stretch>
        </p:blipFill>
        <p:spPr>
          <a:xfrm>
            <a:off x="2600876" y="1111113"/>
            <a:ext cx="6990248" cy="3893013"/>
          </a:xfrm>
          <a:prstGeom prst="rect">
            <a:avLst/>
          </a:prstGeom>
        </p:spPr>
      </p:pic>
    </p:spTree>
    <p:extLst>
      <p:ext uri="{BB962C8B-B14F-4D97-AF65-F5344CB8AC3E}">
        <p14:creationId xmlns:p14="http://schemas.microsoft.com/office/powerpoint/2010/main" val="251035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44749-267C-4E55-85AF-9C0410B392D3}"/>
              </a:ext>
            </a:extLst>
          </p:cNvPr>
          <p:cNvSpPr>
            <a:spLocks noGrp="1"/>
          </p:cNvSpPr>
          <p:nvPr>
            <p:ph type="title"/>
          </p:nvPr>
        </p:nvSpPr>
        <p:spPr/>
        <p:txBody>
          <a:bodyPr/>
          <a:lstStyle/>
          <a:p>
            <a:r>
              <a:rPr lang="en-US" dirty="0"/>
              <a:t>Mistakes</a:t>
            </a:r>
          </a:p>
        </p:txBody>
      </p:sp>
      <p:sp>
        <p:nvSpPr>
          <p:cNvPr id="3" name="Text Placeholder 2">
            <a:extLst>
              <a:ext uri="{FF2B5EF4-FFF2-40B4-BE49-F238E27FC236}">
                <a16:creationId xmlns:a16="http://schemas.microsoft.com/office/drawing/2014/main" id="{6253D3C0-EC47-4050-A2A7-F1C618082E6E}"/>
              </a:ext>
            </a:extLst>
          </p:cNvPr>
          <p:cNvSpPr>
            <a:spLocks noGrp="1"/>
          </p:cNvSpPr>
          <p:nvPr>
            <p:ph type="body" sz="quarter" idx="17"/>
          </p:nvPr>
        </p:nvSpPr>
        <p:spPr>
          <a:xfrm>
            <a:off x="743575" y="1602659"/>
            <a:ext cx="10810137" cy="2947826"/>
          </a:xfrm>
        </p:spPr>
        <p:txBody>
          <a:bodyPr>
            <a:noAutofit/>
          </a:bodyPr>
          <a:lstStyle/>
          <a:p>
            <a:pPr marL="461963" indent="-461963">
              <a:lnSpc>
                <a:spcPct val="100000"/>
              </a:lnSpc>
              <a:spcBef>
                <a:spcPts val="624"/>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Contract law allows a contract to be avoided based on mistake</a:t>
            </a:r>
          </a:p>
          <a:p>
            <a:pPr marL="461963" indent="-461963">
              <a:lnSpc>
                <a:spcPct val="100000"/>
              </a:lnSpc>
              <a:spcBef>
                <a:spcPts val="624"/>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Unilateral mistakes</a:t>
            </a:r>
          </a:p>
          <a:p>
            <a:pPr marL="461963" indent="-461963">
              <a:lnSpc>
                <a:spcPct val="100000"/>
              </a:lnSpc>
              <a:spcBef>
                <a:spcPts val="624"/>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Bilateral (mutual) mistakes</a:t>
            </a:r>
          </a:p>
          <a:p>
            <a:pPr marL="914400" lvl="1" indent="-452438">
              <a:lnSpc>
                <a:spcPct val="100000"/>
              </a:lnSpc>
              <a:spcBef>
                <a:spcPts val="624"/>
              </a:spcBef>
              <a:spcAft>
                <a:spcPts val="600"/>
              </a:spcAft>
              <a:buClr>
                <a:srgbClr val="004A78"/>
              </a:buClr>
              <a:buFont typeface="Calibri" panose="020F0502020204030204" pitchFamily="34" charset="0"/>
              <a:buChar char="–"/>
            </a:pPr>
            <a:r>
              <a:rPr lang="en-US" dirty="0">
                <a:solidFill>
                  <a:srgbClr val="000000"/>
                </a:solidFill>
                <a:latin typeface="Arial" panose="020B0604020202020204" pitchFamily="34" charset="0"/>
                <a:cs typeface="Arial" panose="020B0604020202020204" pitchFamily="34" charset="0"/>
              </a:rPr>
              <a:t>Contracts may be reformed</a:t>
            </a:r>
          </a:p>
          <a:p>
            <a:pPr marL="914400" lvl="1" indent="-452438">
              <a:lnSpc>
                <a:spcPct val="100000"/>
              </a:lnSpc>
              <a:spcBef>
                <a:spcPts val="624"/>
              </a:spcBef>
              <a:spcAft>
                <a:spcPts val="600"/>
              </a:spcAft>
              <a:buClr>
                <a:srgbClr val="004A78"/>
              </a:buClr>
              <a:buFont typeface="Calibri" panose="020F0502020204030204" pitchFamily="34" charset="0"/>
              <a:buChar char="–"/>
            </a:pPr>
            <a:r>
              <a:rPr lang="en-US" dirty="0">
                <a:solidFill>
                  <a:srgbClr val="000000"/>
                </a:solidFill>
                <a:latin typeface="Arial" panose="020B0604020202020204" pitchFamily="34" charset="0"/>
                <a:cs typeface="Arial" panose="020B0604020202020204" pitchFamily="34" charset="0"/>
              </a:rPr>
              <a:t>When parties reasonably interpret terms differently, a contract may be reformed or rescinded</a:t>
            </a:r>
          </a:p>
          <a:p>
            <a:pPr marL="914400" lvl="1" indent="-452438">
              <a:lnSpc>
                <a:spcPct val="100000"/>
              </a:lnSpc>
              <a:spcBef>
                <a:spcPts val="624"/>
              </a:spcBef>
              <a:spcAft>
                <a:spcPts val="600"/>
              </a:spcAft>
              <a:buClr>
                <a:srgbClr val="004A78"/>
              </a:buClr>
              <a:buFont typeface="Calibri" panose="020F0502020204030204" pitchFamily="34" charset="0"/>
              <a:buChar char="–"/>
            </a:pPr>
            <a:r>
              <a:rPr lang="en-US" b="1" dirty="0">
                <a:solidFill>
                  <a:srgbClr val="000000"/>
                </a:solidFill>
                <a:latin typeface="Arial" panose="020B0604020202020204" pitchFamily="34" charset="0"/>
                <a:cs typeface="Arial" panose="020B0604020202020204" pitchFamily="34" charset="0"/>
              </a:rPr>
              <a:t>Case Example 14.3</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Raylin</a:t>
            </a:r>
            <a:r>
              <a:rPr lang="en-US" dirty="0">
                <a:solidFill>
                  <a:srgbClr val="000000"/>
                </a:solidFill>
                <a:latin typeface="Arial" panose="020B0604020202020204" pitchFamily="34" charset="0"/>
                <a:cs typeface="Arial" panose="020B0604020202020204" pitchFamily="34" charset="0"/>
              </a:rPr>
              <a:t> v. Offshore Energy Services (OES)</a:t>
            </a:r>
            <a:endParaRPr lang="en-US" sz="2400" dirty="0">
              <a:solidFill>
                <a:srgbClr val="000000"/>
              </a:solidFill>
            </a:endParaRPr>
          </a:p>
        </p:txBody>
      </p:sp>
      <p:pic>
        <p:nvPicPr>
          <p:cNvPr id="6" name="Picture Placeholder 5">
            <a:extLst>
              <a:ext uri="{FF2B5EF4-FFF2-40B4-BE49-F238E27FC236}">
                <a16:creationId xmlns:a16="http://schemas.microsoft.com/office/drawing/2014/main" id="{79867D67-4C04-4010-908B-B4CADDB68ECA}"/>
              </a:ext>
              <a:ext uri="{C183D7F6-B498-43B3-948B-1728B52AA6E4}">
                <adec:decorative xmlns:adec="http://schemas.microsoft.com/office/drawing/2017/decorative" val="1"/>
              </a:ext>
            </a:extLst>
          </p:cNvPr>
          <p:cNvPicPr>
            <a:picLocks noGrp="1" noChangeAspect="1"/>
          </p:cNvPicPr>
          <p:nvPr>
            <p:ph type="pic" sz="quarter" idx="19"/>
          </p:nvPr>
        </p:nvPicPr>
        <p:blipFill>
          <a:blip r:embed="rId3">
            <a:extLst>
              <a:ext uri="{96DAC541-7B7A-43D3-8B79-37D633B846F1}">
                <asvg:svgBlip xmlns:asvg="http://schemas.microsoft.com/office/drawing/2016/SVG/main" r:embed="rId4"/>
              </a:ext>
            </a:extLst>
          </a:blip>
          <a:stretch>
            <a:fillRect/>
          </a:stretch>
        </p:blipFill>
        <p:spPr>
          <a:xfrm>
            <a:off x="5309686" y="4647056"/>
            <a:ext cx="1619915" cy="1619915"/>
          </a:xfrm>
          <a:prstGeom prst="rect">
            <a:avLst/>
          </a:prstGeom>
        </p:spPr>
      </p:pic>
    </p:spTree>
    <p:extLst>
      <p:ext uri="{BB962C8B-B14F-4D97-AF65-F5344CB8AC3E}">
        <p14:creationId xmlns:p14="http://schemas.microsoft.com/office/powerpoint/2010/main" val="4124870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D2A285-B20B-4719-BB7A-F5AE58B31597}"/>
              </a:ext>
            </a:extLst>
          </p:cNvPr>
          <p:cNvSpPr>
            <a:spLocks noGrp="1"/>
          </p:cNvSpPr>
          <p:nvPr>
            <p:ph type="title"/>
          </p:nvPr>
        </p:nvSpPr>
        <p:spPr/>
        <p:txBody>
          <a:bodyPr/>
          <a:lstStyle/>
          <a:p>
            <a:pPr>
              <a:lnSpc>
                <a:spcPct val="150000"/>
              </a:lnSpc>
            </a:pPr>
            <a:r>
              <a:rPr lang="en-US" dirty="0"/>
              <a:t>Discussion</a:t>
            </a:r>
            <a:br>
              <a:rPr lang="en-US" dirty="0"/>
            </a:br>
            <a:r>
              <a:rPr lang="en-US" dirty="0"/>
              <a:t>Ethical Issue</a:t>
            </a:r>
            <a:endParaRPr lang="en-IN" dirty="0"/>
          </a:p>
        </p:txBody>
      </p:sp>
      <p:sp>
        <p:nvSpPr>
          <p:cNvPr id="6" name="Text Placeholder 5">
            <a:extLst>
              <a:ext uri="{FF2B5EF4-FFF2-40B4-BE49-F238E27FC236}">
                <a16:creationId xmlns:a16="http://schemas.microsoft.com/office/drawing/2014/main" id="{DF8A2190-00C6-425F-A3BA-EA6E1AF64FF5}"/>
              </a:ext>
            </a:extLst>
          </p:cNvPr>
          <p:cNvSpPr>
            <a:spLocks noGrp="1"/>
          </p:cNvSpPr>
          <p:nvPr>
            <p:ph type="body" sz="quarter" idx="17"/>
          </p:nvPr>
        </p:nvSpPr>
        <p:spPr/>
        <p:txBody>
          <a:bodyPr>
            <a:normAutofit/>
          </a:bodyPr>
          <a:lstStyle/>
          <a:p>
            <a:pPr marL="461963" indent="-461963">
              <a:lnSpc>
                <a:spcPct val="100000"/>
              </a:lnSpc>
              <a:spcAft>
                <a:spcPts val="1800"/>
              </a:spcAft>
              <a:buFont typeface="Arial" panose="020B0604020202020204" pitchFamily="34" charset="0"/>
              <a:buChar char="•"/>
            </a:pPr>
            <a:r>
              <a:rPr lang="en-US" sz="2600" dirty="0">
                <a:solidFill>
                  <a:srgbClr val="006298"/>
                </a:solidFill>
                <a:latin typeface="Arial" panose="020B0604020202020204" pitchFamily="34" charset="0"/>
                <a:cs typeface="Arial" panose="020B0604020202020204" pitchFamily="34" charset="0"/>
              </a:rPr>
              <a:t>Review the Lynyrd Skynyrd feature in the text, and answer the following discussion question:</a:t>
            </a:r>
          </a:p>
          <a:p>
            <a:pPr marL="461963" indent="-461963">
              <a:lnSpc>
                <a:spcPct val="100000"/>
              </a:lnSpc>
              <a:buFont typeface="Arial" panose="020B0604020202020204" pitchFamily="34" charset="0"/>
              <a:buChar char="•"/>
            </a:pPr>
            <a:r>
              <a:rPr lang="en-US" sz="2600" dirty="0">
                <a:solidFill>
                  <a:srgbClr val="006298"/>
                </a:solidFill>
                <a:latin typeface="Arial" panose="020B0604020202020204" pitchFamily="34" charset="0"/>
                <a:cs typeface="Arial" panose="020B0604020202020204" pitchFamily="34" charset="0"/>
              </a:rPr>
              <a:t>Should a surviving member of Lynyrd Skynyrd abide by a thirty-year-old consent decree?</a:t>
            </a:r>
          </a:p>
        </p:txBody>
      </p:sp>
    </p:spTree>
    <p:extLst>
      <p:ext uri="{BB962C8B-B14F-4D97-AF65-F5344CB8AC3E}">
        <p14:creationId xmlns:p14="http://schemas.microsoft.com/office/powerpoint/2010/main" val="424788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44749-267C-4E55-85AF-9C0410B392D3}"/>
              </a:ext>
            </a:extLst>
          </p:cNvPr>
          <p:cNvSpPr>
            <a:spLocks noGrp="1"/>
          </p:cNvSpPr>
          <p:nvPr>
            <p:ph type="title"/>
          </p:nvPr>
        </p:nvSpPr>
        <p:spPr/>
        <p:txBody>
          <a:bodyPr/>
          <a:lstStyle/>
          <a:p>
            <a:r>
              <a:rPr lang="en-US" dirty="0"/>
              <a:t>Mistakes of Value</a:t>
            </a:r>
          </a:p>
        </p:txBody>
      </p:sp>
      <p:sp>
        <p:nvSpPr>
          <p:cNvPr id="3" name="Text Placeholder 2">
            <a:extLst>
              <a:ext uri="{FF2B5EF4-FFF2-40B4-BE49-F238E27FC236}">
                <a16:creationId xmlns:a16="http://schemas.microsoft.com/office/drawing/2014/main" id="{6253D3C0-EC47-4050-A2A7-F1C618082E6E}"/>
              </a:ext>
            </a:extLst>
          </p:cNvPr>
          <p:cNvSpPr>
            <a:spLocks noGrp="1"/>
          </p:cNvSpPr>
          <p:nvPr>
            <p:ph type="body" sz="quarter" idx="17"/>
          </p:nvPr>
        </p:nvSpPr>
        <p:spPr>
          <a:xfrm>
            <a:off x="743576" y="1602659"/>
            <a:ext cx="9928010" cy="4607252"/>
          </a:xfrm>
        </p:spPr>
        <p:txBody>
          <a:bodyPr>
            <a:noAutofit/>
          </a:bodyPr>
          <a:lstStyle/>
          <a:p>
            <a:pPr marL="461963" lvl="1" indent="-461963">
              <a:lnSpc>
                <a:spcPct val="100000"/>
              </a:lnSpc>
              <a:spcBef>
                <a:spcPts val="624"/>
              </a:spcBef>
              <a:spcAft>
                <a:spcPts val="1800"/>
              </a:spcAft>
              <a:buClr>
                <a:srgbClr val="004A78"/>
              </a:buClr>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Value is variable</a:t>
            </a:r>
          </a:p>
          <a:p>
            <a:pPr marL="461963" lvl="1" indent="-461963">
              <a:lnSpc>
                <a:spcPct val="100000"/>
              </a:lnSpc>
              <a:spcBef>
                <a:spcPts val="624"/>
              </a:spcBef>
              <a:spcAft>
                <a:spcPts val="1800"/>
              </a:spcAft>
              <a:buClr>
                <a:srgbClr val="004A78"/>
              </a:buClr>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Contract is enforceable if mistake concerns future market value</a:t>
            </a:r>
            <a:endParaRPr lang="en-US" sz="2400" b="1" dirty="0">
              <a:solidFill>
                <a:srgbClr val="000000"/>
              </a:solidFill>
              <a:latin typeface="Arial" panose="020B0604020202020204" pitchFamily="34" charset="0"/>
              <a:cs typeface="Arial" panose="020B0604020202020204" pitchFamily="34" charset="0"/>
            </a:endParaRPr>
          </a:p>
          <a:p>
            <a:pPr marL="461963" lvl="1" indent="-461963">
              <a:lnSpc>
                <a:spcPct val="100000"/>
              </a:lnSpc>
              <a:spcBef>
                <a:spcPts val="624"/>
              </a:spcBef>
              <a:spcAft>
                <a:spcPts val="1800"/>
              </a:spcAft>
              <a:buClr>
                <a:srgbClr val="004A78"/>
              </a:buClr>
              <a:buFont typeface="Arial" panose="020B0604020202020204" pitchFamily="34" charset="0"/>
              <a:buChar char="•"/>
            </a:pPr>
            <a:r>
              <a:rPr lang="en-US" sz="2400" b="1" dirty="0">
                <a:solidFill>
                  <a:srgbClr val="000000"/>
                </a:solidFill>
                <a:latin typeface="Arial" panose="020B0604020202020204" pitchFamily="34" charset="0"/>
                <a:cs typeface="Arial" panose="020B0604020202020204" pitchFamily="34" charset="0"/>
              </a:rPr>
              <a:t>Example 14.4 </a:t>
            </a:r>
            <a:r>
              <a:rPr lang="en-US" sz="2400" dirty="0">
                <a:solidFill>
                  <a:srgbClr val="000000"/>
                </a:solidFill>
                <a:latin typeface="Arial" panose="020B0604020202020204" pitchFamily="34" charset="0"/>
                <a:cs typeface="Arial" panose="020B0604020202020204" pitchFamily="34" charset="0"/>
              </a:rPr>
              <a:t>Bev</a:t>
            </a:r>
          </a:p>
        </p:txBody>
      </p:sp>
      <p:pic>
        <p:nvPicPr>
          <p:cNvPr id="7" name="Picture Placeholder 6">
            <a:extLst>
              <a:ext uri="{FF2B5EF4-FFF2-40B4-BE49-F238E27FC236}">
                <a16:creationId xmlns:a16="http://schemas.microsoft.com/office/drawing/2014/main" id="{69DB0006-E3A2-4ABF-834E-5E6A524EB333}"/>
              </a:ext>
              <a:ext uri="{C183D7F6-B498-43B3-948B-1728B52AA6E4}">
                <adec:decorative xmlns:adec="http://schemas.microsoft.com/office/drawing/2017/decorative" val="1"/>
              </a:ext>
            </a:extLst>
          </p:cNvPr>
          <p:cNvPicPr>
            <a:picLocks noGrp="1" noChangeAspect="1"/>
          </p:cNvPicPr>
          <p:nvPr>
            <p:ph type="pic" sz="quarter" idx="19"/>
          </p:nvPr>
        </p:nvPicPr>
        <p:blipFill>
          <a:blip r:embed="rId3">
            <a:extLst>
              <a:ext uri="{96DAC541-7B7A-43D3-8B79-37D633B846F1}">
                <asvg:svgBlip xmlns:asvg="http://schemas.microsoft.com/office/drawing/2016/SVG/main" r:embed="rId4"/>
              </a:ext>
            </a:extLst>
          </a:blip>
          <a:stretch>
            <a:fillRect/>
          </a:stretch>
        </p:blipFill>
        <p:spPr>
          <a:xfrm>
            <a:off x="3908370" y="2759613"/>
            <a:ext cx="1338773" cy="1338773"/>
          </a:xfrm>
          <a:prstGeom prst="rect">
            <a:avLst/>
          </a:prstGeom>
        </p:spPr>
      </p:pic>
    </p:spTree>
    <p:extLst>
      <p:ext uri="{BB962C8B-B14F-4D97-AF65-F5344CB8AC3E}">
        <p14:creationId xmlns:p14="http://schemas.microsoft.com/office/powerpoint/2010/main" val="2869952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44749-267C-4E55-85AF-9C0410B392D3}"/>
              </a:ext>
            </a:extLst>
          </p:cNvPr>
          <p:cNvSpPr>
            <a:spLocks noGrp="1"/>
          </p:cNvSpPr>
          <p:nvPr>
            <p:ph type="title"/>
          </p:nvPr>
        </p:nvSpPr>
        <p:spPr/>
        <p:txBody>
          <a:bodyPr/>
          <a:lstStyle/>
          <a:p>
            <a:r>
              <a:rPr lang="en-US" dirty="0"/>
              <a:t>Knowledge Check 1</a:t>
            </a:r>
          </a:p>
        </p:txBody>
      </p:sp>
      <p:sp>
        <p:nvSpPr>
          <p:cNvPr id="3" name="Text Placeholder 2">
            <a:extLst>
              <a:ext uri="{FF2B5EF4-FFF2-40B4-BE49-F238E27FC236}">
                <a16:creationId xmlns:a16="http://schemas.microsoft.com/office/drawing/2014/main" id="{6253D3C0-EC47-4050-A2A7-F1C618082E6E}"/>
              </a:ext>
            </a:extLst>
          </p:cNvPr>
          <p:cNvSpPr>
            <a:spLocks noGrp="1"/>
          </p:cNvSpPr>
          <p:nvPr>
            <p:ph type="body" sz="quarter" idx="17"/>
          </p:nvPr>
        </p:nvSpPr>
        <p:spPr>
          <a:xfrm>
            <a:off x="743576" y="1602659"/>
            <a:ext cx="10848656" cy="3195483"/>
          </a:xfrm>
        </p:spPr>
        <p:txBody>
          <a:bodyPr>
            <a:noAutofit/>
          </a:bodyPr>
          <a:lstStyle/>
          <a:p>
            <a:pPr>
              <a:spcAft>
                <a:spcPts val="1800"/>
              </a:spcAft>
            </a:pPr>
            <a:r>
              <a:rPr lang="en-US" sz="2600" dirty="0"/>
              <a:t>Mistakes in contracts allow it to be ____________.</a:t>
            </a:r>
          </a:p>
          <a:p>
            <a:pPr marL="2328863" lvl="4" indent="-514350">
              <a:lnSpc>
                <a:spcPct val="100000"/>
              </a:lnSpc>
              <a:buClr>
                <a:srgbClr val="004A78"/>
              </a:buClr>
              <a:buFont typeface="+mj-lt"/>
              <a:buAutoNum type="alphaUcPeriod"/>
            </a:pPr>
            <a:r>
              <a:rPr lang="en-US" sz="2600" dirty="0"/>
              <a:t>Avoided</a:t>
            </a:r>
          </a:p>
          <a:p>
            <a:pPr marL="2328863" lvl="4" indent="-514350">
              <a:lnSpc>
                <a:spcPct val="100000"/>
              </a:lnSpc>
              <a:buClr>
                <a:srgbClr val="004A78"/>
              </a:buClr>
              <a:buFont typeface="+mj-lt"/>
              <a:buAutoNum type="alphaUcPeriod"/>
            </a:pPr>
            <a:r>
              <a:rPr lang="en-US" sz="2600" dirty="0"/>
              <a:t>Reformed</a:t>
            </a:r>
          </a:p>
          <a:p>
            <a:pPr marL="2328863" lvl="4" indent="-514350">
              <a:lnSpc>
                <a:spcPct val="100000"/>
              </a:lnSpc>
              <a:buClr>
                <a:srgbClr val="004A78"/>
              </a:buClr>
              <a:buFont typeface="+mj-lt"/>
              <a:buAutoNum type="alphaUcPeriod"/>
            </a:pPr>
            <a:r>
              <a:rPr lang="en-US" sz="2600" dirty="0">
                <a:latin typeface="Arial" panose="020B0604020202020204" pitchFamily="34" charset="0"/>
                <a:cs typeface="Arial" panose="020B0604020202020204" pitchFamily="34" charset="0"/>
              </a:rPr>
              <a:t>Rescinded</a:t>
            </a:r>
          </a:p>
          <a:p>
            <a:pPr marL="2328863" lvl="4" indent="-514350">
              <a:lnSpc>
                <a:spcPct val="100000"/>
              </a:lnSpc>
              <a:buClr>
                <a:srgbClr val="004A78"/>
              </a:buClr>
              <a:buFont typeface="+mj-lt"/>
              <a:buAutoNum type="alphaUcPeriod"/>
            </a:pPr>
            <a:r>
              <a:rPr lang="en-US" sz="2600" dirty="0"/>
              <a:t>All of the above</a:t>
            </a:r>
          </a:p>
        </p:txBody>
      </p:sp>
    </p:spTree>
    <p:extLst>
      <p:ext uri="{BB962C8B-B14F-4D97-AF65-F5344CB8AC3E}">
        <p14:creationId xmlns:p14="http://schemas.microsoft.com/office/powerpoint/2010/main" val="1324552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44749-267C-4E55-85AF-9C0410B392D3}"/>
              </a:ext>
            </a:extLst>
          </p:cNvPr>
          <p:cNvSpPr>
            <a:spLocks noGrp="1"/>
          </p:cNvSpPr>
          <p:nvPr>
            <p:ph type="title"/>
          </p:nvPr>
        </p:nvSpPr>
        <p:spPr/>
        <p:txBody>
          <a:bodyPr/>
          <a:lstStyle/>
          <a:p>
            <a:r>
              <a:rPr lang="en-US" dirty="0"/>
              <a:t>Fraudulent Misrepresentation</a:t>
            </a:r>
          </a:p>
        </p:txBody>
      </p:sp>
      <p:sp>
        <p:nvSpPr>
          <p:cNvPr id="3" name="Text Placeholder 2">
            <a:extLst>
              <a:ext uri="{FF2B5EF4-FFF2-40B4-BE49-F238E27FC236}">
                <a16:creationId xmlns:a16="http://schemas.microsoft.com/office/drawing/2014/main" id="{6253D3C0-EC47-4050-A2A7-F1C618082E6E}"/>
              </a:ext>
            </a:extLst>
          </p:cNvPr>
          <p:cNvSpPr>
            <a:spLocks noGrp="1"/>
          </p:cNvSpPr>
          <p:nvPr>
            <p:ph type="body" sz="quarter" idx="17"/>
          </p:nvPr>
        </p:nvSpPr>
        <p:spPr>
          <a:xfrm>
            <a:off x="743576" y="1602659"/>
            <a:ext cx="10848656" cy="4593746"/>
          </a:xfrm>
        </p:spPr>
        <p:txBody>
          <a:bodyPr>
            <a:noAutofit/>
          </a:bodyPr>
          <a:lstStyle/>
          <a:p>
            <a:pPr>
              <a:lnSpc>
                <a:spcPct val="100000"/>
              </a:lnSpc>
              <a:spcBef>
                <a:spcPts val="624"/>
              </a:spcBef>
              <a:spcAft>
                <a:spcPts val="600"/>
              </a:spcAft>
            </a:pPr>
            <a:r>
              <a:rPr lang="en-US" sz="2800" b="1" dirty="0">
                <a:solidFill>
                  <a:srgbClr val="006298"/>
                </a:solidFill>
              </a:rPr>
              <a:t>Following Elements Involved:</a:t>
            </a:r>
          </a:p>
          <a:p>
            <a:pPr marL="457200" indent="-457200">
              <a:lnSpc>
                <a:spcPct val="100000"/>
              </a:lnSpc>
              <a:spcBef>
                <a:spcPts val="624"/>
              </a:spcBef>
              <a:spcAft>
                <a:spcPts val="600"/>
              </a:spcAft>
              <a:buFont typeface="+mj-lt"/>
              <a:buAutoNum type="arabicPeriod"/>
            </a:pPr>
            <a:r>
              <a:rPr lang="en-US" sz="2800" dirty="0"/>
              <a:t>Misrepresentation of a material fact must occur</a:t>
            </a:r>
          </a:p>
          <a:p>
            <a:pPr marL="457200" indent="-457200">
              <a:lnSpc>
                <a:spcPct val="100000"/>
              </a:lnSpc>
              <a:spcBef>
                <a:spcPts val="624"/>
              </a:spcBef>
              <a:spcAft>
                <a:spcPts val="600"/>
              </a:spcAft>
              <a:buFont typeface="+mj-lt"/>
              <a:buAutoNum type="arabicPeriod"/>
            </a:pPr>
            <a:r>
              <a:rPr lang="en-US" sz="2800" dirty="0"/>
              <a:t>Intent to deceive present</a:t>
            </a:r>
          </a:p>
          <a:p>
            <a:pPr marL="457200" indent="-457200">
              <a:lnSpc>
                <a:spcPct val="100000"/>
              </a:lnSpc>
              <a:spcBef>
                <a:spcPts val="624"/>
              </a:spcBef>
              <a:spcAft>
                <a:spcPts val="600"/>
              </a:spcAft>
              <a:buFont typeface="+mj-lt"/>
              <a:buAutoNum type="arabicPeriod"/>
            </a:pPr>
            <a:r>
              <a:rPr lang="en-US" sz="2800" dirty="0"/>
              <a:t>Innocent party must justifiably rely on misrepresentation</a:t>
            </a:r>
          </a:p>
          <a:p>
            <a:pPr marL="457200" indent="-457200">
              <a:lnSpc>
                <a:spcPct val="100000"/>
              </a:lnSpc>
              <a:spcBef>
                <a:spcPts val="624"/>
              </a:spcBef>
              <a:spcAft>
                <a:spcPts val="600"/>
              </a:spcAft>
              <a:buFont typeface="+mj-lt"/>
              <a:buAutoNum type="arabicPeriod"/>
            </a:pPr>
            <a:r>
              <a:rPr lang="en-US" sz="2800" dirty="0"/>
              <a:t>Party must have been harmed from misrepresentation in order to collect damages</a:t>
            </a:r>
          </a:p>
        </p:txBody>
      </p:sp>
    </p:spTree>
    <p:extLst>
      <p:ext uri="{BB962C8B-B14F-4D97-AF65-F5344CB8AC3E}">
        <p14:creationId xmlns:p14="http://schemas.microsoft.com/office/powerpoint/2010/main" val="3248727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3B716-2943-420C-B7D5-F60BB562D226}"/>
              </a:ext>
            </a:extLst>
          </p:cNvPr>
          <p:cNvSpPr>
            <a:spLocks noGrp="1"/>
          </p:cNvSpPr>
          <p:nvPr>
            <p:ph type="title"/>
          </p:nvPr>
        </p:nvSpPr>
        <p:spPr/>
        <p:txBody>
          <a:bodyPr/>
          <a:lstStyle/>
          <a:p>
            <a:r>
              <a:rPr lang="en-US" dirty="0"/>
              <a:t>Misrepresentation Has Occurred</a:t>
            </a:r>
          </a:p>
        </p:txBody>
      </p:sp>
      <p:sp>
        <p:nvSpPr>
          <p:cNvPr id="3" name="Text Placeholder 2">
            <a:extLst>
              <a:ext uri="{FF2B5EF4-FFF2-40B4-BE49-F238E27FC236}">
                <a16:creationId xmlns:a16="http://schemas.microsoft.com/office/drawing/2014/main" id="{9CC47D6A-DBD2-4124-81FC-9E85028E8F8F}"/>
              </a:ext>
            </a:extLst>
          </p:cNvPr>
          <p:cNvSpPr>
            <a:spLocks noGrp="1"/>
          </p:cNvSpPr>
          <p:nvPr>
            <p:ph type="body" sz="quarter" idx="17"/>
          </p:nvPr>
        </p:nvSpPr>
        <p:spPr>
          <a:xfrm>
            <a:off x="743576" y="1638300"/>
            <a:ext cx="9884979" cy="2202180"/>
          </a:xfrm>
        </p:spPr>
        <p:txBody>
          <a:bodyPr>
            <a:normAutofit/>
          </a:bodyPr>
          <a:lstStyle/>
          <a:p>
            <a:pPr marL="461963" indent="-461963">
              <a:lnSpc>
                <a:spcPct val="100000"/>
              </a:lnSpc>
              <a:spcBef>
                <a:spcPts val="624"/>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Misrepresentation by conduct (behavior)</a:t>
            </a:r>
          </a:p>
          <a:p>
            <a:pPr marL="461963" indent="-461963">
              <a:lnSpc>
                <a:spcPct val="100000"/>
              </a:lnSpc>
              <a:spcBef>
                <a:spcPts val="624"/>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Statements of opinion</a:t>
            </a:r>
          </a:p>
          <a:p>
            <a:pPr marL="461963" indent="-461963">
              <a:lnSpc>
                <a:spcPct val="100000"/>
              </a:lnSpc>
              <a:spcBef>
                <a:spcPts val="624"/>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Misrepresentation of law</a:t>
            </a:r>
          </a:p>
          <a:p>
            <a:pPr marL="914400" lvl="1" indent="-452438">
              <a:lnSpc>
                <a:spcPct val="100000"/>
              </a:lnSpc>
              <a:spcBef>
                <a:spcPts val="624"/>
              </a:spcBef>
              <a:spcAft>
                <a:spcPts val="1200"/>
              </a:spcAft>
              <a:buClr>
                <a:srgbClr val="004A78"/>
              </a:buClr>
              <a:buFont typeface="Calibri" panose="020F0502020204030204" pitchFamily="34" charset="0"/>
              <a:buChar char="–"/>
            </a:pPr>
            <a:r>
              <a:rPr lang="en-US" sz="2200" b="1" dirty="0">
                <a:solidFill>
                  <a:srgbClr val="000000"/>
                </a:solidFill>
                <a:latin typeface="Arial" panose="020B0604020202020204" pitchFamily="34" charset="0"/>
                <a:cs typeface="Arial" panose="020B0604020202020204" pitchFamily="34" charset="0"/>
              </a:rPr>
              <a:t>Example 14.6 </a:t>
            </a:r>
            <a:r>
              <a:rPr lang="en-US" sz="2200" dirty="0">
                <a:solidFill>
                  <a:srgbClr val="000000"/>
                </a:solidFill>
                <a:latin typeface="Arial" panose="020B0604020202020204" pitchFamily="34" charset="0"/>
                <a:cs typeface="Arial" panose="020B0604020202020204" pitchFamily="34" charset="0"/>
              </a:rPr>
              <a:t>Cameron</a:t>
            </a:r>
          </a:p>
        </p:txBody>
      </p:sp>
      <p:pic>
        <p:nvPicPr>
          <p:cNvPr id="7" name="Picture Placeholder 6">
            <a:extLst>
              <a:ext uri="{FF2B5EF4-FFF2-40B4-BE49-F238E27FC236}">
                <a16:creationId xmlns:a16="http://schemas.microsoft.com/office/drawing/2014/main" id="{FFB6A317-3C06-4D97-9F7A-0C6FFA2DBD68}"/>
              </a:ext>
              <a:ext uri="{C183D7F6-B498-43B3-948B-1728B52AA6E4}">
                <adec:decorative xmlns:adec="http://schemas.microsoft.com/office/drawing/2017/decorative" val="1"/>
              </a:ext>
            </a:extLst>
          </p:cNvPr>
          <p:cNvPicPr>
            <a:picLocks noGrp="1" noChangeAspect="1"/>
          </p:cNvPicPr>
          <p:nvPr>
            <p:ph type="pic" sz="quarter" idx="19"/>
          </p:nvPr>
        </p:nvPicPr>
        <p:blipFill>
          <a:blip r:embed="rId3">
            <a:extLst>
              <a:ext uri="{96DAC541-7B7A-43D3-8B79-37D633B846F1}">
                <asvg:svgBlip xmlns:asvg="http://schemas.microsoft.com/office/drawing/2016/SVG/main" r:embed="rId4"/>
              </a:ext>
            </a:extLst>
          </a:blip>
          <a:stretch>
            <a:fillRect/>
          </a:stretch>
        </p:blipFill>
        <p:spPr>
          <a:xfrm>
            <a:off x="4948238" y="3085465"/>
            <a:ext cx="914400" cy="914400"/>
          </a:xfrm>
          <a:prstGeom prst="rect">
            <a:avLst/>
          </a:prstGeom>
        </p:spPr>
      </p:pic>
      <p:sp>
        <p:nvSpPr>
          <p:cNvPr id="4" name="Content Placeholder 3">
            <a:extLst>
              <a:ext uri="{FF2B5EF4-FFF2-40B4-BE49-F238E27FC236}">
                <a16:creationId xmlns:a16="http://schemas.microsoft.com/office/drawing/2014/main" id="{4BABA5ED-560A-418A-9B5A-20FF362983C9}"/>
              </a:ext>
            </a:extLst>
          </p:cNvPr>
          <p:cNvSpPr>
            <a:spLocks noGrp="1"/>
          </p:cNvSpPr>
          <p:nvPr>
            <p:ph sz="quarter" idx="18"/>
          </p:nvPr>
        </p:nvSpPr>
        <p:spPr>
          <a:xfrm>
            <a:off x="722060" y="4110075"/>
            <a:ext cx="4495399" cy="1871176"/>
          </a:xfrm>
        </p:spPr>
        <p:txBody>
          <a:bodyPr/>
          <a:lstStyle/>
          <a:p>
            <a:pPr marL="461963" indent="-461963">
              <a:lnSpc>
                <a:spcPct val="100000"/>
              </a:lnSpc>
              <a:spcBef>
                <a:spcPts val="624"/>
              </a:spcBef>
              <a:spcAft>
                <a:spcPts val="1200"/>
              </a:spcAft>
              <a:buClr>
                <a:srgbClr val="004A78"/>
              </a:buClr>
              <a:buFont typeface="Arial" panose="020B0604020202020204" pitchFamily="34" charset="0"/>
              <a:buChar char="•"/>
            </a:pPr>
            <a:r>
              <a:rPr lang="en-US" sz="2400" dirty="0">
                <a:latin typeface="Arial" panose="020B0604020202020204" pitchFamily="34" charset="0"/>
                <a:cs typeface="Arial" panose="020B0604020202020204" pitchFamily="34" charset="0"/>
              </a:rPr>
              <a:t>Misrepresentation by silence</a:t>
            </a:r>
          </a:p>
          <a:p>
            <a:pPr marL="914400" lvl="1" indent="-452438">
              <a:lnSpc>
                <a:spcPct val="100000"/>
              </a:lnSpc>
              <a:spcBef>
                <a:spcPts val="624"/>
              </a:spcBef>
              <a:spcAft>
                <a:spcPts val="1200"/>
              </a:spcAft>
              <a:buClr>
                <a:srgbClr val="004A78"/>
              </a:buClr>
              <a:buFont typeface="Calibri" panose="020F0502020204030204" pitchFamily="34" charset="0"/>
              <a:buChar char="–"/>
            </a:pPr>
            <a:r>
              <a:rPr lang="en-US" sz="2200" b="1" dirty="0">
                <a:solidFill>
                  <a:srgbClr val="000000"/>
                </a:solidFill>
                <a:latin typeface="Arial" panose="020B0604020202020204" pitchFamily="34" charset="0"/>
                <a:cs typeface="Arial" panose="020B0604020202020204" pitchFamily="34" charset="0"/>
              </a:rPr>
              <a:t>Example 14.7 </a:t>
            </a:r>
            <a:r>
              <a:rPr lang="en-US" sz="2200" dirty="0">
                <a:solidFill>
                  <a:srgbClr val="000000"/>
                </a:solidFill>
                <a:latin typeface="Arial" panose="020B0604020202020204" pitchFamily="34" charset="0"/>
                <a:cs typeface="Arial" panose="020B0604020202020204" pitchFamily="34" charset="0"/>
              </a:rPr>
              <a:t>Jude</a:t>
            </a:r>
          </a:p>
          <a:p>
            <a:pPr marL="914400" lvl="1" indent="-452438">
              <a:lnSpc>
                <a:spcPct val="100000"/>
              </a:lnSpc>
              <a:spcBef>
                <a:spcPts val="624"/>
              </a:spcBef>
              <a:spcAft>
                <a:spcPts val="1200"/>
              </a:spcAft>
              <a:buClr>
                <a:srgbClr val="004A78"/>
              </a:buClr>
              <a:buFont typeface="Calibri" panose="020F0502020204030204" pitchFamily="34" charset="0"/>
              <a:buChar char="–"/>
            </a:pPr>
            <a:r>
              <a:rPr lang="en-US" sz="2200" dirty="0">
                <a:solidFill>
                  <a:srgbClr val="000000"/>
                </a:solidFill>
                <a:latin typeface="Arial" panose="020B0604020202020204" pitchFamily="34" charset="0"/>
                <a:cs typeface="Arial" panose="020B0604020202020204" pitchFamily="34" charset="0"/>
              </a:rPr>
              <a:t>Latent defect only</a:t>
            </a:r>
          </a:p>
        </p:txBody>
      </p:sp>
      <p:pic>
        <p:nvPicPr>
          <p:cNvPr id="11" name="Picture Placeholder 10">
            <a:extLst>
              <a:ext uri="{FF2B5EF4-FFF2-40B4-BE49-F238E27FC236}">
                <a16:creationId xmlns:a16="http://schemas.microsoft.com/office/drawing/2014/main" id="{9F257B0A-2CD5-4E4C-AA25-510B9049F386}"/>
              </a:ext>
              <a:ext uri="{C183D7F6-B498-43B3-948B-1728B52AA6E4}">
                <adec:decorative xmlns:adec="http://schemas.microsoft.com/office/drawing/2017/decorative" val="1"/>
              </a:ext>
            </a:extLst>
          </p:cNvPr>
          <p:cNvPicPr>
            <a:picLocks noGrp="1" noChangeAspect="1"/>
          </p:cNvPicPr>
          <p:nvPr>
            <p:ph type="pic" sz="quarter" idx="20"/>
          </p:nvPr>
        </p:nvPicPr>
        <p:blipFill>
          <a:blip r:embed="rId5">
            <a:extLst>
              <a:ext uri="{96DAC541-7B7A-43D3-8B79-37D633B846F1}">
                <asvg:svgBlip xmlns:asvg="http://schemas.microsoft.com/office/drawing/2016/SVG/main" r:embed="rId6"/>
              </a:ext>
            </a:extLst>
          </a:blip>
          <a:stretch>
            <a:fillRect/>
          </a:stretch>
        </p:blipFill>
        <p:spPr>
          <a:xfrm>
            <a:off x="4957763" y="4532630"/>
            <a:ext cx="914400" cy="914400"/>
          </a:xfrm>
          <a:prstGeom prst="rect">
            <a:avLst/>
          </a:prstGeom>
        </p:spPr>
      </p:pic>
    </p:spTree>
    <p:extLst>
      <p:ext uri="{BB962C8B-B14F-4D97-AF65-F5344CB8AC3E}">
        <p14:creationId xmlns:p14="http://schemas.microsoft.com/office/powerpoint/2010/main" val="444532182"/>
      </p:ext>
    </p:extLst>
  </p:cSld>
  <p:clrMapOvr>
    <a:masterClrMapping/>
  </p:clrMapOvr>
</p:sld>
</file>

<file path=ppt/theme/theme1.xml><?xml version="1.0" encoding="utf-8"?>
<a:theme xmlns:a="http://schemas.openxmlformats.org/drawingml/2006/main" name="Office Theme">
  <a:themeElements>
    <a:clrScheme name="Custom 1">
      <a:dk1>
        <a:srgbClr val="011892"/>
      </a:dk1>
      <a:lt1>
        <a:srgbClr val="FFFFFF"/>
      </a:lt1>
      <a:dk2>
        <a:srgbClr val="006198"/>
      </a:dk2>
      <a:lt2>
        <a:srgbClr val="E7E6E6"/>
      </a:lt2>
      <a:accent1>
        <a:srgbClr val="0098D4"/>
      </a:accent1>
      <a:accent2>
        <a:srgbClr val="00B7E6"/>
      </a:accent2>
      <a:accent3>
        <a:srgbClr val="81CFEC"/>
      </a:accent3>
      <a:accent4>
        <a:srgbClr val="E8255F"/>
      </a:accent4>
      <a:accent5>
        <a:srgbClr val="FF6300"/>
      </a:accent5>
      <a:accent6>
        <a:srgbClr val="F5B600"/>
      </a:accent6>
      <a:hlink>
        <a:srgbClr val="00B7E6"/>
      </a:hlink>
      <a:folHlink>
        <a:srgbClr val="0098D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effectLst/>
      </a:spPr>
      <a:bodyPr wrap="square" lIns="0" tIns="0" rIns="0" rtlCol="0" anchor="b">
        <a:spAutoFit/>
      </a:bodyPr>
      <a:lstStyle>
        <a:defPPr>
          <a:defRPr sz="200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Accessible_PPT_Cengage.potx" id="{8657E95E-D601-4622-93AD-E122BF442589}" vid="{BBF71559-ED4F-42B5-98FD-480A317797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89A9510EA35640BFF9AA65172B1243" ma:contentTypeVersion="10" ma:contentTypeDescription="Create a new document." ma:contentTypeScope="" ma:versionID="320cf9d96ba60ad326f31ca465b90014">
  <xsd:schema xmlns:xsd="http://www.w3.org/2001/XMLSchema" xmlns:xs="http://www.w3.org/2001/XMLSchema" xmlns:p="http://schemas.microsoft.com/office/2006/metadata/properties" xmlns:ns2="0f302c04-584d-4df5-8948-8b6dd1f3c1a5" xmlns:ns3="48fa25a7-52b6-4e1f-81c8-80356bf0725f" targetNamespace="http://schemas.microsoft.com/office/2006/metadata/properties" ma:root="true" ma:fieldsID="b2b56c629f8f824a699d99d0a50051e2" ns2:_="" ns3:_="">
    <xsd:import namespace="0f302c04-584d-4df5-8948-8b6dd1f3c1a5"/>
    <xsd:import namespace="48fa25a7-52b6-4e1f-81c8-80356bf0725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302c04-584d-4df5-8948-8b6dd1f3c1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Status" ma:index="15" nillable="true" ma:displayName="Status" ma:default="1. In development" ma:format="Dropdown" ma:internalName="Status">
      <xsd:simpleType>
        <xsd:restriction base="dms:Choice">
          <xsd:enumeration value="1. In development"/>
          <xsd:enumeration value="2. COH complete"/>
          <xsd:enumeration value="3. Under LCoE Review"/>
          <xsd:enumeration value="4. Ingested into Atlas"/>
        </xsd:restriction>
      </xsd:simpleType>
    </xsd:element>
  </xsd:schema>
  <xsd:schema xmlns:xsd="http://www.w3.org/2001/XMLSchema" xmlns:xs="http://www.w3.org/2001/XMLSchema" xmlns:dms="http://schemas.microsoft.com/office/2006/documentManagement/types" xmlns:pc="http://schemas.microsoft.com/office/infopath/2007/PartnerControls" targetNamespace="48fa25a7-52b6-4e1f-81c8-80356bf0725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8fa25a7-52b6-4e1f-81c8-80356bf0725f">
      <UserInfo>
        <DisplayName/>
        <AccountId xsi:nil="true"/>
        <AccountType/>
      </UserInfo>
    </SharedWithUsers>
    <Status xmlns="0f302c04-584d-4df5-8948-8b6dd1f3c1a5">1. In development</Status>
  </documentManagement>
</p:properties>
</file>

<file path=customXml/itemProps1.xml><?xml version="1.0" encoding="utf-8"?>
<ds:datastoreItem xmlns:ds="http://schemas.openxmlformats.org/officeDocument/2006/customXml" ds:itemID="{385D83D5-733A-4FD2-B124-BEA55F840D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302c04-584d-4df5-8948-8b6dd1f3c1a5"/>
    <ds:schemaRef ds:uri="48fa25a7-52b6-4e1f-81c8-80356bf072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2CFAA7-E308-4DCB-89CD-C84C20E90241}">
  <ds:schemaRefs>
    <ds:schemaRef ds:uri="http://schemas.microsoft.com/sharepoint/v3/contenttype/forms"/>
  </ds:schemaRefs>
</ds:datastoreItem>
</file>

<file path=customXml/itemProps3.xml><?xml version="1.0" encoding="utf-8"?>
<ds:datastoreItem xmlns:ds="http://schemas.openxmlformats.org/officeDocument/2006/customXml" ds:itemID="{BA9BA192-EF86-48DF-982C-2C526A268392}">
  <ds:schemaRefs>
    <ds:schemaRef ds:uri="http://schemas.microsoft.com/office/2006/metadata/properties"/>
    <ds:schemaRef ds:uri="http://schemas.microsoft.com/office/infopath/2007/PartnerControls"/>
    <ds:schemaRef ds:uri="48fa25a7-52b6-4e1f-81c8-80356bf0725f"/>
    <ds:schemaRef ds:uri="0f302c04-584d-4df5-8948-8b6dd1f3c1a5"/>
  </ds:schemaRefs>
</ds:datastoreItem>
</file>

<file path=docProps/app.xml><?xml version="1.0" encoding="utf-8"?>
<Properties xmlns="http://schemas.openxmlformats.org/officeDocument/2006/extended-properties" xmlns:vt="http://schemas.openxmlformats.org/officeDocument/2006/docPropsVTypes">
  <TotalTime>3497</TotalTime>
  <Words>1904</Words>
  <Application>Microsoft Macintosh PowerPoint</Application>
  <PresentationFormat>Widescreen</PresentationFormat>
  <Paragraphs>163</Paragraphs>
  <Slides>22</Slides>
  <Notes>18</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1" baseType="lpstr">
      <vt:lpstr>arial</vt:lpstr>
      <vt:lpstr>arial</vt:lpstr>
      <vt:lpstr>Calibri</vt:lpstr>
      <vt:lpstr>Helvetica</vt:lpstr>
      <vt:lpstr>Open Sans</vt:lpstr>
      <vt:lpstr>Summer Font</vt:lpstr>
      <vt:lpstr>Wingdings</vt:lpstr>
      <vt:lpstr>Office Theme</vt:lpstr>
      <vt:lpstr>Microsoft Word Document</vt:lpstr>
      <vt:lpstr>Chapter 14</vt:lpstr>
      <vt:lpstr>Chapter Objectives</vt:lpstr>
      <vt:lpstr>Why Does Voluntary Consent Matter?</vt:lpstr>
      <vt:lpstr>Mistakes</vt:lpstr>
      <vt:lpstr>Discussion Ethical Issue</vt:lpstr>
      <vt:lpstr>Mistakes of Value</vt:lpstr>
      <vt:lpstr>Knowledge Check 1</vt:lpstr>
      <vt:lpstr>Fraudulent Misrepresentation</vt:lpstr>
      <vt:lpstr>Misrepresentation Has Occurred</vt:lpstr>
      <vt:lpstr>McCullough v. Allstate Property and Casualty Insurance Co. Polling Question</vt:lpstr>
      <vt:lpstr>Intent to Deceive</vt:lpstr>
      <vt:lpstr>Justifiable Reliance on the Misrepresentation</vt:lpstr>
      <vt:lpstr>Cronkelton v. Guaranteed Construction Services, LLC Polling Question</vt:lpstr>
      <vt:lpstr>Injury to the Innocent Party</vt:lpstr>
      <vt:lpstr>Group Breakout Discussion Adapting the Law to the Online Environment The Problem of “Contract Cheating”</vt:lpstr>
      <vt:lpstr>Undue Influence and Duress</vt:lpstr>
      <vt:lpstr>Knowledge Check 2</vt:lpstr>
      <vt:lpstr>Knowledge Check Video: Mistakes</vt:lpstr>
      <vt:lpstr>Knowledge Check Video Question</vt:lpstr>
      <vt:lpstr>Video Debrief: Mistakes</vt:lpstr>
      <vt:lpstr>Self-Assessment</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8: Internet Law, Social Media, and Privacy </dc:title>
  <dc:creator>Gordner, Eliza</dc:creator>
  <cp:lastModifiedBy>Tracy Grenier</cp:lastModifiedBy>
  <cp:revision>232</cp:revision>
  <dcterms:created xsi:type="dcterms:W3CDTF">2020-10-19T17:21:24Z</dcterms:created>
  <dcterms:modified xsi:type="dcterms:W3CDTF">2021-02-22T17:20:43Z</dcterms:modified>
</cp:coreProperties>
</file>