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356" r:id="rId5"/>
    <p:sldId id="269" r:id="rId6"/>
    <p:sldId id="257" r:id="rId7"/>
    <p:sldId id="282" r:id="rId8"/>
    <p:sldId id="310" r:id="rId9"/>
    <p:sldId id="338" r:id="rId10"/>
    <p:sldId id="326" r:id="rId11"/>
    <p:sldId id="258" r:id="rId12"/>
    <p:sldId id="349" r:id="rId13"/>
    <p:sldId id="355" r:id="rId14"/>
    <p:sldId id="348" r:id="rId15"/>
    <p:sldId id="347" r:id="rId16"/>
    <p:sldId id="346" r:id="rId17"/>
    <p:sldId id="351" r:id="rId18"/>
    <p:sldId id="350" r:id="rId19"/>
    <p:sldId id="329" r:id="rId20"/>
    <p:sldId id="340" r:id="rId21"/>
    <p:sldId id="345" r:id="rId22"/>
    <p:sldId id="343" r:id="rId23"/>
    <p:sldId id="352" r:id="rId24"/>
    <p:sldId id="318" r:id="rId25"/>
    <p:sldId id="353" r:id="rId26"/>
    <p:sldId id="354" r:id="rId27"/>
    <p:sldId id="324" r:id="rId28"/>
    <p:sldId id="271"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cmAuthor id="2" name="Tracy Grenier" initials="TG" lastIdx="18" clrIdx="1"/>
  <p:cmAuthor id="3" name="Elliott, Lisa M" initials="ELM" lastIdx="14" clrIdx="2"/>
  <p:cmAuthor id="4" name="Harnage, Liz H" initials="HLH" lastIdx="2" clrIdx="3"/>
  <p:cmAuthor id="5" name="Gordner, Eliza" initials="GE" lastIdx="2" clrIdx="4"/>
  <p:cmAuthor id="6" name="Chase, Julia" initials="CJ" lastIdx="1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6298"/>
    <a:srgbClr val="0098D4"/>
    <a:srgbClr val="E9255F"/>
    <a:srgbClr val="720102"/>
    <a:srgbClr val="830102"/>
    <a:srgbClr val="8D0001"/>
    <a:srgbClr val="FF6300"/>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29" autoAdjust="0"/>
    <p:restoredTop sz="86967" autoAdjust="0"/>
  </p:normalViewPr>
  <p:slideViewPr>
    <p:cSldViewPr snapToGrid="0" snapToObjects="1">
      <p:cViewPr varScale="1">
        <p:scale>
          <a:sx n="89" d="100"/>
          <a:sy n="89" d="100"/>
        </p:scale>
        <p:origin x="102" y="150"/>
      </p:cViewPr>
      <p:guideLst>
        <p:guide orient="horz" pos="2160"/>
        <p:guide pos="3840"/>
      </p:guideLst>
    </p:cSldViewPr>
  </p:slideViewPr>
  <p:outlineViewPr>
    <p:cViewPr>
      <p:scale>
        <a:sx n="33" d="100"/>
        <a:sy n="33" d="100"/>
      </p:scale>
      <p:origin x="0" y="-1764"/>
    </p:cViewPr>
  </p:outlineViewPr>
  <p:notesTextViewPr>
    <p:cViewPr>
      <p:scale>
        <a:sx n="1" d="1"/>
        <a:sy n="1" d="1"/>
      </p:scale>
      <p:origin x="0" y="0"/>
    </p:cViewPr>
  </p:notesTextViewPr>
  <p:notesViewPr>
    <p:cSldViewPr snapToGrid="0" snapToObjects="1">
      <p:cViewPr varScale="1">
        <p:scale>
          <a:sx n="81" d="100"/>
          <a:sy n="81" d="100"/>
        </p:scale>
        <p:origin x="16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185935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5.2: </a:t>
            </a:r>
            <a:r>
              <a:rPr lang="en-US" dirty="0"/>
              <a:t>Alex intends to hit Blake with a bat but misses, and hits Carson instead.  Carson can sue Alex for the tort of battery, because Alex’s intent can be carried over to Carson.  </a:t>
            </a:r>
          </a:p>
          <a:p>
            <a:endParaRPr lang="en-US" dirty="0"/>
          </a:p>
          <a:p>
            <a:r>
              <a:rPr lang="en-US" b="1" dirty="0"/>
              <a:t>Example 5.3</a:t>
            </a:r>
            <a:r>
              <a:rPr lang="en-US" dirty="0"/>
              <a:t>: Ivan threatens Jean with a gun and shoots her.  Pointing the gun at Jean is an assault, and if the firing of the gun would have happened it would be a battery, that is if the bullet hits her.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Students may discuss the intentional torts against persons in these examples, and reason how these cases may be remedied in the courts. </a:t>
            </a:r>
          </a:p>
          <a:p>
            <a:endParaRPr lang="en-US" dirty="0"/>
          </a:p>
          <a:p>
            <a:r>
              <a:rPr lang="en-US" b="1" dirty="0"/>
              <a:t>Case Example 5.4: </a:t>
            </a:r>
            <a:r>
              <a:rPr lang="en-US" dirty="0"/>
              <a:t>While playing blackjack at a casino, two off-duty police agents and casino employees grabbed Justin Mills and detained him, demanding his ID.  Mills filed suit for false imprisonment and a federal district court granted Mills a summary judgement on the false imprisonment claim, because the casino personnel had no legal justification for detaining him.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167647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read and review the Business Law Analysis feature and discuss their answer.  Students should discuss the court’s reasoning, and how the tort of intentional infliction of emotional distress applies here.</a:t>
            </a:r>
          </a:p>
          <a:p>
            <a:endParaRPr lang="en-US" dirty="0"/>
          </a:p>
          <a:p>
            <a:r>
              <a:rPr lang="en-US" dirty="0"/>
              <a:t>Answers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335603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Break students out into small groups, and have students discuss the ethical issue behind the question posed. Reason with them how the tort of intentional infliction on emotional distress applies in these cases, which is allowed in the specified states.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students review the Ethical Issue feature in the text to learn more about this issue.</a:t>
            </a:r>
          </a:p>
          <a:p>
            <a:endParaRPr lang="en-US" dirty="0"/>
          </a:p>
          <a:p>
            <a:r>
              <a:rPr lang="en-US" b="1" dirty="0"/>
              <a:t>Answer: </a:t>
            </a:r>
            <a:r>
              <a:rPr lang="en-US" dirty="0"/>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05301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students discuss how the tort of defamation is applied in each example. </a:t>
            </a:r>
          </a:p>
          <a:p>
            <a:endParaRPr lang="en-US" b="1" dirty="0"/>
          </a:p>
          <a:p>
            <a:r>
              <a:rPr lang="en-US" b="1" dirty="0"/>
              <a:t>Example 5.6: </a:t>
            </a:r>
            <a:r>
              <a:rPr lang="en-US" b="0" dirty="0"/>
              <a:t>If Vickie’s statement “Lane cheats on his taxes” is false, she can be liable for defamation because it is a statement of fact.  But if she says, ”Lane is a jerk,” then this statement cannot be considered defamation because it is an opinion.</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 Example 5.7: </a:t>
            </a:r>
            <a:r>
              <a:rPr lang="en-US" sz="1200" b="0" kern="1200" dirty="0">
                <a:solidFill>
                  <a:schemeClr val="tx1"/>
                </a:solidFill>
                <a:effectLst/>
                <a:latin typeface="+mn-lt"/>
                <a:ea typeface="+mn-ea"/>
                <a:cs typeface="+mn-cs"/>
              </a:rPr>
              <a:t>After an investigation in which co-workers were interviewed, Costco fired Eddy Ramirez over an incident with a co-worker.  Ramirez sued for defamation, but the court ruled in Costco’s favor because Ramirez could not establish defamation. That is because, he failed to show that the suspension notice was published to any third parties. Costco did nothing beyond what was necessary to investigate the events that led to </a:t>
            </a:r>
            <a:r>
              <a:rPr lang="en-US" sz="1200" b="0" kern="1200">
                <a:solidFill>
                  <a:schemeClr val="tx1"/>
                </a:solidFill>
                <a:effectLst/>
                <a:latin typeface="+mn-lt"/>
                <a:ea typeface="+mn-ea"/>
                <a:cs typeface="+mn-cs"/>
              </a:rPr>
              <a:t>Ramirez’s termination.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Example 5.8: </a:t>
            </a:r>
            <a:r>
              <a:rPr lang="en-US" sz="1200" b="0" kern="1200" dirty="0">
                <a:solidFill>
                  <a:schemeClr val="tx1"/>
                </a:solidFill>
                <a:effectLst/>
                <a:latin typeface="+mn-lt"/>
                <a:ea typeface="+mn-ea"/>
                <a:cs typeface="+mn-cs"/>
              </a:rPr>
              <a:t>Jorge’s supervisor, Lydia, writes an e-mail about his performance to those evaluating him for the management position. Lydia’s message contains some negative statements, which Lydia honestly believes are true. If Lydia limits the disclosure of the contents of the message to company representatives, her statements will likely be protected by a qualified privilege.</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Example 5.9: </a:t>
            </a:r>
            <a:r>
              <a:rPr lang="en-US" dirty="0"/>
              <a:t>J</a:t>
            </a:r>
            <a:r>
              <a:rPr lang="en-US" sz="1200" b="0" kern="1200" dirty="0">
                <a:solidFill>
                  <a:schemeClr val="tx1"/>
                </a:solidFill>
                <a:effectLst/>
                <a:latin typeface="+mn-lt"/>
                <a:ea typeface="+mn-ea"/>
                <a:cs typeface="+mn-cs"/>
              </a:rPr>
              <a:t>ohn </a:t>
            </a:r>
            <a:r>
              <a:rPr lang="en-US" sz="1200" b="0" kern="1200" dirty="0" err="1">
                <a:solidFill>
                  <a:schemeClr val="tx1"/>
                </a:solidFill>
                <a:effectLst/>
                <a:latin typeface="+mn-lt"/>
                <a:ea typeface="+mn-ea"/>
                <a:cs typeface="+mn-cs"/>
              </a:rPr>
              <a:t>Tiegen</a:t>
            </a:r>
            <a:r>
              <a:rPr lang="en-US" sz="1200" b="0" kern="1200" dirty="0">
                <a:solidFill>
                  <a:schemeClr val="tx1"/>
                </a:solidFill>
                <a:effectLst/>
                <a:latin typeface="+mn-lt"/>
                <a:ea typeface="+mn-ea"/>
                <a:cs typeface="+mn-cs"/>
              </a:rPr>
              <a:t> is a former U.S. Marine who defended the United States consulate in Benghazi, Libya, from a well-publicized terrorist attack. On leaving the military, </a:t>
            </a:r>
            <a:r>
              <a:rPr lang="en-US" sz="1200" b="0" kern="1200" dirty="0" err="1">
                <a:solidFill>
                  <a:schemeClr val="tx1"/>
                </a:solidFill>
                <a:effectLst/>
                <a:latin typeface="+mn-lt"/>
                <a:ea typeface="+mn-ea"/>
                <a:cs typeface="+mn-cs"/>
              </a:rPr>
              <a:t>Tiegen</a:t>
            </a:r>
            <a:r>
              <a:rPr lang="en-US" sz="1200" b="0" kern="1200" dirty="0">
                <a:solidFill>
                  <a:schemeClr val="tx1"/>
                </a:solidFill>
                <a:effectLst/>
                <a:latin typeface="+mn-lt"/>
                <a:ea typeface="+mn-ea"/>
                <a:cs typeface="+mn-cs"/>
              </a:rPr>
              <a:t> became a public speaker and a brand ambassador for several companies. Frederic Slice posted comments about </a:t>
            </a:r>
            <a:r>
              <a:rPr lang="en-US" sz="1200" b="0" kern="1200" dirty="0" err="1">
                <a:solidFill>
                  <a:schemeClr val="tx1"/>
                </a:solidFill>
                <a:effectLst/>
                <a:latin typeface="+mn-lt"/>
                <a:ea typeface="+mn-ea"/>
                <a:cs typeface="+mn-cs"/>
              </a:rPr>
              <a:t>Tiegen</a:t>
            </a:r>
            <a:r>
              <a:rPr lang="en-US" sz="1200" b="0" kern="1200" dirty="0">
                <a:solidFill>
                  <a:schemeClr val="tx1"/>
                </a:solidFill>
                <a:effectLst/>
                <a:latin typeface="+mn-lt"/>
                <a:ea typeface="+mn-ea"/>
                <a:cs typeface="+mn-cs"/>
              </a:rPr>
              <a:t> on websites operated by these companies, stating that </a:t>
            </a:r>
            <a:r>
              <a:rPr lang="en-US" sz="1200" b="0" kern="1200" dirty="0" err="1">
                <a:solidFill>
                  <a:schemeClr val="tx1"/>
                </a:solidFill>
                <a:effectLst/>
                <a:latin typeface="+mn-lt"/>
                <a:ea typeface="+mn-ea"/>
                <a:cs typeface="+mn-cs"/>
              </a:rPr>
              <a:t>Tiegen</a:t>
            </a:r>
            <a:r>
              <a:rPr lang="en-US" sz="1200" b="0" kern="1200" dirty="0">
                <a:solidFill>
                  <a:schemeClr val="tx1"/>
                </a:solidFill>
                <a:effectLst/>
                <a:latin typeface="+mn-lt"/>
                <a:ea typeface="+mn-ea"/>
                <a:cs typeface="+mn-cs"/>
              </a:rPr>
              <a:t> committed perjury by lying to Congress about Benghazi. </a:t>
            </a:r>
            <a:r>
              <a:rPr lang="en-US" sz="1200" b="0" kern="1200" dirty="0" err="1">
                <a:solidFill>
                  <a:schemeClr val="tx1"/>
                </a:solidFill>
                <a:effectLst/>
                <a:latin typeface="+mn-lt"/>
                <a:ea typeface="+mn-ea"/>
                <a:cs typeface="+mn-cs"/>
              </a:rPr>
              <a:t>Tiegen</a:t>
            </a:r>
            <a:r>
              <a:rPr lang="en-US" sz="1200" b="0" kern="1200" dirty="0">
                <a:solidFill>
                  <a:schemeClr val="tx1"/>
                </a:solidFill>
                <a:effectLst/>
                <a:latin typeface="+mn-lt"/>
                <a:ea typeface="+mn-ea"/>
                <a:cs typeface="+mn-cs"/>
              </a:rPr>
              <a:t> sued Slice for libel, but a Texas appeals court dismissed the case because </a:t>
            </a:r>
            <a:r>
              <a:rPr lang="en-US" sz="1200" b="0" kern="1200" dirty="0" err="1">
                <a:solidFill>
                  <a:schemeClr val="tx1"/>
                </a:solidFill>
                <a:effectLst/>
                <a:latin typeface="+mn-lt"/>
                <a:ea typeface="+mn-ea"/>
                <a:cs typeface="+mn-cs"/>
              </a:rPr>
              <a:t>Tiegen</a:t>
            </a:r>
            <a:r>
              <a:rPr lang="en-US" sz="1200" b="0" kern="1200" dirty="0">
                <a:solidFill>
                  <a:schemeClr val="tx1"/>
                </a:solidFill>
                <a:effectLst/>
                <a:latin typeface="+mn-lt"/>
                <a:ea typeface="+mn-ea"/>
                <a:cs typeface="+mn-cs"/>
              </a:rPr>
              <a:t> produced no evidence that Slice had known the statements were false, or had acted with reckless disregard for the truth.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417315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Students should discuss the application of intentional torts against persons in each of these cases, and exercise legal reasoning in attempting to resolve each case. </a:t>
            </a:r>
          </a:p>
          <a:p>
            <a:endParaRPr lang="en-US" b="1" dirty="0"/>
          </a:p>
          <a:p>
            <a:r>
              <a:rPr lang="en-US" b="1" dirty="0"/>
              <a:t>Example 5.10: </a:t>
            </a:r>
            <a:r>
              <a:rPr lang="en-US" sz="1200" b="0" kern="1200" dirty="0">
                <a:solidFill>
                  <a:schemeClr val="tx1"/>
                </a:solidFill>
                <a:effectLst/>
                <a:latin typeface="+mn-lt"/>
                <a:ea typeface="+mn-ea"/>
                <a:cs typeface="+mn-cs"/>
              </a:rPr>
              <a:t>Sharon, a Walgreen’s pharmacist, reveals Luanna’s prescription history with her husband, who used to date Luanna. If Luanna sues, she will likely win an invasion of privacy lawsuit against Sharon and her employer, Walgreen’s.</a:t>
            </a:r>
            <a:endParaRPr lang="en-US" dirty="0"/>
          </a:p>
          <a:p>
            <a:endParaRPr lang="en-US" b="1" dirty="0"/>
          </a:p>
          <a:p>
            <a:r>
              <a:rPr lang="en-US" b="1" dirty="0"/>
              <a:t>Case Example 5.11: </a:t>
            </a:r>
            <a:r>
              <a:rPr lang="en-US" sz="1200" b="0" kern="1200" dirty="0">
                <a:solidFill>
                  <a:schemeClr val="tx1"/>
                </a:solidFill>
                <a:effectLst/>
                <a:latin typeface="+mn-lt"/>
                <a:ea typeface="+mn-ea"/>
                <a:cs typeface="+mn-cs"/>
              </a:rPr>
              <a:t>Police received tips that Shayla Funk was the woman in the surveyance video withdrawing funds from the ATM, that is after they received a lost card report from another customer. Funk, as it turned out, was not a criminal, and was simply withdrawing funds with her own card from her own bank account. But as a result of the posting on Facebook and the Crime Stoppers website, she lost her job. Therefore, Funk sued the city and Crime Stoppers for defamation and for violating her privacy by representing her in a false light and won. The court awarded Funk more than $259,000 in damages, which was affirmed on appeal by the state’s highest court. </a:t>
            </a:r>
          </a:p>
          <a:p>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Example 5.12: </a:t>
            </a:r>
            <a:r>
              <a:rPr lang="en-US" sz="1200" b="0" kern="1200" dirty="0">
                <a:solidFill>
                  <a:schemeClr val="tx1"/>
                </a:solidFill>
                <a:effectLst/>
                <a:latin typeface="+mn-lt"/>
                <a:ea typeface="+mn-ea"/>
                <a:cs typeface="+mn-cs"/>
              </a:rPr>
              <a:t>An advertising agency asks a singer with a distinctive voice and stage presence to do a marketing campaign for a new automobile, but the singer rejects the offer. If the agency then uses someone who imitates the singer’s voice and dance moves in the ad, this would be actionable as an appropriation of identity.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2786609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Have students discuss the intentional torts committed in the following examples and how they are legally actionable.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Case Example 5.14: </a:t>
            </a:r>
            <a:r>
              <a:rPr lang="en-US" sz="1200" b="0" kern="1200" dirty="0">
                <a:solidFill>
                  <a:schemeClr val="tx1"/>
                </a:solidFill>
                <a:effectLst/>
                <a:latin typeface="+mn-lt"/>
                <a:ea typeface="+mn-ea"/>
                <a:cs typeface="+mn-cs"/>
              </a:rPr>
              <a:t>Danny Revell, one of the buyers of Joseph Guido’s property sued him for fraud on claims that the septic system was totally new, but was in fact faulty since it broke down after a month of purchase. A jury found in favor of the plaintiff and awarded damages. Guido knew that the septic system was not new, and that sewage had been released on the property (an environmental problem), and thus misrepresented these facts to the buyers. The buyers’ reliance on Guido’s statements was justifiable, because a visual inspection of the property did not reveal any problems.</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 Example 5.15: </a:t>
            </a:r>
            <a:r>
              <a:rPr lang="en-US" b="0" dirty="0"/>
              <a:t>O</a:t>
            </a:r>
            <a:r>
              <a:rPr lang="en-US" sz="1200" b="0" kern="1200" dirty="0">
                <a:solidFill>
                  <a:schemeClr val="tx1"/>
                </a:solidFill>
                <a:effectLst/>
                <a:latin typeface="+mn-lt"/>
                <a:ea typeface="+mn-ea"/>
                <a:cs typeface="+mn-cs"/>
              </a:rPr>
              <a:t>pera singer, Johanna Wagner, was under contract to sing for a man named Lumley for a specified period of years. Then a man named </a:t>
            </a:r>
            <a:r>
              <a:rPr lang="en-US" sz="1200" b="0" kern="1200" dirty="0" err="1">
                <a:solidFill>
                  <a:schemeClr val="tx1"/>
                </a:solidFill>
                <a:effectLst/>
                <a:latin typeface="+mn-lt"/>
                <a:ea typeface="+mn-ea"/>
                <a:cs typeface="+mn-cs"/>
              </a:rPr>
              <a:t>Gye</a:t>
            </a:r>
            <a:r>
              <a:rPr lang="en-US" sz="1200" b="0" kern="1200" dirty="0">
                <a:solidFill>
                  <a:schemeClr val="tx1"/>
                </a:solidFill>
                <a:effectLst/>
                <a:latin typeface="+mn-lt"/>
                <a:ea typeface="+mn-ea"/>
                <a:cs typeface="+mn-cs"/>
              </a:rPr>
              <a:t>, who knew of this contract, enticed Wagner to breach the  agreement, so Wagner began to sing for </a:t>
            </a:r>
            <a:r>
              <a:rPr lang="en-US" sz="1200" b="0" kern="1200" dirty="0" err="1">
                <a:solidFill>
                  <a:schemeClr val="tx1"/>
                </a:solidFill>
                <a:effectLst/>
                <a:latin typeface="+mn-lt"/>
                <a:ea typeface="+mn-ea"/>
                <a:cs typeface="+mn-cs"/>
              </a:rPr>
              <a:t>Gye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Gye’s</a:t>
            </a:r>
            <a:r>
              <a:rPr lang="en-US" sz="1200" b="0" kern="1200" dirty="0">
                <a:solidFill>
                  <a:schemeClr val="tx1"/>
                </a:solidFill>
                <a:effectLst/>
                <a:latin typeface="+mn-lt"/>
                <a:ea typeface="+mn-ea"/>
                <a:cs typeface="+mn-cs"/>
              </a:rPr>
              <a:t> action constituted a tort, because it wrongfully interfered with the contractual relationship between Wagner and Lumley. Wagner’s refusal to carry out the agreement also entitled Lumley to sue her for breach of contract.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Example 5.16: </a:t>
            </a:r>
            <a:r>
              <a:rPr lang="en-US" sz="1200" b="0" kern="1200" dirty="0">
                <a:solidFill>
                  <a:schemeClr val="tx1"/>
                </a:solidFill>
                <a:effectLst/>
                <a:latin typeface="+mn-lt"/>
                <a:ea typeface="+mn-ea"/>
                <a:cs typeface="+mn-cs"/>
              </a:rPr>
              <a:t>A shopping mall contains two athletic shoe stores: Joe’s and Ultimate Sport. Joe’s cannot station an employee at the entrance of Ultimate Sport to divert customers by telling them that Joe’s will beat Ultimate Sport’s prices. This would be a tort of wrongful interference with a business relationship, commonly considered to be an unfair trade practice, because Joe’s would reap the benefits of Ultimate Sport’s advertising if permitted.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Example 5.17: </a:t>
            </a:r>
            <a:r>
              <a:rPr lang="en-US" sz="1200" b="0" kern="1200" dirty="0">
                <a:solidFill>
                  <a:schemeClr val="tx1"/>
                </a:solidFill>
                <a:effectLst/>
                <a:latin typeface="+mn-lt"/>
                <a:ea typeface="+mn-ea"/>
                <a:cs typeface="+mn-cs"/>
              </a:rPr>
              <a:t>Burke’s Meat Company will be unable to recover against Antonio’s Meats on a wrongful interference theory, that is if Antonio’s Meats advertisement</a:t>
            </a:r>
            <a:r>
              <a:rPr lang="en-US" sz="1200" b="0" kern="1200" baseline="0" dirty="0">
                <a:solidFill>
                  <a:schemeClr val="tx1"/>
                </a:solidFill>
                <a:effectLst/>
                <a:latin typeface="+mn-lt"/>
                <a:ea typeface="+mn-ea"/>
                <a:cs typeface="+mn-cs"/>
              </a:rPr>
              <a:t> is</a:t>
            </a:r>
            <a:r>
              <a:rPr lang="en-US" sz="1200" b="0" kern="1200" dirty="0">
                <a:solidFill>
                  <a:schemeClr val="tx1"/>
                </a:solidFill>
                <a:effectLst/>
                <a:latin typeface="+mn-lt"/>
                <a:ea typeface="+mn-ea"/>
                <a:cs typeface="+mn-cs"/>
              </a:rPr>
              <a:t> effective enough to induce Sam’s Restaurant to break its contract with Burke’s Meat Company.  The public policy that favors free competition in advertising outweighs any possible instability, such as the</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competitive activity causing altering of contractual relations.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3446161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Have students identify the intentional torts against property in the following examples, and discuss if there are sufficient grounds for legal action.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Example 5.18: </a:t>
            </a:r>
            <a:r>
              <a:rPr lang="en-US" sz="1200" b="0" kern="1200" dirty="0">
                <a:solidFill>
                  <a:schemeClr val="tx1"/>
                </a:solidFill>
                <a:effectLst/>
                <a:latin typeface="+mn-lt"/>
                <a:ea typeface="+mn-ea"/>
                <a:cs typeface="+mn-cs"/>
              </a:rPr>
              <a:t>Kelly takes Ryan’s business law book as a practical joke, and hides it so that he is unable to find it for several days before the final examination.  Kelly has engaged in a trespass to personal property.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Case Example 5.20: </a:t>
            </a:r>
            <a:r>
              <a:rPr lang="en-US" sz="1200" b="0" kern="1200" dirty="0">
                <a:solidFill>
                  <a:schemeClr val="tx1"/>
                </a:solidFill>
                <a:effectLst/>
                <a:latin typeface="+mn-lt"/>
                <a:ea typeface="+mn-ea"/>
                <a:cs typeface="+mn-cs"/>
              </a:rPr>
              <a:t>Nicholas Mora worked for </a:t>
            </a:r>
            <a:r>
              <a:rPr lang="en-US" sz="1200" b="0" kern="1200" dirty="0" err="1">
                <a:solidFill>
                  <a:schemeClr val="tx1"/>
                </a:solidFill>
                <a:effectLst/>
                <a:latin typeface="+mn-lt"/>
                <a:ea typeface="+mn-ea"/>
                <a:cs typeface="+mn-cs"/>
              </a:rPr>
              <a:t>Welco</a:t>
            </a:r>
            <a:r>
              <a:rPr lang="en-US" sz="1200" b="0" kern="1200" dirty="0">
                <a:solidFill>
                  <a:schemeClr val="tx1"/>
                </a:solidFill>
                <a:effectLst/>
                <a:latin typeface="+mn-lt"/>
                <a:ea typeface="+mn-ea"/>
                <a:cs typeface="+mn-cs"/>
              </a:rPr>
              <a:t> Electronics, Inc., but had also established his own company, AQM Supplies. Mora used </a:t>
            </a:r>
            <a:r>
              <a:rPr lang="en-US" sz="1200" b="0" kern="1200" dirty="0" err="1">
                <a:solidFill>
                  <a:schemeClr val="tx1"/>
                </a:solidFill>
                <a:effectLst/>
                <a:latin typeface="+mn-lt"/>
                <a:ea typeface="+mn-ea"/>
                <a:cs typeface="+mn-cs"/>
              </a:rPr>
              <a:t>Welco’s</a:t>
            </a:r>
            <a:r>
              <a:rPr lang="en-US" sz="1200" b="0" kern="1200" dirty="0">
                <a:solidFill>
                  <a:schemeClr val="tx1"/>
                </a:solidFill>
                <a:effectLst/>
                <a:latin typeface="+mn-lt"/>
                <a:ea typeface="+mn-ea"/>
                <a:cs typeface="+mn-cs"/>
              </a:rPr>
              <a:t> credit card without permission and deposited more than $375,000 into AQM’s account, which he then transferred to his personal account. </a:t>
            </a:r>
            <a:r>
              <a:rPr lang="en-US" sz="1200" b="0" kern="1200" dirty="0" err="1">
                <a:solidFill>
                  <a:schemeClr val="tx1"/>
                </a:solidFill>
                <a:effectLst/>
                <a:latin typeface="+mn-lt"/>
                <a:ea typeface="+mn-ea"/>
                <a:cs typeface="+mn-cs"/>
              </a:rPr>
              <a:t>Welco</a:t>
            </a:r>
            <a:r>
              <a:rPr lang="en-US" sz="1200" b="0" kern="1200" dirty="0">
                <a:solidFill>
                  <a:schemeClr val="tx1"/>
                </a:solidFill>
                <a:effectLst/>
                <a:latin typeface="+mn-lt"/>
                <a:ea typeface="+mn-ea"/>
                <a:cs typeface="+mn-cs"/>
              </a:rPr>
              <a:t> sued Mora and a California court held Mora liable for conversion. The court reasoned that when Mora misappropriated </a:t>
            </a:r>
            <a:r>
              <a:rPr lang="en-US" sz="1200" b="0" kern="1200" dirty="0" err="1">
                <a:solidFill>
                  <a:schemeClr val="tx1"/>
                </a:solidFill>
                <a:effectLst/>
                <a:latin typeface="+mn-lt"/>
                <a:ea typeface="+mn-ea"/>
                <a:cs typeface="+mn-cs"/>
              </a:rPr>
              <a:t>Welco’s</a:t>
            </a:r>
            <a:r>
              <a:rPr lang="en-US" sz="1200" b="0" kern="1200" dirty="0">
                <a:solidFill>
                  <a:schemeClr val="tx1"/>
                </a:solidFill>
                <a:effectLst/>
                <a:latin typeface="+mn-lt"/>
                <a:ea typeface="+mn-ea"/>
                <a:cs typeface="+mn-cs"/>
              </a:rPr>
              <a:t> credit card and used it, he took part of </a:t>
            </a:r>
            <a:r>
              <a:rPr lang="en-US" sz="1200" b="0" kern="1200" dirty="0" err="1">
                <a:solidFill>
                  <a:schemeClr val="tx1"/>
                </a:solidFill>
                <a:effectLst/>
                <a:latin typeface="+mn-lt"/>
                <a:ea typeface="+mn-ea"/>
                <a:cs typeface="+mn-cs"/>
              </a:rPr>
              <a:t>Welco’s</a:t>
            </a:r>
            <a:r>
              <a:rPr lang="en-US" sz="1200" b="0" kern="1200" dirty="0">
                <a:solidFill>
                  <a:schemeClr val="tx1"/>
                </a:solidFill>
                <a:effectLst/>
                <a:latin typeface="+mn-lt"/>
                <a:ea typeface="+mn-ea"/>
                <a:cs typeface="+mn-cs"/>
              </a:rPr>
              <a:t> credit balance with the credit-card company.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182553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Example 5.21: </a:t>
            </a:r>
            <a:r>
              <a:rPr lang="en-US" sz="1200" b="0" kern="1200" dirty="0">
                <a:solidFill>
                  <a:schemeClr val="tx1"/>
                </a:solidFill>
                <a:effectLst/>
                <a:latin typeface="+mn-lt"/>
                <a:ea typeface="+mn-ea"/>
                <a:cs typeface="+mn-cs"/>
              </a:rPr>
              <a:t>Maya falls and breaks her arm as a result of Juan intentionally shoving her. In this situation, Juan has committed an intentional tort (assault and battery). If Juan carelessly bumps into Maya, however, thus causing her to fall and break an arm as a result, Juan’s action will constitute negligence. In either situation, Juan has committed a tort.</a:t>
            </a:r>
            <a:endParaRPr lang="en-US" dirty="0"/>
          </a:p>
          <a:p>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Example 5.26: </a:t>
            </a:r>
            <a:r>
              <a:rPr lang="en-US" sz="1200" b="0" kern="1200" dirty="0">
                <a:solidFill>
                  <a:schemeClr val="tx1"/>
                </a:solidFill>
                <a:effectLst/>
                <a:latin typeface="+mn-lt"/>
                <a:ea typeface="+mn-ea"/>
                <a:cs typeface="+mn-cs"/>
              </a:rPr>
              <a:t>Monica hosts a Super Bowl party at which Brett, a minor, sneaks alcoholic drinks. Monica is potentially liable for damages resulting from Brett’s drunk driving after the party, even if she was not negligent in serving the alcoholic beverages.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2826345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Students should review Case 5.2 </a:t>
            </a:r>
            <a:r>
              <a:rPr lang="en-US" sz="1200" b="0" kern="1200" dirty="0" err="1">
                <a:solidFill>
                  <a:schemeClr val="tx1"/>
                </a:solidFill>
                <a:effectLst/>
                <a:latin typeface="+mn-lt"/>
                <a:ea typeface="+mn-ea"/>
                <a:cs typeface="+mn-cs"/>
              </a:rPr>
              <a:t>Bogenberger</a:t>
            </a:r>
            <a:r>
              <a:rPr lang="en-US" sz="1200" b="0" kern="1200" dirty="0">
                <a:solidFill>
                  <a:schemeClr val="tx1"/>
                </a:solidFill>
                <a:effectLst/>
                <a:latin typeface="+mn-lt"/>
                <a:ea typeface="+mn-ea"/>
                <a:cs typeface="+mn-cs"/>
              </a:rPr>
              <a:t> v. Pi Kappa Alpha Corporation, Inc., </a:t>
            </a:r>
            <a:r>
              <a:rPr lang="en-US" b="0" dirty="0"/>
              <a:t>and discuss how the concept of duty of care applies in this case.</a:t>
            </a:r>
          </a:p>
          <a:p>
            <a:endParaRPr lang="en-US" b="0" dirty="0"/>
          </a:p>
          <a:p>
            <a:r>
              <a:rPr lang="en-US" b="1" dirty="0"/>
              <a:t>Answer: </a:t>
            </a:r>
            <a:r>
              <a:rPr lang="en-US" b="0"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2969922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Students should review Case 5.3 </a:t>
            </a:r>
            <a:r>
              <a:rPr lang="en-US" dirty="0"/>
              <a:t>Taylor v. Baseball Club of Seattle, L.P., </a:t>
            </a:r>
            <a:r>
              <a:rPr lang="en-US" b="0" dirty="0"/>
              <a:t>and discuss how the doctrine of assumption of risk functions in this case.</a:t>
            </a:r>
          </a:p>
          <a:p>
            <a:endParaRPr lang="en-US" b="0" dirty="0"/>
          </a:p>
          <a:p>
            <a:r>
              <a:rPr lang="en-US" b="1" dirty="0"/>
              <a:t>Answer: </a:t>
            </a:r>
            <a:r>
              <a:rPr lang="en-US" b="0" dirty="0"/>
              <a:t>Responses may vary.</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271130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1285996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0" dirty="0"/>
              <a:t> True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978237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Students are welcome to conduct further research on their devices to produce examples </a:t>
            </a:r>
            <a:r>
              <a:rPr lang="en-US" b="0"/>
              <a:t>of intentional tort cases.</a:t>
            </a:r>
            <a:endParaRPr lang="en-US" b="0" dirty="0"/>
          </a:p>
          <a:p>
            <a:endParaRPr lang="en-US" b="0" dirty="0"/>
          </a:p>
          <a:p>
            <a:r>
              <a:rPr lang="en-US" b="1" dirty="0"/>
              <a:t>Answer: </a:t>
            </a:r>
            <a:r>
              <a:rPr lang="en-US" b="0" dirty="0"/>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2635597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19349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brainstorm the consequences of losing clients in business, and how someone making a false statement of fact can affect perceptions and beliefs. Ultimately, the reputation of the business is at stake. </a:t>
            </a:r>
          </a:p>
          <a:p>
            <a:endParaRPr lang="en-US" dirty="0"/>
          </a:p>
          <a:p>
            <a:r>
              <a:rPr lang="en-US" dirty="0"/>
              <a:t>Students should also discuss what a tort is, and how a tort is defined in this kind of situation, as well as the possible remedies available.  </a:t>
            </a:r>
          </a:p>
          <a:p>
            <a:endParaRPr lang="en-US" dirty="0"/>
          </a:p>
          <a:p>
            <a:r>
              <a:rPr lang="en-US" b="1" dirty="0"/>
              <a:t>Answer:  </a:t>
            </a:r>
            <a:r>
              <a:rPr lang="en-US" b="0" dirty="0"/>
              <a:t>Responses will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65487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216694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48714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5.1: </a:t>
            </a:r>
            <a:r>
              <a:rPr lang="en-US" dirty="0" err="1">
                <a:latin typeface="Arial" panose="020B0604020202020204" pitchFamily="34" charset="0"/>
                <a:cs typeface="Arial" panose="020B0604020202020204" pitchFamily="34" charset="0"/>
              </a:rPr>
              <a:t>Chedrick</a:t>
            </a:r>
            <a:r>
              <a:rPr lang="en-US" dirty="0">
                <a:latin typeface="Arial" panose="020B0604020202020204" pitchFamily="34" charset="0"/>
                <a:cs typeface="Arial" panose="020B0604020202020204" pitchFamily="34" charset="0"/>
              </a:rPr>
              <a:t> Starks was injured on the job, so he sued his employer for past and future medical expenses, along with pain and suffering.  A jury awarded him damages for past and future medical expenses, but not for pain and suffering.  Starks appealed and a federal district court offered a new trial stating that the jury’s damages award was inconsistent, and that Starks had sufficient evidence for his entire case.</a:t>
            </a:r>
            <a:endParaRPr lang="en-US" b="0"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355317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28360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provide examples of each tort to better understand the classification of torts.</a:t>
            </a:r>
          </a:p>
          <a:p>
            <a:endParaRPr lang="en-US" dirty="0"/>
          </a:p>
          <a:p>
            <a:r>
              <a:rPr lang="en-US" dirty="0"/>
              <a:t>Students may conduct research on their mobile devices or laptops to search for relevant examples.  </a:t>
            </a:r>
          </a:p>
          <a:p>
            <a:endParaRPr lang="en-US" dirty="0"/>
          </a:p>
          <a:p>
            <a:r>
              <a:rPr lang="en-US" b="1" dirty="0"/>
              <a:t>Answer: </a:t>
            </a:r>
            <a:r>
              <a:rPr lang="en-US" dirty="0"/>
              <a:t>Responses will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290463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Notes: </a:t>
            </a:r>
            <a:r>
              <a:rPr lang="en-US" dirty="0"/>
              <a:t>Successful defenses releases the defendant from partial or full liabilities for the committed tort.</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311156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065072"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Tree>
    <p:extLst>
      <p:ext uri="{BB962C8B-B14F-4D97-AF65-F5344CB8AC3E}">
        <p14:creationId xmlns:p14="http://schemas.microsoft.com/office/powerpoint/2010/main" val="155090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24" r:id="rId6"/>
    <p:sldLayoutId id="2147483725" r:id="rId7"/>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16.svg"/><Relationship Id="rId4" Type="http://schemas.openxmlformats.org/officeDocument/2006/relationships/image" Target="../media/image28.sv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slideLayout" Target="../slideLayouts/slideLayout7.xml"/><Relationship Id="rId7" Type="http://schemas.openxmlformats.org/officeDocument/2006/relationships/package" Target="../embeddings/Microsoft_Word_Document.docx"/><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9.png"/><Relationship Id="rId5" Type="http://schemas.microsoft.com/office/2017/04/relationships/track" Target="../media/track1.vtt"/><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5</a:t>
            </a:r>
          </a:p>
        </p:txBody>
      </p:sp>
      <p:sp>
        <p:nvSpPr>
          <p:cNvPr id="6" name="Text Placeholder 5"/>
          <p:cNvSpPr>
            <a:spLocks noGrp="1"/>
          </p:cNvSpPr>
          <p:nvPr>
            <p:ph type="body" sz="quarter" idx="11"/>
          </p:nvPr>
        </p:nvSpPr>
        <p:spPr/>
        <p:txBody>
          <a:bodyPr/>
          <a:lstStyle/>
          <a:p>
            <a:r>
              <a:rPr lang="en-US" sz="3400" b="1" dirty="0"/>
              <a:t>Tort Law</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90251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B0D6-C93B-4A20-AA2C-D36812C15D8A}"/>
              </a:ext>
            </a:extLst>
          </p:cNvPr>
          <p:cNvSpPr>
            <a:spLocks noGrp="1"/>
          </p:cNvSpPr>
          <p:nvPr>
            <p:ph type="title"/>
          </p:nvPr>
        </p:nvSpPr>
        <p:spPr/>
        <p:txBody>
          <a:bodyPr/>
          <a:lstStyle/>
          <a:p>
            <a:r>
              <a:rPr lang="en-US" sz="3600" dirty="0"/>
              <a:t>Intentional Torts Against Persons</a:t>
            </a:r>
            <a:endParaRPr lang="en-IN" sz="3600" dirty="0"/>
          </a:p>
        </p:txBody>
      </p:sp>
      <p:sp>
        <p:nvSpPr>
          <p:cNvPr id="3" name="Text Placeholder 2">
            <a:extLst>
              <a:ext uri="{FF2B5EF4-FFF2-40B4-BE49-F238E27FC236}">
                <a16:creationId xmlns:a16="http://schemas.microsoft.com/office/drawing/2014/main" id="{C508F789-9CA1-46D0-8FFF-077D3929B131}"/>
              </a:ext>
            </a:extLst>
          </p:cNvPr>
          <p:cNvSpPr>
            <a:spLocks noGrp="1"/>
          </p:cNvSpPr>
          <p:nvPr>
            <p:ph type="body" sz="quarter" idx="17"/>
          </p:nvPr>
        </p:nvSpPr>
        <p:spPr/>
        <p:txBody>
          <a:bodyPr>
            <a:normAutofit/>
          </a:bodyPr>
          <a:lstStyle/>
          <a:p>
            <a:pPr marL="0" indent="0">
              <a:lnSpc>
                <a:spcPct val="100000"/>
              </a:lnSpc>
              <a:spcBef>
                <a:spcPts val="624"/>
              </a:spcBef>
              <a:spcAft>
                <a:spcPts val="600"/>
              </a:spcAft>
              <a:buNone/>
            </a:pPr>
            <a:r>
              <a:rPr lang="en-US" sz="2600" b="1" dirty="0">
                <a:solidFill>
                  <a:srgbClr val="006298"/>
                </a:solidFill>
              </a:rPr>
              <a:t>Assault and Battery</a:t>
            </a:r>
          </a:p>
          <a:p>
            <a:pPr>
              <a:lnSpc>
                <a:spcPct val="100000"/>
              </a:lnSpc>
              <a:spcBef>
                <a:spcPts val="624"/>
              </a:spcBef>
              <a:spcAft>
                <a:spcPts val="600"/>
              </a:spcAft>
              <a:buFont typeface="Arial" panose="020B0604020202020204" pitchFamily="34" charset="0"/>
              <a:buChar char="•"/>
            </a:pPr>
            <a:r>
              <a:rPr lang="en-US" sz="2600" dirty="0"/>
              <a:t>Tort law aims to protect individuals</a:t>
            </a:r>
          </a:p>
          <a:p>
            <a:pPr lvl="2">
              <a:lnSpc>
                <a:spcPct val="100000"/>
              </a:lnSpc>
              <a:spcBef>
                <a:spcPts val="624"/>
              </a:spcBef>
              <a:spcAft>
                <a:spcPts val="600"/>
              </a:spcAft>
              <a:buClr>
                <a:srgbClr val="004A78"/>
              </a:buClr>
              <a:buFont typeface="Arial" panose="020B0604020202020204" pitchFamily="34" charset="0"/>
              <a:buChar char="–"/>
            </a:pPr>
            <a:r>
              <a:rPr lang="en-US" sz="2400" b="1" dirty="0">
                <a:solidFill>
                  <a:srgbClr val="000000"/>
                </a:solidFill>
                <a:latin typeface="Arial" panose="020B0604020202020204" pitchFamily="34" charset="0"/>
                <a:cs typeface="Arial" panose="020B0604020202020204" pitchFamily="34" charset="0"/>
              </a:rPr>
              <a:t>Example 5.2 </a:t>
            </a:r>
            <a:r>
              <a:rPr lang="en-US" sz="2400" dirty="0">
                <a:solidFill>
                  <a:srgbClr val="000000"/>
                </a:solidFill>
                <a:latin typeface="Arial" panose="020B0604020202020204" pitchFamily="34" charset="0"/>
                <a:cs typeface="Arial" panose="020B0604020202020204" pitchFamily="34" charset="0"/>
              </a:rPr>
              <a:t>Alex</a:t>
            </a:r>
          </a:p>
          <a:p>
            <a:pPr lvl="2">
              <a:lnSpc>
                <a:spcPct val="100000"/>
              </a:lnSpc>
              <a:spcBef>
                <a:spcPts val="624"/>
              </a:spcBef>
              <a:spcAft>
                <a:spcPts val="600"/>
              </a:spcAft>
              <a:buClr>
                <a:srgbClr val="004A78"/>
              </a:buClr>
              <a:buFont typeface="Arial" panose="020B0604020202020204" pitchFamily="34" charset="0"/>
              <a:buChar char="–"/>
            </a:pPr>
            <a:r>
              <a:rPr lang="en-US" sz="2400" b="1" dirty="0">
                <a:solidFill>
                  <a:srgbClr val="000000"/>
                </a:solidFill>
                <a:latin typeface="Arial" panose="020B0604020202020204" pitchFamily="34" charset="0"/>
                <a:cs typeface="Arial" panose="020B0604020202020204" pitchFamily="34" charset="0"/>
              </a:rPr>
              <a:t>Example 5.3 </a:t>
            </a:r>
            <a:r>
              <a:rPr lang="en-US" sz="2400" dirty="0">
                <a:solidFill>
                  <a:srgbClr val="000000"/>
                </a:solidFill>
                <a:latin typeface="Arial" panose="020B0604020202020204" pitchFamily="34" charset="0"/>
                <a:cs typeface="Arial" panose="020B0604020202020204" pitchFamily="34" charset="0"/>
              </a:rPr>
              <a:t>Ivan</a:t>
            </a:r>
          </a:p>
          <a:p>
            <a:pPr marL="0" indent="0">
              <a:lnSpc>
                <a:spcPct val="100000"/>
              </a:lnSpc>
              <a:spcBef>
                <a:spcPts val="624"/>
              </a:spcBef>
              <a:spcAft>
                <a:spcPts val="600"/>
              </a:spcAft>
              <a:buNone/>
            </a:pPr>
            <a:r>
              <a:rPr lang="en-US" sz="2600" b="1" dirty="0">
                <a:solidFill>
                  <a:srgbClr val="006298"/>
                </a:solidFill>
              </a:rPr>
              <a:t>False Imprisonment</a:t>
            </a:r>
          </a:p>
          <a:p>
            <a:pPr>
              <a:lnSpc>
                <a:spcPct val="100000"/>
              </a:lnSpc>
              <a:spcBef>
                <a:spcPts val="624"/>
              </a:spcBef>
              <a:spcAft>
                <a:spcPts val="600"/>
              </a:spcAft>
              <a:buFont typeface="Arial" panose="020B0604020202020204" pitchFamily="34" charset="0"/>
              <a:buChar char="•"/>
            </a:pPr>
            <a:r>
              <a:rPr lang="en-US" sz="2600" b="1" dirty="0"/>
              <a:t>Case Example 5.4: </a:t>
            </a:r>
            <a:r>
              <a:rPr lang="en-US" sz="2600" dirty="0"/>
              <a:t>Justin Mills</a:t>
            </a:r>
          </a:p>
          <a:p>
            <a:pPr marL="0" indent="0">
              <a:lnSpc>
                <a:spcPct val="100000"/>
              </a:lnSpc>
              <a:spcBef>
                <a:spcPts val="624"/>
              </a:spcBef>
              <a:spcAft>
                <a:spcPts val="600"/>
              </a:spcAft>
              <a:buNone/>
            </a:pPr>
            <a:r>
              <a:rPr lang="en-US" sz="2600" b="1" dirty="0">
                <a:solidFill>
                  <a:srgbClr val="006298"/>
                </a:solidFill>
              </a:rPr>
              <a:t>Intentional Infliction of Emotional Distress</a:t>
            </a:r>
          </a:p>
          <a:p>
            <a:pPr>
              <a:lnSpc>
                <a:spcPct val="100000"/>
              </a:lnSpc>
              <a:spcBef>
                <a:spcPts val="624"/>
              </a:spcBef>
              <a:spcAft>
                <a:spcPts val="600"/>
              </a:spcAft>
              <a:buFont typeface="Arial" panose="020B0604020202020204" pitchFamily="34" charset="0"/>
              <a:buChar char="•"/>
            </a:pPr>
            <a:r>
              <a:rPr lang="en-US" sz="2600" dirty="0"/>
              <a:t>Governs commercial transactions in all 50 states</a:t>
            </a:r>
          </a:p>
        </p:txBody>
      </p:sp>
      <p:pic>
        <p:nvPicPr>
          <p:cNvPr id="5" name="Graphic 4">
            <a:extLst>
              <a:ext uri="{FF2B5EF4-FFF2-40B4-BE49-F238E27FC236}">
                <a16:creationId xmlns:a16="http://schemas.microsoft.com/office/drawing/2014/main" id="{FB40635E-8A0D-4AC9-9BC0-E6AD1C8DC92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8031" y="2523090"/>
            <a:ext cx="719456" cy="719456"/>
          </a:xfrm>
          <a:prstGeom prst="rect">
            <a:avLst/>
          </a:prstGeom>
        </p:spPr>
      </p:pic>
      <p:pic>
        <p:nvPicPr>
          <p:cNvPr id="6" name="Graphic 5">
            <a:extLst>
              <a:ext uri="{FF2B5EF4-FFF2-40B4-BE49-F238E27FC236}">
                <a16:creationId xmlns:a16="http://schemas.microsoft.com/office/drawing/2014/main" id="{475A02B3-637F-4748-B981-3A583AA89F2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88112" y="3230865"/>
            <a:ext cx="616226" cy="616226"/>
          </a:xfrm>
          <a:prstGeom prst="rect">
            <a:avLst/>
          </a:prstGeom>
        </p:spPr>
      </p:pic>
      <p:pic>
        <p:nvPicPr>
          <p:cNvPr id="7" name="Graphic 6">
            <a:extLst>
              <a:ext uri="{FF2B5EF4-FFF2-40B4-BE49-F238E27FC236}">
                <a16:creationId xmlns:a16="http://schemas.microsoft.com/office/drawing/2014/main" id="{CED79ED1-F129-4D49-9F62-6CCEFF65B86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3798" y="4108060"/>
            <a:ext cx="801757" cy="801757"/>
          </a:xfrm>
          <a:prstGeom prst="rect">
            <a:avLst/>
          </a:prstGeom>
        </p:spPr>
      </p:pic>
    </p:spTree>
    <p:extLst>
      <p:ext uri="{BB962C8B-B14F-4D97-AF65-F5344CB8AC3E}">
        <p14:creationId xmlns:p14="http://schemas.microsoft.com/office/powerpoint/2010/main" val="164251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BCB3-7D50-674D-A421-07A2B022F957}"/>
              </a:ext>
            </a:extLst>
          </p:cNvPr>
          <p:cNvSpPr>
            <a:spLocks noGrp="1"/>
          </p:cNvSpPr>
          <p:nvPr>
            <p:ph type="title"/>
          </p:nvPr>
        </p:nvSpPr>
        <p:spPr>
          <a:xfrm>
            <a:off x="838200" y="137813"/>
            <a:ext cx="10515600" cy="1434204"/>
          </a:xfrm>
        </p:spPr>
        <p:txBody>
          <a:bodyPr/>
          <a:lstStyle/>
          <a:p>
            <a:r>
              <a:rPr lang="en-US" sz="3200" dirty="0"/>
              <a:t>Business Law Analysis: Analyzing Intentional Infliction of Emotional Distress Claims</a:t>
            </a:r>
            <a:br>
              <a:rPr lang="en-US" sz="3200" dirty="0"/>
            </a:br>
            <a:r>
              <a:rPr lang="en-US" sz="2800" dirty="0"/>
              <a:t>Polling Question</a:t>
            </a:r>
            <a:endParaRPr lang="en-US" sz="3200" dirty="0"/>
          </a:p>
        </p:txBody>
      </p:sp>
      <p:sp>
        <p:nvSpPr>
          <p:cNvPr id="7" name="Text Placeholder 1">
            <a:extLst>
              <a:ext uri="{FF2B5EF4-FFF2-40B4-BE49-F238E27FC236}">
                <a16:creationId xmlns:a16="http://schemas.microsoft.com/office/drawing/2014/main" id="{1B1B9C6E-075C-9440-985E-6FC3E2406617}"/>
              </a:ext>
            </a:extLst>
          </p:cNvPr>
          <p:cNvSpPr>
            <a:spLocks noGrp="1"/>
          </p:cNvSpPr>
          <p:nvPr>
            <p:ph type="body" sz="quarter" idx="17"/>
          </p:nvPr>
        </p:nvSpPr>
        <p:spPr/>
        <p:txBody>
          <a:bodyPr/>
          <a:lstStyle/>
          <a:p>
            <a:pPr marL="0" indent="0">
              <a:lnSpc>
                <a:spcPct val="100000"/>
              </a:lnSpc>
              <a:buNone/>
            </a:pPr>
            <a:r>
              <a:rPr lang="en-US" sz="2800" b="0" dirty="0">
                <a:solidFill>
                  <a:srgbClr val="006298"/>
                </a:solidFill>
              </a:rPr>
              <a:t>Are Kiwanuka’s allegations sufficient to show outrageous intentional conduct that resulted in severe emotional distress?</a:t>
            </a:r>
          </a:p>
          <a:p>
            <a:pPr marL="342900" indent="-342900" algn="ctr">
              <a:lnSpc>
                <a:spcPct val="100000"/>
              </a:lnSpc>
              <a:buFont typeface="Wingdings" pitchFamily="2" charset="2"/>
              <a:buChar char="q"/>
            </a:pPr>
            <a:r>
              <a:rPr lang="en-US" sz="2800" b="0" dirty="0">
                <a:solidFill>
                  <a:srgbClr val="006298"/>
                </a:solidFill>
              </a:rPr>
              <a:t>Yes</a:t>
            </a:r>
          </a:p>
          <a:p>
            <a:pPr marL="342900" indent="-342900" algn="ctr">
              <a:lnSpc>
                <a:spcPct val="100000"/>
              </a:lnSpc>
              <a:spcAft>
                <a:spcPts val="1800"/>
              </a:spcAft>
              <a:buFont typeface="Wingdings" pitchFamily="2" charset="2"/>
              <a:buChar char="q"/>
            </a:pPr>
            <a:r>
              <a:rPr lang="en-US" sz="2800" b="0" dirty="0">
                <a:solidFill>
                  <a:srgbClr val="006298"/>
                </a:solidFill>
              </a:rPr>
              <a:t>No</a:t>
            </a:r>
          </a:p>
          <a:p>
            <a:pPr marL="0" indent="0">
              <a:lnSpc>
                <a:spcPct val="100000"/>
              </a:lnSpc>
              <a:buNone/>
            </a:pPr>
            <a:r>
              <a:rPr lang="en-US" sz="2800" b="0" dirty="0">
                <a:solidFill>
                  <a:srgbClr val="006298"/>
                </a:solidFill>
              </a:rPr>
              <a:t>Explain your reasoning to another person or classmate.</a:t>
            </a:r>
          </a:p>
        </p:txBody>
      </p:sp>
    </p:spTree>
    <p:extLst>
      <p:ext uri="{BB962C8B-B14F-4D97-AF65-F5344CB8AC3E}">
        <p14:creationId xmlns:p14="http://schemas.microsoft.com/office/powerpoint/2010/main" val="4195996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1EB5-4C55-5B4E-8FF9-B03D1408BD48}"/>
              </a:ext>
            </a:extLst>
          </p:cNvPr>
          <p:cNvSpPr>
            <a:spLocks noGrp="1"/>
          </p:cNvSpPr>
          <p:nvPr>
            <p:ph type="title"/>
          </p:nvPr>
        </p:nvSpPr>
        <p:spPr/>
        <p:txBody>
          <a:bodyPr/>
          <a:lstStyle/>
          <a:p>
            <a:r>
              <a:rPr lang="en-US" dirty="0"/>
              <a:t>Group Breakout Discussion: Ethical Issue </a:t>
            </a:r>
          </a:p>
        </p:txBody>
      </p:sp>
      <p:sp>
        <p:nvSpPr>
          <p:cNvPr id="4" name="Text Placeholder 3">
            <a:extLst>
              <a:ext uri="{FF2B5EF4-FFF2-40B4-BE49-F238E27FC236}">
                <a16:creationId xmlns:a16="http://schemas.microsoft.com/office/drawing/2014/main" id="{4556B185-0739-0343-AE86-84B8A0865F97}"/>
              </a:ext>
            </a:extLst>
          </p:cNvPr>
          <p:cNvSpPr>
            <a:spLocks noGrp="1"/>
          </p:cNvSpPr>
          <p:nvPr>
            <p:ph type="body" sz="quarter" idx="17"/>
          </p:nvPr>
        </p:nvSpPr>
        <p:spPr/>
        <p:txBody>
          <a:bodyPr>
            <a:normAutofit/>
          </a:bodyPr>
          <a:lstStyle/>
          <a:p>
            <a:pPr>
              <a:lnSpc>
                <a:spcPct val="100000"/>
              </a:lnSpc>
              <a:buFont typeface="Arial" panose="020B0604020202020204" pitchFamily="34" charset="0"/>
              <a:buChar char="•"/>
            </a:pPr>
            <a:r>
              <a:rPr lang="en-US" sz="2600" dirty="0"/>
              <a:t>A spouse can sue for “alienation of affections,” a variation on the tort of intentional infliction of emotional distress in the following states:</a:t>
            </a:r>
          </a:p>
          <a:p>
            <a:pPr marL="1485900" lvl="2" indent="-342900">
              <a:lnSpc>
                <a:spcPct val="100000"/>
              </a:lnSpc>
              <a:buClr>
                <a:srgbClr val="004A78"/>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Hawaii</a:t>
            </a:r>
          </a:p>
          <a:p>
            <a:pPr marL="1485900" lvl="2" indent="-342900">
              <a:lnSpc>
                <a:spcPct val="100000"/>
              </a:lnSpc>
              <a:buClr>
                <a:srgbClr val="004A78"/>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Mississippi</a:t>
            </a:r>
          </a:p>
          <a:p>
            <a:pPr marL="1485900" lvl="2" indent="-342900">
              <a:lnSpc>
                <a:spcPct val="100000"/>
              </a:lnSpc>
              <a:buClr>
                <a:srgbClr val="004A78"/>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New Mexico</a:t>
            </a:r>
          </a:p>
          <a:p>
            <a:pPr marL="1485900" lvl="2" indent="-342900">
              <a:lnSpc>
                <a:spcPct val="100000"/>
              </a:lnSpc>
              <a:buClr>
                <a:srgbClr val="004A78"/>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North Carolina</a:t>
            </a:r>
          </a:p>
          <a:p>
            <a:pPr marL="1485900" lvl="2" indent="-342900">
              <a:lnSpc>
                <a:spcPct val="100000"/>
              </a:lnSpc>
              <a:buClr>
                <a:srgbClr val="004A78"/>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South Dakota</a:t>
            </a:r>
          </a:p>
          <a:p>
            <a:pPr marL="1485900" lvl="2" indent="-342900">
              <a:lnSpc>
                <a:spcPct val="100000"/>
              </a:lnSpc>
              <a:buClr>
                <a:srgbClr val="004A78"/>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Utah</a:t>
            </a:r>
          </a:p>
          <a:p>
            <a:pPr>
              <a:lnSpc>
                <a:spcPct val="100000"/>
              </a:lnSpc>
              <a:buFont typeface="Arial" panose="020B0604020202020204" pitchFamily="34" charset="0"/>
              <a:buChar char="•"/>
            </a:pPr>
            <a:r>
              <a:rPr lang="en-US" sz="2600" dirty="0"/>
              <a:t>Can a person be liable for a tort for ruining a plaintiff’s marriage?</a:t>
            </a:r>
          </a:p>
        </p:txBody>
      </p:sp>
    </p:spTree>
    <p:extLst>
      <p:ext uri="{BB962C8B-B14F-4D97-AF65-F5344CB8AC3E}">
        <p14:creationId xmlns:p14="http://schemas.microsoft.com/office/powerpoint/2010/main" val="98564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DB62-117D-8045-8980-E8CF26DB7623}"/>
              </a:ext>
            </a:extLst>
          </p:cNvPr>
          <p:cNvSpPr>
            <a:spLocks noGrp="1"/>
          </p:cNvSpPr>
          <p:nvPr>
            <p:ph type="title"/>
          </p:nvPr>
        </p:nvSpPr>
        <p:spPr/>
        <p:txBody>
          <a:bodyPr/>
          <a:lstStyle/>
          <a:p>
            <a:r>
              <a:rPr lang="en-US" dirty="0"/>
              <a:t>Intentional Torts Against Persons </a:t>
            </a:r>
            <a:r>
              <a:rPr lang="en-US" sz="3200" dirty="0"/>
              <a:t>Defamation</a:t>
            </a:r>
            <a:endParaRPr lang="en-US" dirty="0"/>
          </a:p>
        </p:txBody>
      </p:sp>
      <p:sp>
        <p:nvSpPr>
          <p:cNvPr id="4" name="Text Placeholder 3">
            <a:extLst>
              <a:ext uri="{FF2B5EF4-FFF2-40B4-BE49-F238E27FC236}">
                <a16:creationId xmlns:a16="http://schemas.microsoft.com/office/drawing/2014/main" id="{83249EDC-D3EE-4B46-BFB1-3174D8311FCC}"/>
              </a:ext>
            </a:extLst>
          </p:cNvPr>
          <p:cNvSpPr>
            <a:spLocks noGrp="1"/>
          </p:cNvSpPr>
          <p:nvPr>
            <p:ph type="body" sz="quarter" idx="17"/>
          </p:nvPr>
        </p:nvSpPr>
        <p:spPr/>
        <p:txBody>
          <a:bodyPr>
            <a:normAutofit/>
          </a:bodyPr>
          <a:lstStyle/>
          <a:p>
            <a:pPr>
              <a:lnSpc>
                <a:spcPct val="150000"/>
              </a:lnSpc>
              <a:buFont typeface="Arial" panose="020B0604020202020204" pitchFamily="34" charset="0"/>
              <a:buChar char="•"/>
            </a:pPr>
            <a:r>
              <a:rPr lang="en-US" sz="2400" dirty="0"/>
              <a:t>Covers municipal or county matters not covered by federal or state law</a:t>
            </a:r>
          </a:p>
          <a:p>
            <a:pPr>
              <a:lnSpc>
                <a:spcPct val="150000"/>
              </a:lnSpc>
              <a:buFont typeface="Arial" panose="020B0604020202020204" pitchFamily="34" charset="0"/>
              <a:buChar char="•"/>
            </a:pPr>
            <a:r>
              <a:rPr lang="en-US" sz="2400" b="1" dirty="0"/>
              <a:t>Example 5.6 </a:t>
            </a:r>
            <a:r>
              <a:rPr lang="en-US" sz="2400" dirty="0"/>
              <a:t>Vickie</a:t>
            </a:r>
          </a:p>
          <a:p>
            <a:pPr>
              <a:lnSpc>
                <a:spcPct val="150000"/>
              </a:lnSpc>
              <a:buFont typeface="Arial" panose="020B0604020202020204" pitchFamily="34" charset="0"/>
              <a:buChar char="•"/>
            </a:pPr>
            <a:r>
              <a:rPr lang="en-US" sz="2400" b="1" dirty="0"/>
              <a:t>Case Example 5.7 </a:t>
            </a:r>
            <a:r>
              <a:rPr lang="en-US" sz="2400" dirty="0"/>
              <a:t>Eddy Ramirez</a:t>
            </a:r>
          </a:p>
          <a:p>
            <a:pPr>
              <a:lnSpc>
                <a:spcPct val="150000"/>
              </a:lnSpc>
              <a:buFont typeface="Arial" panose="020B0604020202020204" pitchFamily="34" charset="0"/>
              <a:buChar char="•"/>
            </a:pPr>
            <a:r>
              <a:rPr lang="en-US" sz="2400" b="1" dirty="0"/>
              <a:t>Example 5.8 </a:t>
            </a:r>
            <a:r>
              <a:rPr lang="en-US" sz="2400" dirty="0"/>
              <a:t>Jorge</a:t>
            </a:r>
          </a:p>
          <a:p>
            <a:pPr>
              <a:lnSpc>
                <a:spcPct val="150000"/>
              </a:lnSpc>
              <a:buFont typeface="Arial" panose="020B0604020202020204" pitchFamily="34" charset="0"/>
              <a:buChar char="•"/>
            </a:pPr>
            <a:r>
              <a:rPr lang="en-US" sz="2400" b="1" dirty="0"/>
              <a:t>Case Example 5.9 </a:t>
            </a:r>
            <a:r>
              <a:rPr lang="en-US" sz="2400" dirty="0" err="1"/>
              <a:t>Tiegen</a:t>
            </a:r>
            <a:r>
              <a:rPr lang="en-US" sz="2400" dirty="0"/>
              <a:t> v. Slice</a:t>
            </a:r>
          </a:p>
        </p:txBody>
      </p:sp>
      <p:pic>
        <p:nvPicPr>
          <p:cNvPr id="14" name="Graphic 13">
            <a:extLst>
              <a:ext uri="{FF2B5EF4-FFF2-40B4-BE49-F238E27FC236}">
                <a16:creationId xmlns:a16="http://schemas.microsoft.com/office/drawing/2014/main" id="{DEEA8625-DABD-824D-8491-6F933E7ECE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47277" y="2292836"/>
            <a:ext cx="705678" cy="705678"/>
          </a:xfrm>
          <a:prstGeom prst="rect">
            <a:avLst/>
          </a:prstGeom>
        </p:spPr>
      </p:pic>
      <p:pic>
        <p:nvPicPr>
          <p:cNvPr id="16" name="Graphic 15">
            <a:extLst>
              <a:ext uri="{FF2B5EF4-FFF2-40B4-BE49-F238E27FC236}">
                <a16:creationId xmlns:a16="http://schemas.microsoft.com/office/drawing/2014/main" id="{642CD159-ED05-DD41-AFDF-102AA9EF259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7155" y="3013119"/>
            <a:ext cx="646043" cy="646043"/>
          </a:xfrm>
          <a:prstGeom prst="rect">
            <a:avLst/>
          </a:prstGeom>
        </p:spPr>
      </p:pic>
      <p:pic>
        <p:nvPicPr>
          <p:cNvPr id="22" name="Graphic 21">
            <a:extLst>
              <a:ext uri="{FF2B5EF4-FFF2-40B4-BE49-F238E27FC236}">
                <a16:creationId xmlns:a16="http://schemas.microsoft.com/office/drawing/2014/main" id="{CBBF83E1-72AB-5E4D-B82E-1CA7C430813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47277" y="3674566"/>
            <a:ext cx="646044" cy="646044"/>
          </a:xfrm>
          <a:prstGeom prst="rect">
            <a:avLst/>
          </a:prstGeom>
        </p:spPr>
      </p:pic>
      <p:pic>
        <p:nvPicPr>
          <p:cNvPr id="20" name="Graphic 19">
            <a:extLst>
              <a:ext uri="{FF2B5EF4-FFF2-40B4-BE49-F238E27FC236}">
                <a16:creationId xmlns:a16="http://schemas.microsoft.com/office/drawing/2014/main" id="{54796161-84C4-E14E-A030-DDE3B1D506E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88130" y="4234886"/>
            <a:ext cx="914400" cy="914400"/>
          </a:xfrm>
          <a:prstGeom prst="rect">
            <a:avLst/>
          </a:prstGeom>
        </p:spPr>
      </p:pic>
    </p:spTree>
    <p:extLst>
      <p:ext uri="{BB962C8B-B14F-4D97-AF65-F5344CB8AC3E}">
        <p14:creationId xmlns:p14="http://schemas.microsoft.com/office/powerpoint/2010/main" val="416864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DB62-117D-8045-8980-E8CF26DB7623}"/>
              </a:ext>
            </a:extLst>
          </p:cNvPr>
          <p:cNvSpPr>
            <a:spLocks noGrp="1"/>
          </p:cNvSpPr>
          <p:nvPr>
            <p:ph type="title"/>
          </p:nvPr>
        </p:nvSpPr>
        <p:spPr/>
        <p:txBody>
          <a:bodyPr/>
          <a:lstStyle/>
          <a:p>
            <a:r>
              <a:rPr lang="en-US" dirty="0"/>
              <a:t>Invasion of the Right to Privacy and Appropriation (IRPA)</a:t>
            </a:r>
          </a:p>
        </p:txBody>
      </p:sp>
      <p:sp>
        <p:nvSpPr>
          <p:cNvPr id="6" name="Text Placeholder 5">
            <a:extLst>
              <a:ext uri="{FF2B5EF4-FFF2-40B4-BE49-F238E27FC236}">
                <a16:creationId xmlns:a16="http://schemas.microsoft.com/office/drawing/2014/main" id="{6454DA93-029F-5A46-8A1B-51CA6CE53B53}"/>
              </a:ext>
            </a:extLst>
          </p:cNvPr>
          <p:cNvSpPr>
            <a:spLocks noGrp="1"/>
          </p:cNvSpPr>
          <p:nvPr>
            <p:ph type="body" sz="quarter" idx="17"/>
          </p:nvPr>
        </p:nvSpPr>
        <p:spPr/>
        <p:txBody>
          <a:bodyPr>
            <a:noAutofit/>
          </a:bodyPr>
          <a:lstStyle/>
          <a:p>
            <a:pPr marL="1143000" lvl="1" indent="-457200">
              <a:lnSpc>
                <a:spcPct val="150000"/>
              </a:lnSpc>
              <a:buClr>
                <a:srgbClr val="004A78"/>
              </a:buClr>
              <a:buFont typeface="+mj-lt"/>
              <a:buAutoNum type="arabicPeriod"/>
            </a:pPr>
            <a:r>
              <a:rPr lang="en-US" sz="2600" dirty="0">
                <a:solidFill>
                  <a:srgbClr val="000000"/>
                </a:solidFill>
                <a:latin typeface="Arial" panose="020B0604020202020204" pitchFamily="34" charset="0"/>
                <a:cs typeface="Arial" panose="020B0604020202020204" pitchFamily="34" charset="0"/>
              </a:rPr>
              <a:t>Intrusion into an individual’s affairs or seclusion</a:t>
            </a:r>
          </a:p>
          <a:p>
            <a:pPr marL="1485900" lvl="2" indent="-342900">
              <a:lnSpc>
                <a:spcPct val="150000"/>
              </a:lnSpc>
              <a:buClr>
                <a:srgbClr val="004A78"/>
              </a:buClr>
            </a:pPr>
            <a:r>
              <a:rPr lang="en-US" sz="2400" b="1" dirty="0">
                <a:solidFill>
                  <a:srgbClr val="000000"/>
                </a:solidFill>
                <a:latin typeface="Arial" panose="020B0604020202020204" pitchFamily="34" charset="0"/>
                <a:cs typeface="Arial" panose="020B0604020202020204" pitchFamily="34" charset="0"/>
              </a:rPr>
              <a:t>Example 5.10 </a:t>
            </a:r>
            <a:r>
              <a:rPr lang="en-US" sz="2400" dirty="0">
                <a:solidFill>
                  <a:srgbClr val="000000"/>
                </a:solidFill>
                <a:latin typeface="Arial" panose="020B0604020202020204" pitchFamily="34" charset="0"/>
                <a:cs typeface="Arial" panose="020B0604020202020204" pitchFamily="34" charset="0"/>
              </a:rPr>
              <a:t>Sharon</a:t>
            </a:r>
          </a:p>
          <a:p>
            <a:pPr marL="1143000" lvl="1" indent="-457200">
              <a:lnSpc>
                <a:spcPct val="150000"/>
              </a:lnSpc>
              <a:buClr>
                <a:srgbClr val="004A78"/>
              </a:buClr>
              <a:buFont typeface="+mj-lt"/>
              <a:buAutoNum type="arabicPeriod"/>
            </a:pPr>
            <a:r>
              <a:rPr lang="en-US" sz="2600" dirty="0">
                <a:solidFill>
                  <a:srgbClr val="000000"/>
                </a:solidFill>
                <a:latin typeface="Arial" panose="020B0604020202020204" pitchFamily="34" charset="0"/>
                <a:cs typeface="Arial" panose="020B0604020202020204" pitchFamily="34" charset="0"/>
              </a:rPr>
              <a:t>False light</a:t>
            </a:r>
          </a:p>
          <a:p>
            <a:pPr marL="1485900" lvl="2" indent="-342900">
              <a:lnSpc>
                <a:spcPct val="150000"/>
              </a:lnSpc>
              <a:buClr>
                <a:srgbClr val="004A78"/>
              </a:buClr>
            </a:pPr>
            <a:r>
              <a:rPr lang="en-US" sz="2400" b="1" dirty="0">
                <a:solidFill>
                  <a:srgbClr val="000000"/>
                </a:solidFill>
                <a:latin typeface="Arial" panose="020B0604020202020204" pitchFamily="34" charset="0"/>
                <a:cs typeface="Arial" panose="020B0604020202020204" pitchFamily="34" charset="0"/>
              </a:rPr>
              <a:t>Case Example 5.11 </a:t>
            </a:r>
            <a:r>
              <a:rPr lang="en-US" sz="2400" dirty="0">
                <a:solidFill>
                  <a:srgbClr val="000000"/>
                </a:solidFill>
                <a:latin typeface="Arial" panose="020B0604020202020204" pitchFamily="34" charset="0"/>
                <a:cs typeface="Arial" panose="020B0604020202020204" pitchFamily="34" charset="0"/>
              </a:rPr>
              <a:t>Funk v. Crime Stoppers</a:t>
            </a:r>
          </a:p>
          <a:p>
            <a:pPr marL="1143000" lvl="1" indent="-457200">
              <a:lnSpc>
                <a:spcPct val="150000"/>
              </a:lnSpc>
              <a:buClr>
                <a:srgbClr val="004A78"/>
              </a:buClr>
              <a:buFont typeface="+mj-lt"/>
              <a:buAutoNum type="arabicPeriod"/>
            </a:pPr>
            <a:r>
              <a:rPr lang="en-US" sz="2600" dirty="0">
                <a:solidFill>
                  <a:srgbClr val="000000"/>
                </a:solidFill>
                <a:latin typeface="Arial" panose="020B0604020202020204" pitchFamily="34" charset="0"/>
                <a:cs typeface="Arial" panose="020B0604020202020204" pitchFamily="34" charset="0"/>
              </a:rPr>
              <a:t>Public disclosure of private facts</a:t>
            </a:r>
          </a:p>
          <a:p>
            <a:pPr marL="1143000" lvl="1" indent="-457200">
              <a:lnSpc>
                <a:spcPct val="150000"/>
              </a:lnSpc>
              <a:buClr>
                <a:srgbClr val="004A78"/>
              </a:buClr>
              <a:buFont typeface="+mj-lt"/>
              <a:buAutoNum type="arabicPeriod"/>
            </a:pPr>
            <a:r>
              <a:rPr lang="en-US" sz="2600" dirty="0">
                <a:solidFill>
                  <a:srgbClr val="000000"/>
                </a:solidFill>
                <a:latin typeface="Arial" panose="020B0604020202020204" pitchFamily="34" charset="0"/>
                <a:cs typeface="Arial" panose="020B0604020202020204" pitchFamily="34" charset="0"/>
              </a:rPr>
              <a:t>Appropriation of identity</a:t>
            </a:r>
          </a:p>
          <a:p>
            <a:pPr marL="1485900" lvl="2" indent="-342900">
              <a:lnSpc>
                <a:spcPct val="150000"/>
              </a:lnSpc>
              <a:buClr>
                <a:srgbClr val="004A78"/>
              </a:buClr>
              <a:buFont typeface="Arial" panose="020B0604020202020204" pitchFamily="34" charset="0"/>
              <a:buChar char="•"/>
            </a:pPr>
            <a:r>
              <a:rPr lang="en-US" sz="2400" b="1" dirty="0">
                <a:solidFill>
                  <a:srgbClr val="000000"/>
                </a:solidFill>
                <a:latin typeface="Arial" panose="020B0604020202020204" pitchFamily="34" charset="0"/>
                <a:cs typeface="Arial" panose="020B0604020202020204" pitchFamily="34" charset="0"/>
              </a:rPr>
              <a:t>Example 5.12 </a:t>
            </a:r>
            <a:r>
              <a:rPr lang="en-US" sz="2400" dirty="0">
                <a:solidFill>
                  <a:srgbClr val="000000"/>
                </a:solidFill>
                <a:latin typeface="Arial" panose="020B0604020202020204" pitchFamily="34" charset="0"/>
                <a:cs typeface="Arial" panose="020B0604020202020204" pitchFamily="34" charset="0"/>
              </a:rPr>
              <a:t>Advertising Agency</a:t>
            </a:r>
          </a:p>
        </p:txBody>
      </p:sp>
      <p:pic>
        <p:nvPicPr>
          <p:cNvPr id="10" name="Graphic 9">
            <a:extLst>
              <a:ext uri="{FF2B5EF4-FFF2-40B4-BE49-F238E27FC236}">
                <a16:creationId xmlns:a16="http://schemas.microsoft.com/office/drawing/2014/main" id="{61C5152D-BF22-2D4C-A02C-9A57B509982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2452" y="2272349"/>
            <a:ext cx="624841" cy="624841"/>
          </a:xfrm>
          <a:prstGeom prst="rect">
            <a:avLst/>
          </a:prstGeom>
        </p:spPr>
      </p:pic>
      <p:pic>
        <p:nvPicPr>
          <p:cNvPr id="14" name="Graphic 13">
            <a:extLst>
              <a:ext uri="{FF2B5EF4-FFF2-40B4-BE49-F238E27FC236}">
                <a16:creationId xmlns:a16="http://schemas.microsoft.com/office/drawing/2014/main" id="{910DF772-796F-8B4D-B92F-7C4F41602CA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8220" y="3300470"/>
            <a:ext cx="914400" cy="914400"/>
          </a:xfrm>
          <a:prstGeom prst="rect">
            <a:avLst/>
          </a:prstGeom>
        </p:spPr>
      </p:pic>
      <p:pic>
        <p:nvPicPr>
          <p:cNvPr id="16" name="Graphic 15">
            <a:extLst>
              <a:ext uri="{FF2B5EF4-FFF2-40B4-BE49-F238E27FC236}">
                <a16:creationId xmlns:a16="http://schemas.microsoft.com/office/drawing/2014/main" id="{715083F4-62AA-2340-AB28-5D2F00143B6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34230" y="5457113"/>
            <a:ext cx="678180" cy="678180"/>
          </a:xfrm>
          <a:prstGeom prst="rect">
            <a:avLst/>
          </a:prstGeom>
        </p:spPr>
      </p:pic>
    </p:spTree>
    <p:extLst>
      <p:ext uri="{BB962C8B-B14F-4D97-AF65-F5344CB8AC3E}">
        <p14:creationId xmlns:p14="http://schemas.microsoft.com/office/powerpoint/2010/main" val="2660477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DB62-117D-8045-8980-E8CF26DB7623}"/>
              </a:ext>
            </a:extLst>
          </p:cNvPr>
          <p:cNvSpPr>
            <a:spLocks noGrp="1"/>
          </p:cNvSpPr>
          <p:nvPr>
            <p:ph type="title"/>
          </p:nvPr>
        </p:nvSpPr>
        <p:spPr/>
        <p:txBody>
          <a:bodyPr/>
          <a:lstStyle/>
          <a:p>
            <a:r>
              <a:rPr lang="en-US" dirty="0"/>
              <a:t>Fraudulent Misrepresentation</a:t>
            </a:r>
          </a:p>
        </p:txBody>
      </p:sp>
      <p:sp>
        <p:nvSpPr>
          <p:cNvPr id="3" name="Text Placeholder 2">
            <a:extLst>
              <a:ext uri="{FF2B5EF4-FFF2-40B4-BE49-F238E27FC236}">
                <a16:creationId xmlns:a16="http://schemas.microsoft.com/office/drawing/2014/main" id="{EE2DE156-1E19-4B40-A11D-806745190A23}"/>
              </a:ext>
            </a:extLst>
          </p:cNvPr>
          <p:cNvSpPr>
            <a:spLocks noGrp="1"/>
          </p:cNvSpPr>
          <p:nvPr>
            <p:ph type="body" sz="quarter" idx="17"/>
          </p:nvPr>
        </p:nvSpPr>
        <p:spPr/>
        <p:txBody>
          <a:bodyPr>
            <a:normAutofit/>
          </a:bodyPr>
          <a:lstStyle/>
          <a:p>
            <a:pPr>
              <a:lnSpc>
                <a:spcPct val="150000"/>
              </a:lnSpc>
              <a:buFont typeface="Arial" panose="020B0604020202020204" pitchFamily="34" charset="0"/>
              <a:buChar char="•"/>
            </a:pPr>
            <a:r>
              <a:rPr lang="en-US" sz="2600" b="1" dirty="0"/>
              <a:t>Case Example 5.14 </a:t>
            </a:r>
            <a:r>
              <a:rPr lang="en-US" sz="2600" dirty="0"/>
              <a:t>Revell v. Guido</a:t>
            </a:r>
          </a:p>
          <a:p>
            <a:pPr marL="0" indent="0">
              <a:lnSpc>
                <a:spcPct val="150000"/>
              </a:lnSpc>
              <a:buNone/>
            </a:pPr>
            <a:r>
              <a:rPr lang="en-US" sz="2600" b="1" dirty="0">
                <a:solidFill>
                  <a:srgbClr val="006298"/>
                </a:solidFill>
              </a:rPr>
              <a:t>Wrongful Interference</a:t>
            </a:r>
          </a:p>
          <a:p>
            <a:pPr marL="342900" indent="-342900">
              <a:lnSpc>
                <a:spcPct val="150000"/>
              </a:lnSpc>
              <a:buFont typeface="Arial" panose="020B0604020202020204" pitchFamily="34" charset="0"/>
              <a:buChar char="•"/>
            </a:pPr>
            <a:r>
              <a:rPr lang="en-US" sz="2600" b="1" dirty="0"/>
              <a:t>Classic Case Example 5.15 </a:t>
            </a:r>
            <a:r>
              <a:rPr lang="en-US" sz="2600" dirty="0"/>
              <a:t>Lumley v. Wagner &amp; Lumley v. </a:t>
            </a:r>
            <a:r>
              <a:rPr lang="en-US" sz="2600" dirty="0" err="1"/>
              <a:t>Gye</a:t>
            </a:r>
            <a:endParaRPr lang="en-US" sz="2600" dirty="0"/>
          </a:p>
          <a:p>
            <a:pPr marL="342900" indent="-342900">
              <a:lnSpc>
                <a:spcPct val="150000"/>
              </a:lnSpc>
              <a:buFont typeface="Arial" panose="020B0604020202020204" pitchFamily="34" charset="0"/>
              <a:buChar char="•"/>
            </a:pPr>
            <a:r>
              <a:rPr lang="en-US" sz="2600" b="1" dirty="0"/>
              <a:t>Example 5.16 </a:t>
            </a:r>
            <a:r>
              <a:rPr lang="en-US" sz="2600" dirty="0"/>
              <a:t>Joe’s v. Ultimate Sport </a:t>
            </a:r>
          </a:p>
          <a:p>
            <a:pPr marL="342900" indent="-342900">
              <a:lnSpc>
                <a:spcPct val="150000"/>
              </a:lnSpc>
              <a:buFont typeface="Arial" panose="020B0604020202020204" pitchFamily="34" charset="0"/>
              <a:buChar char="•"/>
            </a:pPr>
            <a:r>
              <a:rPr lang="en-US" sz="2600" b="1" dirty="0"/>
              <a:t>Example 5.17 </a:t>
            </a:r>
            <a:r>
              <a:rPr lang="en-US" sz="2600" dirty="0"/>
              <a:t>Burke’s Meat Company</a:t>
            </a:r>
          </a:p>
        </p:txBody>
      </p:sp>
      <p:pic>
        <p:nvPicPr>
          <p:cNvPr id="12" name="Graphic 11">
            <a:extLst>
              <a:ext uri="{FF2B5EF4-FFF2-40B4-BE49-F238E27FC236}">
                <a16:creationId xmlns:a16="http://schemas.microsoft.com/office/drawing/2014/main" id="{AE7B4D7A-FB9D-EC40-8DDD-6165DEDB257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3301" y="1470522"/>
            <a:ext cx="853440" cy="853440"/>
          </a:xfrm>
          <a:prstGeom prst="rect">
            <a:avLst/>
          </a:prstGeom>
        </p:spPr>
      </p:pic>
      <p:pic>
        <p:nvPicPr>
          <p:cNvPr id="14" name="Graphic 13">
            <a:extLst>
              <a:ext uri="{FF2B5EF4-FFF2-40B4-BE49-F238E27FC236}">
                <a16:creationId xmlns:a16="http://schemas.microsoft.com/office/drawing/2014/main" id="{3F88106F-B56D-1542-AAB1-73F2B0988EA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70690" y="2766145"/>
            <a:ext cx="1211580" cy="1211580"/>
          </a:xfrm>
          <a:prstGeom prst="rect">
            <a:avLst/>
          </a:prstGeom>
        </p:spPr>
      </p:pic>
      <p:pic>
        <p:nvPicPr>
          <p:cNvPr id="16" name="Graphic 15">
            <a:extLst>
              <a:ext uri="{FF2B5EF4-FFF2-40B4-BE49-F238E27FC236}">
                <a16:creationId xmlns:a16="http://schemas.microsoft.com/office/drawing/2014/main" id="{3CA5C407-47B5-A346-A8A1-3B9E003F476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44492" y="3683027"/>
            <a:ext cx="970313" cy="970313"/>
          </a:xfrm>
          <a:prstGeom prst="rect">
            <a:avLst/>
          </a:prstGeom>
        </p:spPr>
      </p:pic>
      <p:pic>
        <p:nvPicPr>
          <p:cNvPr id="18" name="Graphic 17">
            <a:extLst>
              <a:ext uri="{FF2B5EF4-FFF2-40B4-BE49-F238E27FC236}">
                <a16:creationId xmlns:a16="http://schemas.microsoft.com/office/drawing/2014/main" id="{608E1001-31E5-8242-9A70-D5A30CB2435E}"/>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72448" y="4564630"/>
            <a:ext cx="914400" cy="914400"/>
          </a:xfrm>
          <a:prstGeom prst="rect">
            <a:avLst/>
          </a:prstGeom>
        </p:spPr>
      </p:pic>
    </p:spTree>
    <p:extLst>
      <p:ext uri="{BB962C8B-B14F-4D97-AF65-F5344CB8AC3E}">
        <p14:creationId xmlns:p14="http://schemas.microsoft.com/office/powerpoint/2010/main" val="353255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EBF3-98B1-F54A-9BF7-3BED1586C0DC}"/>
              </a:ext>
            </a:extLst>
          </p:cNvPr>
          <p:cNvSpPr>
            <a:spLocks noGrp="1"/>
          </p:cNvSpPr>
          <p:nvPr>
            <p:ph type="title"/>
          </p:nvPr>
        </p:nvSpPr>
        <p:spPr/>
        <p:txBody>
          <a:bodyPr/>
          <a:lstStyle/>
          <a:p>
            <a:r>
              <a:rPr lang="en-US" dirty="0"/>
              <a:t>Intentional Torts Against Property</a:t>
            </a:r>
          </a:p>
        </p:txBody>
      </p:sp>
      <p:sp>
        <p:nvSpPr>
          <p:cNvPr id="5" name="Text Placeholder 4">
            <a:extLst>
              <a:ext uri="{FF2B5EF4-FFF2-40B4-BE49-F238E27FC236}">
                <a16:creationId xmlns:a16="http://schemas.microsoft.com/office/drawing/2014/main" id="{4B6403EB-F4C8-464B-BEA7-E2127786EE63}"/>
              </a:ext>
            </a:extLst>
          </p:cNvPr>
          <p:cNvSpPr>
            <a:spLocks noGrp="1"/>
          </p:cNvSpPr>
          <p:nvPr>
            <p:ph type="body" sz="quarter" idx="17"/>
          </p:nvPr>
        </p:nvSpPr>
        <p:spPr/>
        <p:txBody>
          <a:bodyPr>
            <a:normAutofit/>
          </a:bodyPr>
          <a:lstStyle/>
          <a:p>
            <a:pPr marL="0" indent="0">
              <a:lnSpc>
                <a:spcPct val="100000"/>
              </a:lnSpc>
              <a:buNone/>
            </a:pPr>
            <a:r>
              <a:rPr lang="en-US" sz="2400" b="1" dirty="0">
                <a:solidFill>
                  <a:srgbClr val="006298"/>
                </a:solidFill>
              </a:rPr>
              <a:t>Trespass to Land</a:t>
            </a:r>
          </a:p>
          <a:p>
            <a:pPr marL="342900" indent="-342900">
              <a:lnSpc>
                <a:spcPct val="100000"/>
              </a:lnSpc>
              <a:buFont typeface="Arial" panose="020B0604020202020204" pitchFamily="34" charset="0"/>
              <a:buChar char="•"/>
            </a:pPr>
            <a:r>
              <a:rPr lang="en-US" sz="2400" dirty="0"/>
              <a:t>Protects landowner’s rights</a:t>
            </a:r>
          </a:p>
          <a:p>
            <a:pPr marL="0" indent="0">
              <a:lnSpc>
                <a:spcPct val="100000"/>
              </a:lnSpc>
              <a:buNone/>
            </a:pPr>
            <a:r>
              <a:rPr lang="en-US" sz="2400" b="1" dirty="0">
                <a:solidFill>
                  <a:srgbClr val="006298"/>
                </a:solidFill>
              </a:rPr>
              <a:t>Trespass to Personal Property</a:t>
            </a:r>
          </a:p>
          <a:p>
            <a:pPr marL="342900" indent="-342900">
              <a:lnSpc>
                <a:spcPct val="100000"/>
              </a:lnSpc>
              <a:buFont typeface="Arial" panose="020B0604020202020204" pitchFamily="34" charset="0"/>
              <a:buChar char="•"/>
            </a:pPr>
            <a:r>
              <a:rPr lang="en-US" sz="2400" b="1" dirty="0"/>
              <a:t>Example 5.18: </a:t>
            </a:r>
            <a:r>
              <a:rPr lang="en-US" sz="2400" dirty="0"/>
              <a:t>Kelly v. Ryan</a:t>
            </a:r>
          </a:p>
          <a:p>
            <a:pPr marL="0" indent="0">
              <a:lnSpc>
                <a:spcPct val="100000"/>
              </a:lnSpc>
              <a:buNone/>
            </a:pPr>
            <a:r>
              <a:rPr lang="en-US" sz="2400" b="1" dirty="0">
                <a:solidFill>
                  <a:srgbClr val="006298"/>
                </a:solidFill>
              </a:rPr>
              <a:t>Conversion</a:t>
            </a:r>
          </a:p>
          <a:p>
            <a:pPr marL="342900" indent="-342900">
              <a:lnSpc>
                <a:spcPct val="100000"/>
              </a:lnSpc>
              <a:buFont typeface="Arial" panose="020B0604020202020204" pitchFamily="34" charset="0"/>
              <a:buChar char="•"/>
            </a:pPr>
            <a:r>
              <a:rPr lang="en-US" sz="2400" b="1" dirty="0"/>
              <a:t>Case Example 5.20: </a:t>
            </a:r>
            <a:r>
              <a:rPr lang="en-US" sz="2400" dirty="0" err="1"/>
              <a:t>Welco</a:t>
            </a:r>
            <a:r>
              <a:rPr lang="en-US" sz="2400" dirty="0"/>
              <a:t> v. Mora</a:t>
            </a:r>
          </a:p>
          <a:p>
            <a:pPr marL="0" indent="0">
              <a:lnSpc>
                <a:spcPct val="100000"/>
              </a:lnSpc>
              <a:buNone/>
            </a:pPr>
            <a:r>
              <a:rPr lang="en-US" sz="2400" b="1" dirty="0">
                <a:solidFill>
                  <a:srgbClr val="006298"/>
                </a:solidFill>
              </a:rPr>
              <a:t>Disparagement of Property</a:t>
            </a:r>
          </a:p>
          <a:p>
            <a:pPr marL="342900" indent="-342900">
              <a:lnSpc>
                <a:spcPct val="100000"/>
              </a:lnSpc>
              <a:buFont typeface="Arial" panose="020B0604020202020204" pitchFamily="34" charset="0"/>
              <a:buChar char="•"/>
            </a:pPr>
            <a:r>
              <a:rPr lang="en-US" sz="2400" dirty="0"/>
              <a:t>If a car dealer publishes an ad stating that its rival dealer sells stolen vehicles, then this intentional tort would hurt the business.</a:t>
            </a:r>
          </a:p>
        </p:txBody>
      </p:sp>
      <p:pic>
        <p:nvPicPr>
          <p:cNvPr id="14" name="Graphic 13">
            <a:extLst>
              <a:ext uri="{FF2B5EF4-FFF2-40B4-BE49-F238E27FC236}">
                <a16:creationId xmlns:a16="http://schemas.microsoft.com/office/drawing/2014/main" id="{13FDAA7D-51E2-4816-AD57-8356AD2FCB0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7229" y="2925504"/>
            <a:ext cx="800636" cy="800636"/>
          </a:xfrm>
          <a:prstGeom prst="rect">
            <a:avLst/>
          </a:prstGeom>
        </p:spPr>
      </p:pic>
      <p:pic>
        <p:nvPicPr>
          <p:cNvPr id="16" name="Graphic 15">
            <a:extLst>
              <a:ext uri="{FF2B5EF4-FFF2-40B4-BE49-F238E27FC236}">
                <a16:creationId xmlns:a16="http://schemas.microsoft.com/office/drawing/2014/main" id="{7CFC0DDB-873A-4F97-AC59-4916BA8CCC8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3835400"/>
            <a:ext cx="861059" cy="861059"/>
          </a:xfrm>
          <a:prstGeom prst="rect">
            <a:avLst/>
          </a:prstGeom>
        </p:spPr>
      </p:pic>
    </p:spTree>
    <p:extLst>
      <p:ext uri="{BB962C8B-B14F-4D97-AF65-F5344CB8AC3E}">
        <p14:creationId xmlns:p14="http://schemas.microsoft.com/office/powerpoint/2010/main" val="296273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EBF3-98B1-F54A-9BF7-3BED1586C0DC}"/>
              </a:ext>
            </a:extLst>
          </p:cNvPr>
          <p:cNvSpPr>
            <a:spLocks noGrp="1"/>
          </p:cNvSpPr>
          <p:nvPr>
            <p:ph type="title"/>
          </p:nvPr>
        </p:nvSpPr>
        <p:spPr/>
        <p:txBody>
          <a:bodyPr/>
          <a:lstStyle/>
          <a:p>
            <a:r>
              <a:rPr lang="en-US" dirty="0"/>
              <a:t>Negligence</a:t>
            </a:r>
          </a:p>
        </p:txBody>
      </p:sp>
      <p:sp>
        <p:nvSpPr>
          <p:cNvPr id="3" name="Text Placeholder 2">
            <a:extLst>
              <a:ext uri="{FF2B5EF4-FFF2-40B4-BE49-F238E27FC236}">
                <a16:creationId xmlns:a16="http://schemas.microsoft.com/office/drawing/2014/main" id="{1BCB57D0-60C6-4D71-822E-45A2F681277A}"/>
              </a:ext>
            </a:extLst>
          </p:cNvPr>
          <p:cNvSpPr>
            <a:spLocks noGrp="1"/>
          </p:cNvSpPr>
          <p:nvPr>
            <p:ph type="body" sz="quarter" idx="17"/>
          </p:nvPr>
        </p:nvSpPr>
        <p:spPr/>
        <p:txBody>
          <a:bodyPr>
            <a:noAutofit/>
          </a:bodyPr>
          <a:lstStyle/>
          <a:p>
            <a:pPr marL="342900" indent="-342900">
              <a:lnSpc>
                <a:spcPct val="100000"/>
              </a:lnSpc>
              <a:buFont typeface="Arial" panose="020B0604020202020204" pitchFamily="34" charset="0"/>
              <a:buChar char="•"/>
            </a:pPr>
            <a:r>
              <a:rPr lang="en-US" sz="2600" dirty="0"/>
              <a:t>Plaintiff must prove each of the following in a successful negligence action: </a:t>
            </a:r>
          </a:p>
          <a:p>
            <a:pPr marL="1143000" lvl="1" indent="-457200">
              <a:lnSpc>
                <a:spcPct val="100000"/>
              </a:lnSpc>
              <a:buFont typeface="+mj-lt"/>
              <a:buAutoNum type="arabicPeriod"/>
            </a:pPr>
            <a:r>
              <a:rPr lang="en-US" sz="2400" dirty="0">
                <a:solidFill>
                  <a:srgbClr val="000000"/>
                </a:solidFill>
                <a:latin typeface="Arial" panose="020B0604020202020204" pitchFamily="34" charset="0"/>
                <a:cs typeface="Arial" panose="020B0604020202020204" pitchFamily="34" charset="0"/>
              </a:rPr>
              <a:t>Duty</a:t>
            </a:r>
          </a:p>
          <a:p>
            <a:pPr marL="1143000" lvl="1" indent="-457200">
              <a:lnSpc>
                <a:spcPct val="100000"/>
              </a:lnSpc>
              <a:buFont typeface="+mj-lt"/>
              <a:buAutoNum type="arabicPeriod"/>
            </a:pPr>
            <a:r>
              <a:rPr lang="en-US" sz="2400" dirty="0">
                <a:solidFill>
                  <a:srgbClr val="000000"/>
                </a:solidFill>
                <a:latin typeface="Arial" panose="020B0604020202020204" pitchFamily="34" charset="0"/>
                <a:cs typeface="Arial" panose="020B0604020202020204" pitchFamily="34" charset="0"/>
              </a:rPr>
              <a:t>Breach</a:t>
            </a:r>
          </a:p>
          <a:p>
            <a:pPr marL="1143000" lvl="1" indent="-457200">
              <a:lnSpc>
                <a:spcPct val="100000"/>
              </a:lnSpc>
              <a:buFont typeface="+mj-lt"/>
              <a:buAutoNum type="arabicPeriod"/>
            </a:pPr>
            <a:r>
              <a:rPr lang="en-US" sz="2400" dirty="0">
                <a:solidFill>
                  <a:srgbClr val="000000"/>
                </a:solidFill>
                <a:latin typeface="Arial" panose="020B0604020202020204" pitchFamily="34" charset="0"/>
                <a:cs typeface="Arial" panose="020B0604020202020204" pitchFamily="34" charset="0"/>
              </a:rPr>
              <a:t>Causation in fact</a:t>
            </a:r>
          </a:p>
          <a:p>
            <a:pPr marL="1143000" lvl="1" indent="-457200">
              <a:lnSpc>
                <a:spcPct val="100000"/>
              </a:lnSpc>
              <a:buFont typeface="+mj-lt"/>
              <a:buAutoNum type="arabicPeriod"/>
            </a:pPr>
            <a:r>
              <a:rPr lang="en-US" sz="2400" dirty="0">
                <a:solidFill>
                  <a:srgbClr val="000000"/>
                </a:solidFill>
                <a:latin typeface="Arial" panose="020B0604020202020204" pitchFamily="34" charset="0"/>
                <a:cs typeface="Arial" panose="020B0604020202020204" pitchFamily="34" charset="0"/>
              </a:rPr>
              <a:t>Proximate causation</a:t>
            </a:r>
          </a:p>
          <a:p>
            <a:pPr marL="1143000" lvl="1" indent="-457200">
              <a:lnSpc>
                <a:spcPct val="100000"/>
              </a:lnSpc>
              <a:spcAft>
                <a:spcPts val="1800"/>
              </a:spcAft>
              <a:buFont typeface="+mj-lt"/>
              <a:buAutoNum type="arabicPeriod"/>
            </a:pPr>
            <a:r>
              <a:rPr lang="en-US" sz="2400" dirty="0">
                <a:solidFill>
                  <a:srgbClr val="000000"/>
                </a:solidFill>
                <a:latin typeface="Arial" panose="020B0604020202020204" pitchFamily="34" charset="0"/>
                <a:cs typeface="Arial" panose="020B0604020202020204" pitchFamily="34" charset="0"/>
              </a:rPr>
              <a:t>Damages</a:t>
            </a:r>
          </a:p>
          <a:p>
            <a:pPr marL="342900" indent="-342900">
              <a:lnSpc>
                <a:spcPct val="100000"/>
              </a:lnSpc>
              <a:spcAft>
                <a:spcPts val="1200"/>
              </a:spcAft>
              <a:buFont typeface="Arial" panose="020B0604020202020204" pitchFamily="34" charset="0"/>
              <a:buChar char="•"/>
            </a:pPr>
            <a:r>
              <a:rPr lang="en-US" sz="2600" b="1" dirty="0">
                <a:latin typeface="Arial" panose="020B0604020202020204" pitchFamily="34" charset="0"/>
                <a:cs typeface="Arial" panose="020B0604020202020204" pitchFamily="34" charset="0"/>
              </a:rPr>
              <a:t>Example 5.21 </a:t>
            </a:r>
            <a:r>
              <a:rPr lang="en-US" sz="2600" dirty="0">
                <a:latin typeface="Arial" panose="020B0604020202020204" pitchFamily="34" charset="0"/>
                <a:cs typeface="Arial" panose="020B0604020202020204" pitchFamily="34" charset="0"/>
              </a:rPr>
              <a:t>Juan v. Maya</a:t>
            </a:r>
          </a:p>
          <a:p>
            <a:pPr marL="342900" indent="-342900">
              <a:lnSpc>
                <a:spcPct val="100000"/>
              </a:lnSpc>
              <a:buFont typeface="Arial" panose="020B0604020202020204" pitchFamily="34" charset="0"/>
              <a:buChar char="•"/>
            </a:pPr>
            <a:r>
              <a:rPr lang="en-US" sz="2600" b="1" dirty="0">
                <a:latin typeface="Arial" panose="020B0604020202020204" pitchFamily="34" charset="0"/>
                <a:cs typeface="Arial" panose="020B0604020202020204" pitchFamily="34" charset="0"/>
              </a:rPr>
              <a:t>Example 5.26 </a:t>
            </a:r>
            <a:r>
              <a:rPr lang="en-US" sz="2600" dirty="0">
                <a:latin typeface="Arial" panose="020B0604020202020204" pitchFamily="34" charset="0"/>
                <a:cs typeface="Arial" panose="020B0604020202020204" pitchFamily="34" charset="0"/>
              </a:rPr>
              <a:t>Monica</a:t>
            </a:r>
          </a:p>
        </p:txBody>
      </p:sp>
      <p:pic>
        <p:nvPicPr>
          <p:cNvPr id="18" name="Graphic 17">
            <a:extLst>
              <a:ext uri="{FF2B5EF4-FFF2-40B4-BE49-F238E27FC236}">
                <a16:creationId xmlns:a16="http://schemas.microsoft.com/office/drawing/2014/main" id="{9CEC02DC-0F05-2C4A-8304-3AA9BAAFED9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4480" y="4732020"/>
            <a:ext cx="731520" cy="731520"/>
          </a:xfrm>
          <a:prstGeom prst="rect">
            <a:avLst/>
          </a:prstGeom>
        </p:spPr>
      </p:pic>
      <p:pic>
        <p:nvPicPr>
          <p:cNvPr id="20" name="Graphic 19">
            <a:extLst>
              <a:ext uri="{FF2B5EF4-FFF2-40B4-BE49-F238E27FC236}">
                <a16:creationId xmlns:a16="http://schemas.microsoft.com/office/drawing/2014/main" id="{C81D269C-C2F7-8C41-A1C0-79069FD5B1B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2926" y="5482920"/>
            <a:ext cx="720990" cy="720990"/>
          </a:xfrm>
          <a:prstGeom prst="rect">
            <a:avLst/>
          </a:prstGeom>
        </p:spPr>
      </p:pic>
    </p:spTree>
    <p:extLst>
      <p:ext uri="{BB962C8B-B14F-4D97-AF65-F5344CB8AC3E}">
        <p14:creationId xmlns:p14="http://schemas.microsoft.com/office/powerpoint/2010/main" val="62503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4A75-1745-0948-995D-A42CC738D565}"/>
              </a:ext>
            </a:extLst>
          </p:cNvPr>
          <p:cNvSpPr>
            <a:spLocks noGrp="1"/>
          </p:cNvSpPr>
          <p:nvPr>
            <p:ph type="title"/>
          </p:nvPr>
        </p:nvSpPr>
        <p:spPr>
          <a:xfrm>
            <a:off x="312420" y="365125"/>
            <a:ext cx="11567160" cy="672105"/>
          </a:xfrm>
        </p:spPr>
        <p:txBody>
          <a:bodyPr/>
          <a:lstStyle/>
          <a:p>
            <a:pPr>
              <a:lnSpc>
                <a:spcPct val="100000"/>
              </a:lnSpc>
            </a:pPr>
            <a:r>
              <a:rPr lang="en-US" dirty="0" err="1"/>
              <a:t>Bogenberger</a:t>
            </a:r>
            <a:r>
              <a:rPr lang="en-US" dirty="0"/>
              <a:t> v. Pi Kappa Alpha Corporation, Inc. </a:t>
            </a:r>
            <a:br>
              <a:rPr lang="en-US" dirty="0"/>
            </a:br>
            <a:r>
              <a:rPr lang="en-US" sz="3200" dirty="0"/>
              <a:t>Polling Question</a:t>
            </a:r>
            <a:endParaRPr lang="en-US" dirty="0"/>
          </a:p>
        </p:txBody>
      </p:sp>
      <p:sp>
        <p:nvSpPr>
          <p:cNvPr id="8" name="Text Placeholder 1">
            <a:extLst>
              <a:ext uri="{FF2B5EF4-FFF2-40B4-BE49-F238E27FC236}">
                <a16:creationId xmlns:a16="http://schemas.microsoft.com/office/drawing/2014/main" id="{00F857D9-CE5F-5745-9295-E7BF8E84FD6A}"/>
              </a:ext>
            </a:extLst>
          </p:cNvPr>
          <p:cNvSpPr>
            <a:spLocks noGrp="1"/>
          </p:cNvSpPr>
          <p:nvPr>
            <p:ph type="body" sz="quarter" idx="17"/>
          </p:nvPr>
        </p:nvSpPr>
        <p:spPr/>
        <p:txBody>
          <a:bodyPr/>
          <a:lstStyle/>
          <a:p>
            <a:pPr marL="0" indent="0">
              <a:lnSpc>
                <a:spcPct val="100000"/>
              </a:lnSpc>
              <a:buNone/>
            </a:pPr>
            <a:r>
              <a:rPr lang="en-US" sz="2800" b="0" dirty="0">
                <a:solidFill>
                  <a:srgbClr val="006298"/>
                </a:solidFill>
              </a:rPr>
              <a:t>Did the NIU Chapter and its officers owe a duty of care to the pledges, including David, during the hazing event? </a:t>
            </a:r>
          </a:p>
          <a:p>
            <a:pPr marL="342900" indent="-342900" algn="ctr">
              <a:lnSpc>
                <a:spcPct val="100000"/>
              </a:lnSpc>
              <a:buFont typeface="Wingdings" pitchFamily="2" charset="2"/>
              <a:buChar char="q"/>
            </a:pPr>
            <a:r>
              <a:rPr lang="en-US" sz="2800" b="0" dirty="0">
                <a:solidFill>
                  <a:srgbClr val="006298"/>
                </a:solidFill>
              </a:rPr>
              <a:t>Yes</a:t>
            </a:r>
          </a:p>
          <a:p>
            <a:pPr marL="342900" indent="-342900" algn="ctr">
              <a:lnSpc>
                <a:spcPct val="100000"/>
              </a:lnSpc>
              <a:spcAft>
                <a:spcPts val="1800"/>
              </a:spcAft>
              <a:buFont typeface="Wingdings" pitchFamily="2" charset="2"/>
              <a:buChar char="q"/>
            </a:pPr>
            <a:r>
              <a:rPr lang="en-US" sz="2800" b="0" dirty="0">
                <a:solidFill>
                  <a:srgbClr val="006298"/>
                </a:solidFill>
              </a:rPr>
              <a:t>No</a:t>
            </a:r>
          </a:p>
          <a:p>
            <a:pPr marL="0" indent="0">
              <a:lnSpc>
                <a:spcPct val="100000"/>
              </a:lnSpc>
              <a:buNone/>
            </a:pPr>
            <a:r>
              <a:rPr lang="en-US" sz="2800" b="0" dirty="0">
                <a:solidFill>
                  <a:srgbClr val="006298"/>
                </a:solidFill>
              </a:rPr>
              <a:t>Explain your reasoning to another person or classmate.</a:t>
            </a:r>
          </a:p>
        </p:txBody>
      </p:sp>
    </p:spTree>
    <p:extLst>
      <p:ext uri="{BB962C8B-B14F-4D97-AF65-F5344CB8AC3E}">
        <p14:creationId xmlns:p14="http://schemas.microsoft.com/office/powerpoint/2010/main" val="1061630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EF85-44D2-594F-908B-2018A1680558}"/>
              </a:ext>
            </a:extLst>
          </p:cNvPr>
          <p:cNvSpPr>
            <a:spLocks noGrp="1"/>
          </p:cNvSpPr>
          <p:nvPr>
            <p:ph type="title"/>
          </p:nvPr>
        </p:nvSpPr>
        <p:spPr/>
        <p:txBody>
          <a:bodyPr/>
          <a:lstStyle/>
          <a:p>
            <a:r>
              <a:rPr lang="en-US" dirty="0"/>
              <a:t>Taylor v. Baseball Club of Seattle, L.P. </a:t>
            </a:r>
            <a:r>
              <a:rPr lang="en-US" sz="3200" dirty="0"/>
              <a:t>Polling Question</a:t>
            </a:r>
            <a:endParaRPr lang="en-US" dirty="0"/>
          </a:p>
        </p:txBody>
      </p:sp>
      <p:sp>
        <p:nvSpPr>
          <p:cNvPr id="8" name="Text Placeholder 1">
            <a:extLst>
              <a:ext uri="{FF2B5EF4-FFF2-40B4-BE49-F238E27FC236}">
                <a16:creationId xmlns:a16="http://schemas.microsoft.com/office/drawing/2014/main" id="{6D9F379B-106D-464B-B12F-31DCA9DB7783}"/>
              </a:ext>
            </a:extLst>
          </p:cNvPr>
          <p:cNvSpPr>
            <a:spLocks noGrp="1"/>
          </p:cNvSpPr>
          <p:nvPr>
            <p:ph type="body" sz="quarter" idx="17"/>
          </p:nvPr>
        </p:nvSpPr>
        <p:spPr/>
        <p:txBody>
          <a:bodyPr/>
          <a:lstStyle/>
          <a:p>
            <a:pPr marL="0" indent="0">
              <a:lnSpc>
                <a:spcPct val="100000"/>
              </a:lnSpc>
              <a:buNone/>
            </a:pPr>
            <a:r>
              <a:rPr lang="en-US" sz="2800" b="0" dirty="0">
                <a:solidFill>
                  <a:srgbClr val="006298"/>
                </a:solidFill>
              </a:rPr>
              <a:t>Was the risk of injury from an errant baseball thrown during pregame warm-up foreseeable to a reasonable person with Taylor’s familiarity with baseball? </a:t>
            </a:r>
          </a:p>
          <a:p>
            <a:pPr marL="342900" indent="-342900" algn="ctr">
              <a:lnSpc>
                <a:spcPct val="100000"/>
              </a:lnSpc>
              <a:buFont typeface="Wingdings" pitchFamily="2" charset="2"/>
              <a:buChar char="q"/>
            </a:pPr>
            <a:r>
              <a:rPr lang="en-US" sz="2800" b="0" dirty="0">
                <a:solidFill>
                  <a:srgbClr val="006298"/>
                </a:solidFill>
              </a:rPr>
              <a:t>Yes</a:t>
            </a:r>
          </a:p>
          <a:p>
            <a:pPr marL="342900" indent="-342900" algn="ctr">
              <a:lnSpc>
                <a:spcPct val="100000"/>
              </a:lnSpc>
              <a:spcAft>
                <a:spcPts val="1800"/>
              </a:spcAft>
              <a:buFont typeface="Wingdings" pitchFamily="2" charset="2"/>
              <a:buChar char="q"/>
            </a:pPr>
            <a:r>
              <a:rPr lang="en-US" sz="2800" b="0" dirty="0">
                <a:solidFill>
                  <a:srgbClr val="006298"/>
                </a:solidFill>
              </a:rPr>
              <a:t>No</a:t>
            </a:r>
          </a:p>
          <a:p>
            <a:pPr marL="0" indent="0">
              <a:lnSpc>
                <a:spcPct val="100000"/>
              </a:lnSpc>
              <a:buNone/>
            </a:pPr>
            <a:r>
              <a:rPr lang="en-US" sz="2800" b="0" dirty="0">
                <a:solidFill>
                  <a:srgbClr val="006298"/>
                </a:solidFill>
              </a:rPr>
              <a:t>Explain your reasoning to another person or classmate.</a:t>
            </a:r>
          </a:p>
        </p:txBody>
      </p:sp>
    </p:spTree>
    <p:extLst>
      <p:ext uri="{BB962C8B-B14F-4D97-AF65-F5344CB8AC3E}">
        <p14:creationId xmlns:p14="http://schemas.microsoft.com/office/powerpoint/2010/main" val="215944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sz="3600" dirty="0"/>
              <a:t>Chapter Objectives</a:t>
            </a:r>
          </a:p>
        </p:txBody>
      </p:sp>
      <p:sp>
        <p:nvSpPr>
          <p:cNvPr id="5" name="Text Placeholder 2">
            <a:extLst>
              <a:ext uri="{FF2B5EF4-FFF2-40B4-BE49-F238E27FC236}">
                <a16:creationId xmlns:a16="http://schemas.microsoft.com/office/drawing/2014/main" id="{D46E9B2B-9A7E-B44B-877C-0FAF988DA86B}"/>
              </a:ext>
            </a:extLst>
          </p:cNvPr>
          <p:cNvSpPr>
            <a:spLocks noGrp="1"/>
          </p:cNvSpPr>
          <p:nvPr>
            <p:ph type="body" sz="quarter" idx="17"/>
          </p:nvPr>
        </p:nvSpPr>
        <p:spPr/>
        <p:txBody>
          <a:bodyPr>
            <a:normAutofit/>
          </a:bodyPr>
          <a:lstStyle/>
          <a:p>
            <a:pPr marL="0" indent="0">
              <a:lnSpc>
                <a:spcPct val="100000"/>
              </a:lnSpc>
              <a:buNone/>
            </a:pPr>
            <a:r>
              <a:rPr lang="en-US" sz="2800" dirty="0"/>
              <a:t>By the end of this chapter, you should be able to:</a:t>
            </a:r>
          </a:p>
          <a:p>
            <a:pPr>
              <a:lnSpc>
                <a:spcPct val="100000"/>
              </a:lnSpc>
              <a:buFont typeface="Arial" panose="020B0604020202020204" pitchFamily="34" charset="0"/>
              <a:buChar char="•"/>
            </a:pPr>
            <a:r>
              <a:rPr lang="en-US" sz="2800" dirty="0"/>
              <a:t>Describe the goal of tort law.</a:t>
            </a:r>
          </a:p>
          <a:p>
            <a:pPr>
              <a:lnSpc>
                <a:spcPct val="100000"/>
              </a:lnSpc>
              <a:buFont typeface="Arial" panose="020B0604020202020204" pitchFamily="34" charset="0"/>
              <a:buChar char="•"/>
            </a:pPr>
            <a:r>
              <a:rPr lang="en-US" sz="2800" dirty="0"/>
              <a:t>Identify damages available in intentional torts.</a:t>
            </a:r>
          </a:p>
          <a:p>
            <a:pPr>
              <a:lnSpc>
                <a:spcPct val="100000"/>
              </a:lnSpc>
              <a:buFont typeface="Arial" panose="020B0604020202020204" pitchFamily="34" charset="0"/>
              <a:buChar char="•"/>
            </a:pPr>
            <a:r>
              <a:rPr lang="en-US" sz="2800" dirty="0"/>
              <a:t>Determine whether the elements for various intentional torts have been met.</a:t>
            </a:r>
          </a:p>
          <a:p>
            <a:pPr>
              <a:lnSpc>
                <a:spcPct val="100000"/>
              </a:lnSpc>
              <a:buFont typeface="Arial" panose="020B0604020202020204" pitchFamily="34" charset="0"/>
              <a:buChar char="•"/>
            </a:pPr>
            <a:r>
              <a:rPr lang="en-US" sz="2800" dirty="0"/>
              <a:t>Explain negligence per se.</a:t>
            </a:r>
          </a:p>
          <a:p>
            <a:pPr>
              <a:lnSpc>
                <a:spcPct val="100000"/>
              </a:lnSpc>
              <a:buFont typeface="Arial" panose="020B0604020202020204" pitchFamily="34" charset="0"/>
              <a:buChar char="•"/>
            </a:pPr>
            <a:r>
              <a:rPr lang="en-US" sz="2800" dirty="0"/>
              <a:t>Identify defenses available for a negligence action.</a:t>
            </a:r>
          </a:p>
          <a:p>
            <a:pPr>
              <a:lnSpc>
                <a:spcPct val="100000"/>
              </a:lnSpc>
              <a:buFont typeface="Arial" panose="020B0604020202020204" pitchFamily="34" charset="0"/>
              <a:buChar char="•"/>
            </a:pPr>
            <a:r>
              <a:rPr lang="en-US" sz="2800" dirty="0"/>
              <a:t>Explain the defenses available for an intentional tort action.</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4AD3-FFB4-7347-99F1-A7FBFDD06C43}"/>
              </a:ext>
            </a:extLst>
          </p:cNvPr>
          <p:cNvSpPr>
            <a:spLocks noGrp="1"/>
          </p:cNvSpPr>
          <p:nvPr>
            <p:ph type="title"/>
          </p:nvPr>
        </p:nvSpPr>
        <p:spPr/>
        <p:txBody>
          <a:bodyPr/>
          <a:lstStyle/>
          <a:p>
            <a:r>
              <a:rPr lang="en-US" dirty="0"/>
              <a:t>Strict Liability</a:t>
            </a:r>
          </a:p>
        </p:txBody>
      </p:sp>
      <p:sp>
        <p:nvSpPr>
          <p:cNvPr id="3" name="Text Placeholder 2">
            <a:extLst>
              <a:ext uri="{FF2B5EF4-FFF2-40B4-BE49-F238E27FC236}">
                <a16:creationId xmlns:a16="http://schemas.microsoft.com/office/drawing/2014/main" id="{51DE8918-1F77-7243-A797-7E20800CB8D4}"/>
              </a:ext>
            </a:extLst>
          </p:cNvPr>
          <p:cNvSpPr>
            <a:spLocks noGrp="1"/>
          </p:cNvSpPr>
          <p:nvPr>
            <p:ph type="body" sz="quarter" idx="17"/>
          </p:nvPr>
        </p:nvSpPr>
        <p:spPr/>
        <p:txBody>
          <a:bodyPr>
            <a:normAutofit/>
          </a:bodyPr>
          <a:lstStyle/>
          <a:p>
            <a:pPr marL="0" indent="0">
              <a:lnSpc>
                <a:spcPct val="100000"/>
              </a:lnSpc>
              <a:buNone/>
            </a:pPr>
            <a:r>
              <a:rPr lang="en-US" sz="2600" b="1" dirty="0">
                <a:solidFill>
                  <a:srgbClr val="006298"/>
                </a:solidFill>
              </a:rPr>
              <a:t>Abnormally Dangerous Activities</a:t>
            </a:r>
          </a:p>
          <a:p>
            <a:pPr>
              <a:lnSpc>
                <a:spcPct val="100000"/>
              </a:lnSpc>
              <a:buFont typeface="Arial" panose="020B0604020202020204" pitchFamily="34" charset="0"/>
              <a:buChar char="•"/>
            </a:pPr>
            <a:r>
              <a:rPr lang="en-US" sz="2600" dirty="0"/>
              <a:t>The person who is engaged in an abnormally dangerous activity and benefits from it, is responsible for paying for any injuries caused by that activity. </a:t>
            </a:r>
          </a:p>
          <a:p>
            <a:pPr marL="0" indent="0">
              <a:lnSpc>
                <a:spcPct val="100000"/>
              </a:lnSpc>
              <a:buNone/>
            </a:pPr>
            <a:r>
              <a:rPr lang="en-US" sz="2600" b="1" dirty="0">
                <a:solidFill>
                  <a:srgbClr val="006298"/>
                </a:solidFill>
              </a:rPr>
              <a:t>Other Applications of Strict Liability</a:t>
            </a:r>
          </a:p>
          <a:p>
            <a:pPr marL="342900" indent="-342900">
              <a:lnSpc>
                <a:spcPct val="100000"/>
              </a:lnSpc>
              <a:buFont typeface="Arial" panose="020B0604020202020204" pitchFamily="34" charset="0"/>
              <a:buChar char="•"/>
            </a:pPr>
            <a:r>
              <a:rPr lang="en-US" sz="2600" dirty="0"/>
              <a:t>Persons who keep wild animals, for instance, are strictly liable for any harm inflicted by the animals.</a:t>
            </a:r>
          </a:p>
        </p:txBody>
      </p:sp>
    </p:spTree>
    <p:extLst>
      <p:ext uri="{BB962C8B-B14F-4D97-AF65-F5344CB8AC3E}">
        <p14:creationId xmlns:p14="http://schemas.microsoft.com/office/powerpoint/2010/main" val="196426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Knowledge Check Video: Intentional Torts</a:t>
            </a:r>
          </a:p>
        </p:txBody>
      </p:sp>
      <p:pic>
        <p:nvPicPr>
          <p:cNvPr id="5" name="intentional torts" descr="Knowledge Check Video: Intentional Torts.">
            <a:hlinkClick r:id="" action="ppaction://media"/>
            <a:extLst>
              <a:ext uri="{FF2B5EF4-FFF2-40B4-BE49-F238E27FC236}">
                <a16:creationId xmlns:a16="http://schemas.microsoft.com/office/drawing/2014/main" id="{C83BC7D8-5934-4C63-9FF4-913E3917D88A}"/>
              </a:ext>
            </a:extLst>
          </p:cNvPr>
          <p:cNvPicPr>
            <a:picLocks noChangeAspect="1"/>
          </p:cNvPicPr>
          <p:nvPr>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B03B4950-1B75-4562-A3E1-FF56140CDDCD}" label="intentional_torts_edit_2" lang="" r:embed="rId5"/>
                        </p173:trackLst>
                      </p173:tracksInfo>
                    </p:ext>
                  </p14:extLst>
                </p14:media>
              </p:ext>
            </p:extLst>
          </p:nvPr>
        </p:nvPicPr>
        <p:blipFill>
          <a:blip r:embed="rId6"/>
          <a:stretch>
            <a:fillRect/>
          </a:stretch>
        </p:blipFill>
        <p:spPr>
          <a:xfrm>
            <a:off x="3233491" y="1390937"/>
            <a:ext cx="5725019" cy="4293765"/>
          </a:xfrm>
          <a:prstGeom prst="rect">
            <a:avLst/>
          </a:prstGeom>
        </p:spPr>
      </p:pic>
      <p:graphicFrame>
        <p:nvGraphicFramePr>
          <p:cNvPr id="2" name="Object 1" descr="Intentional torts transcript">
            <a:extLst>
              <a:ext uri="{FF2B5EF4-FFF2-40B4-BE49-F238E27FC236}">
                <a16:creationId xmlns:a16="http://schemas.microsoft.com/office/drawing/2014/main" id="{6684197A-C676-4C13-89BB-E27AC8C512EA}"/>
              </a:ext>
            </a:extLst>
          </p:cNvPr>
          <p:cNvGraphicFramePr>
            <a:graphicFrameLocks noChangeAspect="1"/>
          </p:cNvGraphicFramePr>
          <p:nvPr>
            <p:extLst>
              <p:ext uri="{D42A27DB-BD31-4B8C-83A1-F6EECF244321}">
                <p14:modId xmlns:p14="http://schemas.microsoft.com/office/powerpoint/2010/main" val="2415810422"/>
              </p:ext>
            </p:extLst>
          </p:nvPr>
        </p:nvGraphicFramePr>
        <p:xfrm>
          <a:off x="9930246" y="2228561"/>
          <a:ext cx="914400" cy="771525"/>
        </p:xfrm>
        <a:graphic>
          <a:graphicData uri="http://schemas.openxmlformats.org/presentationml/2006/ole">
            <mc:AlternateContent xmlns:mc="http://schemas.openxmlformats.org/markup-compatibility/2006">
              <mc:Choice xmlns:v="urn:schemas-microsoft-com:vml" Requires="v">
                <p:oleObj name="Document" showAsIcon="1" r:id="rId7" imgW="914545" imgH="771380" progId="Word.Document.12">
                  <p:embed/>
                </p:oleObj>
              </mc:Choice>
              <mc:Fallback>
                <p:oleObj name="Document" showAsIcon="1" r:id="rId7" imgW="914545" imgH="771380" progId="Word.Document.12">
                  <p:embed/>
                  <p:pic>
                    <p:nvPicPr>
                      <p:cNvPr id="0" name=""/>
                      <p:cNvPicPr/>
                      <p:nvPr/>
                    </p:nvPicPr>
                    <p:blipFill>
                      <a:blip r:embed="rId8"/>
                      <a:stretch>
                        <a:fillRect/>
                      </a:stretch>
                    </p:blipFill>
                    <p:spPr>
                      <a:xfrm>
                        <a:off x="9930246" y="222856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9671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0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Knowledge Check Video Question</a:t>
            </a:r>
          </a:p>
        </p:txBody>
      </p:sp>
      <p:sp>
        <p:nvSpPr>
          <p:cNvPr id="3" name="Text Placeholder 2">
            <a:extLst>
              <a:ext uri="{FF2B5EF4-FFF2-40B4-BE49-F238E27FC236}">
                <a16:creationId xmlns:a16="http://schemas.microsoft.com/office/drawing/2014/main" id="{134E3268-5C36-42D5-8D70-148AFCA4F801}"/>
              </a:ext>
            </a:extLst>
          </p:cNvPr>
          <p:cNvSpPr>
            <a:spLocks noGrp="1"/>
          </p:cNvSpPr>
          <p:nvPr>
            <p:ph type="body" sz="quarter" idx="17"/>
          </p:nvPr>
        </p:nvSpPr>
        <p:spPr/>
        <p:txBody>
          <a:bodyPr>
            <a:noAutofit/>
          </a:bodyPr>
          <a:lstStyle/>
          <a:p>
            <a:pPr marL="0" indent="0">
              <a:lnSpc>
                <a:spcPct val="100000"/>
              </a:lnSpc>
              <a:buNone/>
            </a:pPr>
            <a:r>
              <a:rPr lang="en-US" sz="2800" dirty="0">
                <a:solidFill>
                  <a:srgbClr val="006298"/>
                </a:solidFill>
                <a:latin typeface="Arial" panose="020B0604020202020204" pitchFamily="34" charset="0"/>
                <a:cs typeface="Arial" panose="020B0604020202020204" pitchFamily="34" charset="0"/>
              </a:rPr>
              <a:t>Allie is accused of shoplifting at a store, so the security guard locks her in a storage room for several hours until she returns the merchandise. The security guard has committed an intentional tort.</a:t>
            </a:r>
          </a:p>
          <a:p>
            <a:pPr marL="4572000" indent="-342900">
              <a:lnSpc>
                <a:spcPct val="100000"/>
              </a:lnSpc>
              <a:buFont typeface="Wingdings" pitchFamily="2" charset="2"/>
              <a:buChar char="q"/>
            </a:pPr>
            <a:r>
              <a:rPr lang="en-US" sz="2800" dirty="0">
                <a:solidFill>
                  <a:srgbClr val="006298"/>
                </a:solidFill>
              </a:rPr>
              <a:t>True</a:t>
            </a:r>
          </a:p>
          <a:p>
            <a:pPr marL="4572000" indent="-342900">
              <a:lnSpc>
                <a:spcPct val="100000"/>
              </a:lnSpc>
              <a:buFont typeface="Wingdings" pitchFamily="2" charset="2"/>
              <a:buChar char="q"/>
            </a:pPr>
            <a:r>
              <a:rPr lang="en-US" sz="2800" dirty="0">
                <a:solidFill>
                  <a:srgbClr val="006298"/>
                </a:solidFill>
              </a:rPr>
              <a:t>False</a:t>
            </a:r>
          </a:p>
        </p:txBody>
      </p:sp>
    </p:spTree>
    <p:extLst>
      <p:ext uri="{BB962C8B-B14F-4D97-AF65-F5344CB8AC3E}">
        <p14:creationId xmlns:p14="http://schemas.microsoft.com/office/powerpoint/2010/main" val="338610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Video Debrief: Intentional Torts</a:t>
            </a:r>
          </a:p>
        </p:txBody>
      </p:sp>
      <p:sp>
        <p:nvSpPr>
          <p:cNvPr id="2" name="Text Placeholder 1"/>
          <p:cNvSpPr>
            <a:spLocks noGrp="1"/>
          </p:cNvSpPr>
          <p:nvPr>
            <p:ph type="body" sz="quarter" idx="17"/>
          </p:nvPr>
        </p:nvSpPr>
        <p:spPr/>
        <p:txBody>
          <a:bodyPr/>
          <a:lstStyle/>
          <a:p>
            <a:pPr marL="0" indent="0">
              <a:lnSpc>
                <a:spcPct val="100000"/>
              </a:lnSpc>
              <a:spcAft>
                <a:spcPts val="1200"/>
              </a:spcAft>
              <a:buNone/>
            </a:pPr>
            <a:r>
              <a:rPr lang="en-US" sz="2800" dirty="0">
                <a:solidFill>
                  <a:srgbClr val="006298"/>
                </a:solidFill>
              </a:rPr>
              <a:t>Have you ever experienced an intentional tort being committed?  Explain.</a:t>
            </a:r>
          </a:p>
          <a:p>
            <a:pPr marL="0" indent="0">
              <a:lnSpc>
                <a:spcPct val="100000"/>
              </a:lnSpc>
              <a:spcAft>
                <a:spcPts val="1200"/>
              </a:spcAft>
              <a:buNone/>
            </a:pPr>
            <a:r>
              <a:rPr lang="en-US" sz="2800" dirty="0">
                <a:solidFill>
                  <a:srgbClr val="006298"/>
                </a:solidFill>
              </a:rPr>
              <a:t>If not, provide an example of a case where an intentional tort was committed and discuss how it was resolved.</a:t>
            </a:r>
          </a:p>
        </p:txBody>
      </p:sp>
    </p:spTree>
    <p:extLst>
      <p:ext uri="{BB962C8B-B14F-4D97-AF65-F5344CB8AC3E}">
        <p14:creationId xmlns:p14="http://schemas.microsoft.com/office/powerpoint/2010/main" val="2847394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Self-Assessment</a:t>
            </a:r>
          </a:p>
        </p:txBody>
      </p:sp>
      <p:sp>
        <p:nvSpPr>
          <p:cNvPr id="3" name="Text Placeholder 2">
            <a:extLst>
              <a:ext uri="{FF2B5EF4-FFF2-40B4-BE49-F238E27FC236}">
                <a16:creationId xmlns:a16="http://schemas.microsoft.com/office/drawing/2014/main" id="{134E3268-5C36-42D5-8D70-148AFCA4F801}"/>
              </a:ext>
            </a:extLst>
          </p:cNvPr>
          <p:cNvSpPr>
            <a:spLocks noGrp="1"/>
          </p:cNvSpPr>
          <p:nvPr>
            <p:ph type="body" sz="quarter" idx="17"/>
          </p:nvPr>
        </p:nvSpPr>
        <p:spPr/>
        <p:txBody>
          <a:bodyPr>
            <a:normAutofit/>
          </a:bodyPr>
          <a:lstStyle/>
          <a:p>
            <a:pPr>
              <a:lnSpc>
                <a:spcPct val="100000"/>
              </a:lnSpc>
            </a:pPr>
            <a:r>
              <a:rPr lang="en-US" sz="2600" dirty="0"/>
              <a:t>What concepts did you find difficult, and thus need to review?</a:t>
            </a:r>
          </a:p>
          <a:p>
            <a:pPr>
              <a:lnSpc>
                <a:spcPct val="100000"/>
              </a:lnSpc>
            </a:pPr>
            <a:r>
              <a:rPr lang="en-US" sz="2600" dirty="0"/>
              <a:t>How might the topics in this chapter come up in the future in your personal (or work) life?</a:t>
            </a:r>
          </a:p>
          <a:p>
            <a:pPr>
              <a:lnSpc>
                <a:spcPct val="100000"/>
              </a:lnSpc>
            </a:pPr>
            <a:r>
              <a:rPr lang="en-US" sz="2600" dirty="0"/>
              <a:t>How can you use your personal (or work) experience to contribute for a class discussion on the topics in this chapter?</a:t>
            </a:r>
          </a:p>
          <a:p>
            <a:pPr>
              <a:lnSpc>
                <a:spcPct val="100000"/>
              </a:lnSpc>
            </a:pPr>
            <a:r>
              <a:rPr lang="en-US" sz="2600" dirty="0"/>
              <a:t>Which topics would you like to independently learn more about?</a:t>
            </a:r>
          </a:p>
        </p:txBody>
      </p:sp>
    </p:spTree>
    <p:extLst>
      <p:ext uri="{BB962C8B-B14F-4D97-AF65-F5344CB8AC3E}">
        <p14:creationId xmlns:p14="http://schemas.microsoft.com/office/powerpoint/2010/main" val="139681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Summary</a:t>
            </a:r>
          </a:p>
        </p:txBody>
      </p:sp>
      <p:sp>
        <p:nvSpPr>
          <p:cNvPr id="5" name="Text Placeholder 2">
            <a:extLst>
              <a:ext uri="{FF2B5EF4-FFF2-40B4-BE49-F238E27FC236}">
                <a16:creationId xmlns:a16="http://schemas.microsoft.com/office/drawing/2014/main" id="{DA19E460-2BED-004E-92FB-E54E8892EC9B}"/>
              </a:ext>
            </a:extLst>
          </p:cNvPr>
          <p:cNvSpPr>
            <a:spLocks noGrp="1"/>
          </p:cNvSpPr>
          <p:nvPr>
            <p:ph type="body" sz="quarter" idx="17"/>
          </p:nvPr>
        </p:nvSpPr>
        <p:spPr/>
        <p:txBody>
          <a:bodyPr>
            <a:normAutofit/>
          </a:bodyPr>
          <a:lstStyle/>
          <a:p>
            <a:pPr marL="0" indent="0">
              <a:lnSpc>
                <a:spcPct val="100000"/>
              </a:lnSpc>
              <a:buNone/>
            </a:pPr>
            <a:r>
              <a:rPr lang="en-US" sz="2600" dirty="0"/>
              <a:t>Now that the lesson has ended, you should have learned how to:</a:t>
            </a:r>
          </a:p>
          <a:p>
            <a:pPr>
              <a:lnSpc>
                <a:spcPct val="100000"/>
              </a:lnSpc>
              <a:buFont typeface="Arial" panose="020B0604020202020204" pitchFamily="34" charset="0"/>
              <a:buChar char="•"/>
            </a:pPr>
            <a:r>
              <a:rPr lang="en-US" sz="2600" dirty="0"/>
              <a:t>Describe the goal of tort law.</a:t>
            </a:r>
          </a:p>
          <a:p>
            <a:pPr>
              <a:lnSpc>
                <a:spcPct val="100000"/>
              </a:lnSpc>
              <a:buFont typeface="Arial" panose="020B0604020202020204" pitchFamily="34" charset="0"/>
              <a:buChar char="•"/>
            </a:pPr>
            <a:r>
              <a:rPr lang="en-US" sz="2600" dirty="0"/>
              <a:t>Identify damages available in intentional torts.</a:t>
            </a:r>
          </a:p>
          <a:p>
            <a:pPr>
              <a:lnSpc>
                <a:spcPct val="100000"/>
              </a:lnSpc>
              <a:buFont typeface="Arial" panose="020B0604020202020204" pitchFamily="34" charset="0"/>
              <a:buChar char="•"/>
            </a:pPr>
            <a:r>
              <a:rPr lang="en-US" sz="2600" dirty="0"/>
              <a:t>Determine whether the elements for various intentional torts have been met.</a:t>
            </a:r>
          </a:p>
          <a:p>
            <a:pPr>
              <a:lnSpc>
                <a:spcPct val="100000"/>
              </a:lnSpc>
              <a:buFont typeface="Arial" panose="020B0604020202020204" pitchFamily="34" charset="0"/>
              <a:buChar char="•"/>
            </a:pPr>
            <a:r>
              <a:rPr lang="en-US" sz="2600" dirty="0"/>
              <a:t>Explain negligence per se.</a:t>
            </a:r>
          </a:p>
          <a:p>
            <a:pPr>
              <a:lnSpc>
                <a:spcPct val="100000"/>
              </a:lnSpc>
              <a:buFont typeface="Arial" panose="020B0604020202020204" pitchFamily="34" charset="0"/>
              <a:buChar char="•"/>
            </a:pPr>
            <a:r>
              <a:rPr lang="en-US" sz="2600" dirty="0"/>
              <a:t>Identify defenses available for a negligence action.</a:t>
            </a:r>
          </a:p>
          <a:p>
            <a:pPr>
              <a:lnSpc>
                <a:spcPct val="100000"/>
              </a:lnSpc>
              <a:buFont typeface="Arial" panose="020B0604020202020204" pitchFamily="34" charset="0"/>
              <a:buChar char="•"/>
            </a:pPr>
            <a:r>
              <a:rPr lang="en-US" sz="2600" dirty="0"/>
              <a:t>Explain the defenses available for an intentional tort action.</a:t>
            </a:r>
          </a:p>
        </p:txBody>
      </p:sp>
    </p:spTree>
    <p:extLst>
      <p:ext uri="{BB962C8B-B14F-4D97-AF65-F5344CB8AC3E}">
        <p14:creationId xmlns:p14="http://schemas.microsoft.com/office/powerpoint/2010/main" val="174430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2EDDEA5-1567-42F0-8913-D48FF01A0C98}"/>
              </a:ext>
            </a:extLst>
          </p:cNvPr>
          <p:cNvSpPr>
            <a:spLocks noGrp="1"/>
          </p:cNvSpPr>
          <p:nvPr>
            <p:ph type="title"/>
          </p:nvPr>
        </p:nvSpPr>
        <p:spPr/>
        <p:txBody>
          <a:bodyPr/>
          <a:lstStyle/>
          <a:p>
            <a:r>
              <a:rPr lang="en-US" dirty="0"/>
              <a:t>Why does Tort law matter?</a:t>
            </a:r>
            <a:endParaRPr lang="en-IN" dirty="0"/>
          </a:p>
        </p:txBody>
      </p:sp>
      <p:pic>
        <p:nvPicPr>
          <p:cNvPr id="29" name="Picture Placeholder 28" descr="An infographic divided into four quadrants shows a question at the center. The question reads, Why does Tort law matter? Each quadrant has a graphic of a human figure. The quadrants are labeled as follows. Negligence, battery, assault, and defamation.">
            <a:extLst>
              <a:ext uri="{FF2B5EF4-FFF2-40B4-BE49-F238E27FC236}">
                <a16:creationId xmlns:a16="http://schemas.microsoft.com/office/drawing/2014/main" id="{002F6BE9-6051-4AC9-8B2F-678A1AFC8E7A}"/>
              </a:ext>
            </a:extLst>
          </p:cNvPr>
          <p:cNvPicPr>
            <a:picLocks noGrp="1" noChangeAspect="1"/>
          </p:cNvPicPr>
          <p:nvPr>
            <p:ph type="pic" sz="quarter" idx="20"/>
          </p:nvPr>
        </p:nvPicPr>
        <p:blipFill>
          <a:blip r:embed="rId3"/>
          <a:stretch>
            <a:fillRect/>
          </a:stretch>
        </p:blipFill>
        <p:spPr>
          <a:xfrm>
            <a:off x="2438083" y="1178011"/>
            <a:ext cx="7315834" cy="3940070"/>
          </a:xfrm>
          <a:prstGeom prst="rect">
            <a:avLst/>
          </a:prstGeom>
        </p:spPr>
      </p:pic>
      <p:sp>
        <p:nvSpPr>
          <p:cNvPr id="5" name="Text Placeholder 4">
            <a:extLst>
              <a:ext uri="{FF2B5EF4-FFF2-40B4-BE49-F238E27FC236}">
                <a16:creationId xmlns:a16="http://schemas.microsoft.com/office/drawing/2014/main" id="{521F1C01-24F0-4F76-B8F5-D31892AE705E}"/>
              </a:ext>
            </a:extLst>
          </p:cNvPr>
          <p:cNvSpPr>
            <a:spLocks noGrp="1"/>
          </p:cNvSpPr>
          <p:nvPr>
            <p:ph type="body" sz="quarter" idx="17"/>
          </p:nvPr>
        </p:nvSpPr>
        <p:spPr>
          <a:xfrm>
            <a:off x="743576" y="5271246"/>
            <a:ext cx="10412104" cy="761253"/>
          </a:xfrm>
        </p:spPr>
        <p:txBody>
          <a:bodyPr/>
          <a:lstStyle/>
          <a:p>
            <a:pPr marL="0" indent="0">
              <a:lnSpc>
                <a:spcPct val="100000"/>
              </a:lnSpc>
              <a:buNone/>
            </a:pPr>
            <a:r>
              <a:rPr lang="en-US" b="1" dirty="0">
                <a:latin typeface="Arial" panose="020B0604020202020204" pitchFamily="34" charset="0"/>
                <a:ea typeface="Open Sans" panose="020B0606030504020204" pitchFamily="34" charset="0"/>
                <a:cs typeface="Arial" panose="020B0604020202020204" pitchFamily="34" charset="0"/>
              </a:rPr>
              <a:t>Scenario Example: </a:t>
            </a:r>
            <a:r>
              <a:rPr lang="en-US" dirty="0">
                <a:latin typeface="Arial" panose="020B0604020202020204" pitchFamily="34" charset="0"/>
                <a:cs typeface="Arial" panose="020B0604020202020204" pitchFamily="34" charset="0"/>
              </a:rPr>
              <a:t>Bill loses clients as a result of Jack making a false statement of fact about his business.  Has Jack committed a tort?</a:t>
            </a:r>
          </a:p>
        </p:txBody>
      </p:sp>
    </p:spTree>
    <p:extLst>
      <p:ext uri="{BB962C8B-B14F-4D97-AF65-F5344CB8AC3E}">
        <p14:creationId xmlns:p14="http://schemas.microsoft.com/office/powerpoint/2010/main" val="13063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The Basis of Tort Law</a:t>
            </a:r>
          </a:p>
        </p:txBody>
      </p:sp>
      <p:sp>
        <p:nvSpPr>
          <p:cNvPr id="2" name="Text Placeholder 1"/>
          <p:cNvSpPr>
            <a:spLocks noGrp="1"/>
          </p:cNvSpPr>
          <p:nvPr>
            <p:ph type="body" sz="quarter" idx="17"/>
          </p:nvPr>
        </p:nvSpPr>
        <p:spPr/>
        <p:txBody>
          <a:bodyPr/>
          <a:lstStyle/>
          <a:p>
            <a:pPr marL="0" indent="0">
              <a:lnSpc>
                <a:spcPct val="100000"/>
              </a:lnSpc>
              <a:buNone/>
            </a:pPr>
            <a:r>
              <a:rPr lang="en-US" sz="2600" b="1" dirty="0">
                <a:solidFill>
                  <a:srgbClr val="004A78"/>
                </a:solidFill>
              </a:rPr>
              <a:t>The Purpose of Tort Law</a:t>
            </a:r>
          </a:p>
          <a:p>
            <a:pPr marL="342900" indent="-342900">
              <a:lnSpc>
                <a:spcPct val="100000"/>
              </a:lnSpc>
              <a:buFont typeface="Arial" panose="020B0604020202020204" pitchFamily="34" charset="0"/>
              <a:buChar char="•"/>
            </a:pPr>
            <a:r>
              <a:rPr lang="en-US" sz="2600" dirty="0">
                <a:latin typeface="Arial" panose="020B0604020202020204" pitchFamily="34" charset="0"/>
                <a:cs typeface="Arial" panose="020B0604020202020204" pitchFamily="34" charset="0"/>
              </a:rPr>
              <a:t>Provide remedies for damages</a:t>
            </a:r>
            <a:endParaRPr lang="en-US" sz="2600" dirty="0"/>
          </a:p>
          <a:p>
            <a:pPr marL="342900" indent="-342900">
              <a:lnSpc>
                <a:spcPct val="100000"/>
              </a:lnSpc>
              <a:buFont typeface="Arial" panose="020B0604020202020204" pitchFamily="34" charset="0"/>
              <a:buChar char="•"/>
            </a:pPr>
            <a:r>
              <a:rPr lang="en-US" sz="2600" dirty="0"/>
              <a:t>Damages available in tort actions</a:t>
            </a:r>
          </a:p>
          <a:p>
            <a:pPr marL="342900" indent="-342900">
              <a:lnSpc>
                <a:spcPct val="100000"/>
              </a:lnSpc>
              <a:buFont typeface="Arial" panose="020B0604020202020204" pitchFamily="34" charset="0"/>
              <a:buChar char="•"/>
            </a:pPr>
            <a:r>
              <a:rPr lang="en-US" sz="2600" dirty="0"/>
              <a:t>Classification of torts</a:t>
            </a:r>
          </a:p>
          <a:p>
            <a:pPr marL="342900" indent="-342900">
              <a:lnSpc>
                <a:spcPct val="100000"/>
              </a:lnSpc>
              <a:buFont typeface="Arial" panose="020B0604020202020204" pitchFamily="34" charset="0"/>
              <a:buChar char="•"/>
            </a:pPr>
            <a:r>
              <a:rPr lang="en-US" sz="2600" dirty="0"/>
              <a:t>Defenses</a:t>
            </a:r>
          </a:p>
        </p:txBody>
      </p:sp>
    </p:spTree>
    <p:extLst>
      <p:ext uri="{BB962C8B-B14F-4D97-AF65-F5344CB8AC3E}">
        <p14:creationId xmlns:p14="http://schemas.microsoft.com/office/powerpoint/2010/main" val="80330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Damages Available in Tort Actions (1 of 2)</a:t>
            </a:r>
          </a:p>
        </p:txBody>
      </p:sp>
      <p:sp>
        <p:nvSpPr>
          <p:cNvPr id="2" name="Text Placeholder 1"/>
          <p:cNvSpPr>
            <a:spLocks noGrp="1"/>
          </p:cNvSpPr>
          <p:nvPr>
            <p:ph type="body" sz="quarter" idx="17"/>
          </p:nvPr>
        </p:nvSpPr>
        <p:spPr>
          <a:xfrm>
            <a:off x="743576" y="1638299"/>
            <a:ext cx="10711543" cy="4561533"/>
          </a:xfrm>
        </p:spPr>
        <p:txBody>
          <a:bodyPr>
            <a:normAutofit lnSpcReduction="10000"/>
          </a:bodyPr>
          <a:lstStyle/>
          <a:p>
            <a:pPr marL="457200" lvl="1" indent="0">
              <a:lnSpc>
                <a:spcPct val="100000"/>
              </a:lnSpc>
              <a:buNone/>
            </a:pPr>
            <a:r>
              <a:rPr lang="en-US" sz="2600" b="1" dirty="0">
                <a:solidFill>
                  <a:srgbClr val="006298"/>
                </a:solidFill>
                <a:latin typeface="Arial" panose="020B0604020202020204" pitchFamily="34" charset="0"/>
                <a:cs typeface="Arial" panose="020B0604020202020204" pitchFamily="34" charset="0"/>
              </a:rPr>
              <a:t>Compensatory Damages</a:t>
            </a:r>
          </a:p>
          <a:p>
            <a:pPr marL="914400" lvl="1" indent="-457200">
              <a:lnSpc>
                <a:spcPct val="100000"/>
              </a:lnSpc>
              <a:buClr>
                <a:srgbClr val="004A78"/>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Special Damages</a:t>
            </a:r>
          </a:p>
          <a:p>
            <a:pPr lvl="3">
              <a:lnSpc>
                <a:spcPct val="100000"/>
              </a:lnSpc>
              <a:buClr>
                <a:srgbClr val="004A78"/>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Medical expenses</a:t>
            </a:r>
          </a:p>
          <a:p>
            <a:pPr lvl="3">
              <a:lnSpc>
                <a:spcPct val="100000"/>
              </a:lnSpc>
              <a:buClr>
                <a:srgbClr val="004A78"/>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Lost wages and benefits</a:t>
            </a:r>
          </a:p>
          <a:p>
            <a:pPr lvl="3">
              <a:lnSpc>
                <a:spcPct val="100000"/>
              </a:lnSpc>
              <a:buClr>
                <a:srgbClr val="004A78"/>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Irreplaceable item loss</a:t>
            </a:r>
          </a:p>
          <a:p>
            <a:pPr lvl="3">
              <a:lnSpc>
                <a:spcPct val="100000"/>
              </a:lnSpc>
              <a:spcAft>
                <a:spcPts val="1200"/>
              </a:spcAft>
              <a:buClr>
                <a:srgbClr val="004A78"/>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Repair costs</a:t>
            </a:r>
          </a:p>
          <a:p>
            <a:pPr marL="914400" lvl="1" indent="-457200">
              <a:lnSpc>
                <a:spcPct val="100000"/>
              </a:lnSpc>
              <a:buClr>
                <a:srgbClr val="004A78"/>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General Damages</a:t>
            </a:r>
          </a:p>
          <a:p>
            <a:pPr lvl="3">
              <a:lnSpc>
                <a:spcPct val="100000"/>
              </a:lnSpc>
              <a:buClr>
                <a:srgbClr val="004A78"/>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Physical or emotional pain and suffering</a:t>
            </a:r>
          </a:p>
          <a:p>
            <a:pPr lvl="3">
              <a:lnSpc>
                <a:spcPct val="100000"/>
              </a:lnSpc>
              <a:buClr>
                <a:srgbClr val="004A78"/>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Loss of companionship</a:t>
            </a:r>
          </a:p>
          <a:p>
            <a:pPr lvl="3">
              <a:lnSpc>
                <a:spcPct val="100000"/>
              </a:lnSpc>
              <a:buClr>
                <a:srgbClr val="004A78"/>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Loss of reputation</a:t>
            </a:r>
          </a:p>
          <a:p>
            <a:pPr lvl="3">
              <a:lnSpc>
                <a:spcPct val="100000"/>
              </a:lnSpc>
              <a:buClr>
                <a:srgbClr val="004A78"/>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Loss or impairment of mental or physical capacity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42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Damages Available in Tort Actions (2 of 2)</a:t>
            </a:r>
          </a:p>
        </p:txBody>
      </p:sp>
      <p:sp>
        <p:nvSpPr>
          <p:cNvPr id="2" name="Text Placeholder 1"/>
          <p:cNvSpPr>
            <a:spLocks noGrp="1"/>
          </p:cNvSpPr>
          <p:nvPr>
            <p:ph type="body" sz="quarter" idx="17"/>
          </p:nvPr>
        </p:nvSpPr>
        <p:spPr/>
        <p:txBody>
          <a:bodyPr/>
          <a:lstStyle/>
          <a:p>
            <a:pPr marL="803275" lvl="1" indent="-346075">
              <a:lnSpc>
                <a:spcPct val="150000"/>
              </a:lnSpc>
              <a:buClr>
                <a:srgbClr val="004A78"/>
              </a:buClr>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Example 5.1 </a:t>
            </a:r>
            <a:r>
              <a:rPr lang="en-US" sz="2600" dirty="0" err="1">
                <a:solidFill>
                  <a:srgbClr val="000000"/>
                </a:solidFill>
                <a:latin typeface="Arial" panose="020B0604020202020204" pitchFamily="34" charset="0"/>
                <a:cs typeface="Arial" panose="020B0604020202020204" pitchFamily="34" charset="0"/>
              </a:rPr>
              <a:t>Chedrick</a:t>
            </a:r>
            <a:r>
              <a:rPr lang="en-US" sz="2600" dirty="0">
                <a:solidFill>
                  <a:srgbClr val="000000"/>
                </a:solidFill>
                <a:latin typeface="Arial" panose="020B0604020202020204" pitchFamily="34" charset="0"/>
                <a:cs typeface="Arial" panose="020B0604020202020204" pitchFamily="34" charset="0"/>
              </a:rPr>
              <a:t> Starks</a:t>
            </a:r>
          </a:p>
          <a:p>
            <a:pPr marL="803275" lvl="1" indent="-346075">
              <a:lnSpc>
                <a:spcPct val="150000"/>
              </a:lnSpc>
              <a:buClr>
                <a:srgbClr val="004A78"/>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Punitive Damages (mainly on intentional tort actions)</a:t>
            </a:r>
          </a:p>
          <a:p>
            <a:pPr marL="803275" lvl="1" indent="-346075">
              <a:lnSpc>
                <a:spcPct val="150000"/>
              </a:lnSpc>
              <a:buClr>
                <a:srgbClr val="004A78"/>
              </a:buClr>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Legislative Caps on Damages (from $250,000 to $750,000)</a:t>
            </a:r>
          </a:p>
        </p:txBody>
      </p:sp>
      <p:pic>
        <p:nvPicPr>
          <p:cNvPr id="6" name="Graphic 5">
            <a:extLst>
              <a:ext uri="{FF2B5EF4-FFF2-40B4-BE49-F238E27FC236}">
                <a16:creationId xmlns:a16="http://schemas.microsoft.com/office/drawing/2014/main" id="{C62BA963-0B09-FF49-9D31-6BBB82A469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0064" y="1624810"/>
            <a:ext cx="672790" cy="672790"/>
          </a:xfrm>
          <a:prstGeom prst="rect">
            <a:avLst/>
          </a:prstGeom>
        </p:spPr>
      </p:pic>
    </p:spTree>
    <p:extLst>
      <p:ext uri="{BB962C8B-B14F-4D97-AF65-F5344CB8AC3E}">
        <p14:creationId xmlns:p14="http://schemas.microsoft.com/office/powerpoint/2010/main" val="177943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sz="3600" dirty="0"/>
              <a:t>Knowledge Check</a:t>
            </a:r>
          </a:p>
        </p:txBody>
      </p:sp>
      <p:sp>
        <p:nvSpPr>
          <p:cNvPr id="3" name="Text Placeholder 2">
            <a:extLst>
              <a:ext uri="{FF2B5EF4-FFF2-40B4-BE49-F238E27FC236}">
                <a16:creationId xmlns:a16="http://schemas.microsoft.com/office/drawing/2014/main" id="{7FAA74A7-62B6-4E79-89D5-5F551FFA0183}"/>
              </a:ext>
            </a:extLst>
          </p:cNvPr>
          <p:cNvSpPr>
            <a:spLocks noGrp="1"/>
          </p:cNvSpPr>
          <p:nvPr>
            <p:ph type="body" sz="quarter" idx="17"/>
          </p:nvPr>
        </p:nvSpPr>
        <p:spPr/>
        <p:txBody>
          <a:bodyPr/>
          <a:lstStyle/>
          <a:p>
            <a:pPr marL="0" indent="0">
              <a:lnSpc>
                <a:spcPct val="100000"/>
              </a:lnSpc>
              <a:buNone/>
            </a:pPr>
            <a:r>
              <a:rPr lang="en-US" sz="2600" dirty="0">
                <a:solidFill>
                  <a:srgbClr val="006298"/>
                </a:solidFill>
              </a:rPr>
              <a:t>Because the purpose of tort law is to compensate the injured party, which of the following is </a:t>
            </a:r>
            <a:r>
              <a:rPr lang="en-US" sz="2600" i="1" dirty="0">
                <a:solidFill>
                  <a:srgbClr val="006298"/>
                </a:solidFill>
              </a:rPr>
              <a:t>not</a:t>
            </a:r>
            <a:r>
              <a:rPr lang="en-US" sz="2600" dirty="0">
                <a:solidFill>
                  <a:srgbClr val="006298"/>
                </a:solidFill>
              </a:rPr>
              <a:t> a type of damage that plaintiffs seek in tort actions?</a:t>
            </a:r>
            <a:endParaRPr lang="en-US" sz="2600" dirty="0"/>
          </a:p>
          <a:p>
            <a:pPr marL="3765550" indent="-452438">
              <a:lnSpc>
                <a:spcPct val="100000"/>
              </a:lnSpc>
              <a:buClr>
                <a:srgbClr val="000000"/>
              </a:buClr>
              <a:buFont typeface="+mj-lt"/>
              <a:buAutoNum type="alphaUcPeriod"/>
            </a:pPr>
            <a:r>
              <a:rPr lang="en-US" sz="2600" dirty="0">
                <a:solidFill>
                  <a:srgbClr val="006298"/>
                </a:solidFill>
              </a:rPr>
              <a:t>Medical expenses</a:t>
            </a:r>
          </a:p>
          <a:p>
            <a:pPr marL="3765550" indent="-452438">
              <a:lnSpc>
                <a:spcPct val="100000"/>
              </a:lnSpc>
              <a:buClr>
                <a:srgbClr val="000000"/>
              </a:buClr>
              <a:buFont typeface="+mj-lt"/>
              <a:buAutoNum type="alphaUcPeriod"/>
            </a:pPr>
            <a:r>
              <a:rPr lang="en-US" sz="2600" dirty="0">
                <a:solidFill>
                  <a:srgbClr val="006298"/>
                </a:solidFill>
              </a:rPr>
              <a:t>Lost wages and benefits</a:t>
            </a:r>
          </a:p>
          <a:p>
            <a:pPr marL="3765550" indent="-452438">
              <a:lnSpc>
                <a:spcPct val="100000"/>
              </a:lnSpc>
              <a:buClr>
                <a:srgbClr val="000000"/>
              </a:buClr>
              <a:buFont typeface="+mj-lt"/>
              <a:buAutoNum type="alphaUcPeriod"/>
            </a:pPr>
            <a:r>
              <a:rPr lang="en-US" sz="2600" dirty="0">
                <a:solidFill>
                  <a:srgbClr val="006298"/>
                </a:solidFill>
              </a:rPr>
              <a:t>Loss of reputation </a:t>
            </a:r>
          </a:p>
          <a:p>
            <a:pPr marL="3765550" indent="-452438">
              <a:lnSpc>
                <a:spcPct val="100000"/>
              </a:lnSpc>
              <a:buClr>
                <a:srgbClr val="000000"/>
              </a:buClr>
              <a:buFont typeface="+mj-lt"/>
              <a:buAutoNum type="alphaUcPeriod"/>
            </a:pPr>
            <a:r>
              <a:rPr lang="en-US" sz="2600" dirty="0">
                <a:solidFill>
                  <a:srgbClr val="006298"/>
                </a:solidFill>
              </a:rPr>
              <a:t>None of the above</a:t>
            </a:r>
            <a:endParaRPr lang="en-US" sz="2600" dirty="0"/>
          </a:p>
        </p:txBody>
      </p:sp>
    </p:spTree>
    <p:extLst>
      <p:ext uri="{BB962C8B-B14F-4D97-AF65-F5344CB8AC3E}">
        <p14:creationId xmlns:p14="http://schemas.microsoft.com/office/powerpoint/2010/main" val="309039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Classification of Torts Discussion</a:t>
            </a:r>
          </a:p>
        </p:txBody>
      </p:sp>
      <p:sp>
        <p:nvSpPr>
          <p:cNvPr id="6" name="Text Placeholder 5">
            <a:extLst>
              <a:ext uri="{FF2B5EF4-FFF2-40B4-BE49-F238E27FC236}">
                <a16:creationId xmlns:a16="http://schemas.microsoft.com/office/drawing/2014/main" id="{301D64D8-9180-DE40-81E4-E3ED5EC65D2F}"/>
              </a:ext>
            </a:extLst>
          </p:cNvPr>
          <p:cNvSpPr>
            <a:spLocks noGrp="1"/>
          </p:cNvSpPr>
          <p:nvPr>
            <p:ph type="body" sz="quarter" idx="17"/>
          </p:nvPr>
        </p:nvSpPr>
        <p:spPr/>
        <p:txBody>
          <a:bodyPr/>
          <a:lstStyle/>
          <a:p>
            <a:pPr marL="0" indent="0">
              <a:lnSpc>
                <a:spcPct val="100000"/>
              </a:lnSpc>
              <a:buNone/>
            </a:pPr>
            <a:r>
              <a:rPr lang="en-US" sz="2600" b="1" dirty="0">
                <a:solidFill>
                  <a:srgbClr val="006298"/>
                </a:solidFill>
              </a:rPr>
              <a:t>Intentional Torts</a:t>
            </a:r>
          </a:p>
          <a:p>
            <a:pPr marL="573088" indent="-342900">
              <a:lnSpc>
                <a:spcPct val="100000"/>
              </a:lnSpc>
              <a:buFont typeface="Arial" panose="020B0604020202020204" pitchFamily="34" charset="0"/>
              <a:buChar char="•"/>
            </a:pPr>
            <a:r>
              <a:rPr lang="en-US" sz="2600" dirty="0">
                <a:latin typeface="Arial" panose="020B0604020202020204" pitchFamily="34" charset="0"/>
                <a:cs typeface="Arial" panose="020B0604020202020204" pitchFamily="34" charset="0"/>
              </a:rPr>
              <a:t>Violation of persons or property with intent</a:t>
            </a:r>
          </a:p>
          <a:p>
            <a:pPr marL="0" indent="0">
              <a:lnSpc>
                <a:spcPct val="100000"/>
              </a:lnSpc>
              <a:buNone/>
            </a:pPr>
            <a:r>
              <a:rPr lang="en-US" sz="2600" b="1" dirty="0">
                <a:solidFill>
                  <a:srgbClr val="006298"/>
                </a:solidFill>
              </a:rPr>
              <a:t>Unintentional Torts</a:t>
            </a:r>
          </a:p>
          <a:p>
            <a:pPr marL="573088" indent="-342900">
              <a:lnSpc>
                <a:spcPct val="100000"/>
              </a:lnSpc>
              <a:buFont typeface="Arial" panose="020B0604020202020204" pitchFamily="34" charset="0"/>
              <a:buChar char="•"/>
            </a:pPr>
            <a:r>
              <a:rPr lang="en-US" sz="2600" dirty="0">
                <a:latin typeface="Arial" panose="020B0604020202020204" pitchFamily="34" charset="0"/>
                <a:cs typeface="Arial" panose="020B0604020202020204" pitchFamily="34" charset="0"/>
              </a:rPr>
              <a:t>Negligence, breach of duty to act reasonably</a:t>
            </a:r>
          </a:p>
        </p:txBody>
      </p:sp>
    </p:spTree>
    <p:extLst>
      <p:ext uri="{BB962C8B-B14F-4D97-AF65-F5344CB8AC3E}">
        <p14:creationId xmlns:p14="http://schemas.microsoft.com/office/powerpoint/2010/main" val="382936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668F-84D6-784C-9EFF-C7A28C362BE6}"/>
              </a:ext>
            </a:extLst>
          </p:cNvPr>
          <p:cNvSpPr>
            <a:spLocks noGrp="1"/>
          </p:cNvSpPr>
          <p:nvPr>
            <p:ph type="title"/>
          </p:nvPr>
        </p:nvSpPr>
        <p:spPr/>
        <p:txBody>
          <a:bodyPr/>
          <a:lstStyle/>
          <a:p>
            <a:r>
              <a:rPr lang="en-US" sz="3600" dirty="0"/>
              <a:t>Defenses</a:t>
            </a:r>
          </a:p>
        </p:txBody>
      </p:sp>
      <p:sp>
        <p:nvSpPr>
          <p:cNvPr id="6" name="Text Placeholder 5">
            <a:extLst>
              <a:ext uri="{FF2B5EF4-FFF2-40B4-BE49-F238E27FC236}">
                <a16:creationId xmlns:a16="http://schemas.microsoft.com/office/drawing/2014/main" id="{7C2EDEA4-83D2-9D40-9D46-C2A47D132FCB}"/>
              </a:ext>
            </a:extLst>
          </p:cNvPr>
          <p:cNvSpPr>
            <a:spLocks noGrp="1"/>
          </p:cNvSpPr>
          <p:nvPr>
            <p:ph type="body" sz="quarter" idx="17"/>
          </p:nvPr>
        </p:nvSpPr>
        <p:spPr/>
        <p:txBody>
          <a:bodyPr/>
          <a:lstStyle/>
          <a:p>
            <a:pPr marL="0" indent="0">
              <a:buNone/>
            </a:pPr>
            <a:r>
              <a:rPr lang="en-US" sz="2600" b="1" dirty="0">
                <a:solidFill>
                  <a:srgbClr val="006298"/>
                </a:solidFill>
              </a:rPr>
              <a:t>Consent</a:t>
            </a:r>
          </a:p>
          <a:p>
            <a:pPr marL="342900" indent="-342900">
              <a:buFont typeface="Arial" panose="020B0604020202020204" pitchFamily="34" charset="0"/>
              <a:buChar char="•"/>
            </a:pPr>
            <a:r>
              <a:rPr lang="en-US" sz="2600" dirty="0"/>
              <a:t>Consenting to a damaging act is not a tort liability</a:t>
            </a:r>
          </a:p>
          <a:p>
            <a:pPr marL="0" indent="0">
              <a:buNone/>
            </a:pPr>
            <a:r>
              <a:rPr lang="en-US" sz="2600" b="1" dirty="0">
                <a:solidFill>
                  <a:srgbClr val="006298"/>
                </a:solidFill>
              </a:rPr>
              <a:t>Comparative Negligence</a:t>
            </a:r>
          </a:p>
          <a:p>
            <a:pPr marL="342900" indent="-342900">
              <a:buFont typeface="Arial" panose="020B0604020202020204" pitchFamily="34" charset="0"/>
              <a:buChar char="•"/>
            </a:pPr>
            <a:r>
              <a:rPr lang="en-US" sz="2600" dirty="0"/>
              <a:t>Most widely used defense in negligence actions</a:t>
            </a:r>
          </a:p>
          <a:p>
            <a:pPr marL="0" indent="0">
              <a:buNone/>
            </a:pPr>
            <a:r>
              <a:rPr lang="en-US" sz="2600" b="1" dirty="0">
                <a:solidFill>
                  <a:srgbClr val="006298"/>
                </a:solidFill>
              </a:rPr>
              <a:t>Statute of Limitations</a:t>
            </a:r>
          </a:p>
          <a:p>
            <a:pPr marL="342900" indent="-342900">
              <a:buFont typeface="Arial" panose="020B0604020202020204" pitchFamily="34" charset="0"/>
              <a:buChar char="•"/>
            </a:pPr>
            <a:r>
              <a:rPr lang="en-US" sz="2600" dirty="0"/>
              <a:t>2 years</a:t>
            </a:r>
          </a:p>
        </p:txBody>
      </p:sp>
    </p:spTree>
    <p:extLst>
      <p:ext uri="{BB962C8B-B14F-4D97-AF65-F5344CB8AC3E}">
        <p14:creationId xmlns:p14="http://schemas.microsoft.com/office/powerpoint/2010/main" val="2521982657"/>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2.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4746</TotalTime>
  <Words>2888</Words>
  <Application>Microsoft Office PowerPoint</Application>
  <PresentationFormat>Widescreen</PresentationFormat>
  <Paragraphs>250</Paragraphs>
  <Slides>25</Slides>
  <Notes>23</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Arial</vt:lpstr>
      <vt:lpstr>Calibri</vt:lpstr>
      <vt:lpstr>Helvetica</vt:lpstr>
      <vt:lpstr>Open Sans</vt:lpstr>
      <vt:lpstr>Summer Font</vt:lpstr>
      <vt:lpstr>Wingdings</vt:lpstr>
      <vt:lpstr>Office Theme</vt:lpstr>
      <vt:lpstr>Microsoft Word Document</vt:lpstr>
      <vt:lpstr>Chapter 5</vt:lpstr>
      <vt:lpstr>Chapter Objectives</vt:lpstr>
      <vt:lpstr>Why does Tort law matter?</vt:lpstr>
      <vt:lpstr>The Basis of Tort Law</vt:lpstr>
      <vt:lpstr>Damages Available in Tort Actions (1 of 2)</vt:lpstr>
      <vt:lpstr>Damages Available in Tort Actions (2 of 2)</vt:lpstr>
      <vt:lpstr>Knowledge Check</vt:lpstr>
      <vt:lpstr>Classification of Torts Discussion</vt:lpstr>
      <vt:lpstr>Defenses</vt:lpstr>
      <vt:lpstr>Intentional Torts Against Persons</vt:lpstr>
      <vt:lpstr>Business Law Analysis: Analyzing Intentional Infliction of Emotional Distress Claims Polling Question</vt:lpstr>
      <vt:lpstr>Group Breakout Discussion: Ethical Issue </vt:lpstr>
      <vt:lpstr>Intentional Torts Against Persons Defamation</vt:lpstr>
      <vt:lpstr>Invasion of the Right to Privacy and Appropriation (IRPA)</vt:lpstr>
      <vt:lpstr>Fraudulent Misrepresentation</vt:lpstr>
      <vt:lpstr>Intentional Torts Against Property</vt:lpstr>
      <vt:lpstr>Negligence</vt:lpstr>
      <vt:lpstr>Bogenberger v. Pi Kappa Alpha Corporation, Inc.  Polling Question</vt:lpstr>
      <vt:lpstr>Taylor v. Baseball Club of Seattle, L.P. Polling Question</vt:lpstr>
      <vt:lpstr>Strict Liability</vt:lpstr>
      <vt:lpstr>Knowledge Check Video: Intentional Torts</vt:lpstr>
      <vt:lpstr>Knowledge Check Video Question</vt:lpstr>
      <vt:lpstr>Video Debrief: Intentional Torts</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dc:title>
  <dc:creator>Gordner, Eliza</dc:creator>
  <cp:lastModifiedBy>LAVANYA K Kasirajan</cp:lastModifiedBy>
  <cp:revision>172</cp:revision>
  <dcterms:created xsi:type="dcterms:W3CDTF">2020-10-19T17:21:24Z</dcterms:created>
  <dcterms:modified xsi:type="dcterms:W3CDTF">2021-02-08T11:14:15Z</dcterms:modified>
</cp:coreProperties>
</file>