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366" r:id="rId5"/>
    <p:sldId id="269" r:id="rId6"/>
    <p:sldId id="460" r:id="rId7"/>
    <p:sldId id="622" r:id="rId8"/>
    <p:sldId id="737" r:id="rId9"/>
    <p:sldId id="738" r:id="rId10"/>
    <p:sldId id="715" r:id="rId11"/>
    <p:sldId id="723" r:id="rId12"/>
    <p:sldId id="724" r:id="rId13"/>
    <p:sldId id="739" r:id="rId14"/>
    <p:sldId id="740" r:id="rId15"/>
    <p:sldId id="741" r:id="rId16"/>
    <p:sldId id="742" r:id="rId17"/>
    <p:sldId id="743" r:id="rId18"/>
    <p:sldId id="744" r:id="rId19"/>
    <p:sldId id="623" r:id="rId20"/>
    <p:sldId id="678" r:id="rId21"/>
    <p:sldId id="745" r:id="rId22"/>
    <p:sldId id="746" r:id="rId23"/>
    <p:sldId id="747" r:id="rId24"/>
    <p:sldId id="748" r:id="rId25"/>
    <p:sldId id="749" r:id="rId26"/>
    <p:sldId id="750" r:id="rId27"/>
    <p:sldId id="751" r:id="rId28"/>
    <p:sldId id="752" r:id="rId29"/>
    <p:sldId id="753" r:id="rId30"/>
    <p:sldId id="754" r:id="rId31"/>
    <p:sldId id="755" r:id="rId32"/>
    <p:sldId id="756" r:id="rId33"/>
    <p:sldId id="727" r:id="rId34"/>
    <p:sldId id="757" r:id="rId35"/>
    <p:sldId id="758" r:id="rId36"/>
    <p:sldId id="759" r:id="rId37"/>
    <p:sldId id="679" r:id="rId38"/>
    <p:sldId id="728" r:id="rId39"/>
    <p:sldId id="729" r:id="rId40"/>
    <p:sldId id="760" r:id="rId41"/>
    <p:sldId id="761" r:id="rId42"/>
    <p:sldId id="731" r:id="rId43"/>
    <p:sldId id="762" r:id="rId44"/>
    <p:sldId id="642" r:id="rId45"/>
    <p:sldId id="643" r:id="rId46"/>
    <p:sldId id="667" r:id="rId47"/>
    <p:sldId id="536"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3" autoAdjust="0"/>
    <p:restoredTop sz="94275" autoAdjust="0"/>
  </p:normalViewPr>
  <p:slideViewPr>
    <p:cSldViewPr snapToGrid="0" snapToObjects="1">
      <p:cViewPr varScale="1">
        <p:scale>
          <a:sx n="90" d="100"/>
          <a:sy n="90" d="100"/>
        </p:scale>
        <p:origin x="108" y="306"/>
      </p:cViewPr>
      <p:guideLst/>
    </p:cSldViewPr>
  </p:slideViewPr>
  <p:outlineViewPr>
    <p:cViewPr>
      <p:scale>
        <a:sx n="33" d="100"/>
        <a:sy n="33" d="100"/>
      </p:scale>
      <p:origin x="0" y="-17436"/>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federal government seized the marijuana that two seriously ill California women were using on the advice of their physicians, the women filed a lawsuit. They argued that it was unconstitutional for the federal statute to prohibit them from using marijuana for medical purposes that were legal within the state. The Supreme Court, though, held that Congress has the authority to prohibit the intrastate possession, and noncommercial cultivation of marijuana as part of a larger regulatory scheme (the CSA). In other words, the federal government may still prosecute individuals for possession of marijuana regardless of whether they reside in a state that allows the use of marijuana.</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600305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United States Supreme Court has interpreted the commerce clause to mean that the federal government has the exclusive authority to regulate commerce that substantially affects trade and commerce among the states. This express grant of authority to the federal government, which is often referred to as the “positive” aspect of the commerce clause, implies a negative aspect—that the states do not have the authority to regulate interstate commerce. This negative aspect of the commerce clause is often referred to as the “dormant” (implied) commerce clause. The dormant commerce clause comes into play when state regulations affect interstate commerce. In this situation, the courts normally weigh the state’s interest in regulating a certain matter against the burden that the state’s regulation places on interstate commerce. Because courts balance the interests involved, predicting the outcome in a particular case can be extremely difficult.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16335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D. </a:t>
            </a:r>
            <a:r>
              <a:rPr lang="en-US" sz="1200" kern="1200" dirty="0">
                <a:solidFill>
                  <a:schemeClr val="tx1"/>
                </a:solidFill>
                <a:effectLst/>
                <a:latin typeface="+mn-lt"/>
                <a:ea typeface="+mn-ea"/>
                <a:cs typeface="+mn-cs"/>
              </a:rPr>
              <a:t>The commerce clause of the U.S. Constitution gives Congress the power “[t]o regulate commerce with foreign nations, and among the several states, and with the Indian Tribes.” Before the commerce clause came into existence, states tended to restrict commerce within and beyond their borders, which made trade costlier and inefficient. The goal of the clause was to unify the states’ commerce policies, and improve the efficiency of exchanges. The problem was that although the commerce clause gave Congress some authority to regulate trade among the states, the extent of that power was unclear. What exactly does “to regulate commerce” mean? What does “commerce” entail? These questions came before the United States Supreme Court in 1824 in the case of Gibbons v. Ogden.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2801771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Application to Today’s World Marshall’s broad definition of the commerce power established the foundation for the expansion of federal powers in the years to come. Today, the federal government continues to rely on the commerce clause for its constitutional authority to regulate business activities. Marshall’s conclusion that the power to regulate interstate commerce was an exclusive power of the federal government has also had significant consequences. By implication, it means that a state cannot regulate activities that extend beyond its borders, such as out-of-state online gambling operations that affect the welfare of in-state citizens. It also means that state regulations over in-state activities normally will be invalidated, if the regulations substantially burden interstate commerce.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160885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owner argued that his motel was not engaged in interstate commerce, but was “of a purely local character.” The motel, however, was accessible to state and interstate highways. The owner advertised nationally, maintained billboards throughout the state, and accepted convention trade from outside the state (75 percent of the guests were residents of other states). The district court ruled that the act did not violate the Constitution, and enjoined (prohibited) the owner from discriminating on the basis of race. The owner appealed. The case ultimately went to the United States Supreme Court.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224930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Decision No.</a:t>
            </a:r>
            <a:r>
              <a:rPr lang="en-US" sz="1200" kern="1200" dirty="0">
                <a:solidFill>
                  <a:schemeClr val="tx1"/>
                </a:solidFill>
                <a:effectLst/>
                <a:latin typeface="+mn-lt"/>
                <a:ea typeface="+mn-ea"/>
                <a:cs typeface="+mn-cs"/>
              </a:rPr>
              <a:t> The United States Supreme Court upheld the constitutionality of the act. </a:t>
            </a:r>
          </a:p>
          <a:p>
            <a:r>
              <a:rPr lang="en-US" sz="1200" b="1" kern="1200" dirty="0">
                <a:solidFill>
                  <a:schemeClr val="tx1"/>
                </a:solidFill>
                <a:effectLst/>
                <a:latin typeface="+mn-lt"/>
                <a:ea typeface="+mn-ea"/>
                <a:cs typeface="+mn-cs"/>
              </a:rPr>
              <a:t>Reason</a:t>
            </a:r>
            <a:r>
              <a:rPr lang="en-US" sz="1200" kern="1200" dirty="0">
                <a:solidFill>
                  <a:schemeClr val="tx1"/>
                </a:solidFill>
                <a:effectLst/>
                <a:latin typeface="+mn-lt"/>
                <a:ea typeface="+mn-ea"/>
                <a:cs typeface="+mn-cs"/>
              </a:rPr>
              <a:t> The Court noted that the act was passed to correct “the deprivation of personal dignity” accompanying the denial of equal access to “public establishments.” Testimony before Congress leading to the passage of the act indicated that African Americans in particular experienced substantial discrimination in attempting to secure lodging while traveling. This discrimination impeded interstate travel and thus impeded interstate commerce. As for the owner’s argument that his motel was “of a purely local character,” the Court said that even if this was true, the motel affected interstate commerce. According to the Court, “if it is interstate commerce that feels the pinch, it does not matter how local the operation that applies the squeeze.” Therefore, under the commerce clause, “the power of Congress to promote interstate commerce also includes the power to regulate the local incidents thereof, including local activities.”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51893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263641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0000"/>
                </a:solidFill>
                <a:latin typeface="Arial" panose="020B0604020202020204" pitchFamily="34" charset="0"/>
                <a:cs typeface="Arial" panose="020B0604020202020204" pitchFamily="34" charset="0"/>
              </a:rPr>
              <a:t>Riegel v. Medtronic, Inc. (2008) </a:t>
            </a:r>
            <a:r>
              <a:rPr lang="en-US" dirty="0"/>
              <a:t>A man who alleged that he had been injured by a faulty medical device (a balloon catheter that had been inserted into his artery following a heart attack) sued the manufacturer. The case ultimately came before the United States Supreme Court. The Court noted that the relevant federal law (the Medical Device Amendments) included a preemption provision. Furthermore, the device had passed the FDA’s rigorous premarket approval process. Therefore, the Court ruled that the federal regulation of medical devices preempted the man’s state law claims for negligence, strict liability, and implied warranty.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1930562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Answer A. </a:t>
            </a:r>
            <a:r>
              <a:rPr lang="en-US" sz="1200" dirty="0">
                <a:effectLst/>
                <a:latin typeface="Arial" panose="020B0604020202020204" pitchFamily="34" charset="0"/>
                <a:ea typeface="Calibri" panose="020F0502020204030204" pitchFamily="34" charset="0"/>
                <a:cs typeface="Arial" panose="020B0604020202020204" pitchFamily="34" charset="0"/>
              </a:rPr>
              <a:t>When a federal law is comprehensive</a:t>
            </a:r>
          </a:p>
          <a:p>
            <a:endParaRPr lang="en-US" dirty="0"/>
          </a:p>
          <a:p>
            <a:r>
              <a:rPr lang="en-US" sz="1200" kern="1200" dirty="0">
                <a:solidFill>
                  <a:schemeClr val="tx1"/>
                </a:solidFill>
                <a:effectLst/>
                <a:latin typeface="+mn-lt"/>
                <a:ea typeface="+mn-ea"/>
                <a:cs typeface="+mn-cs"/>
              </a:rPr>
              <a:t>Often, it is not clear whether Congress, in passing a law, intended to preempt an entire subject area against state regulation. In these situations, the courts determine whether Congress intended to exercise exclusive power. Generally, congressional intent to preempt will be found if a federal law regulating an activity is so pervasive, comprehensive, or detailed that the states have little or no room to regulate in that area. Also, when a federal statute creates an agency—such as the U.S. Food and Drug Administration (FDA)—to enforce the law, the agency’s decisions in matters that come within its jurisdiction will likely preempt state laws.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193810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importance of having a written declaration of the rights of individuals eventually caused the first Congress of the United States to enact twelve amendments to the Constitution, and submit them to the states for approval. The first ten of these amendments, commonly known as the Bill of Rights, were adopted in 1791. The Bill of Rights embodies a series of protections for the individual against various types of conduct by the federal government. Some constitutional protections apply to business entities as well. For example, corporations exist as separate legal entities, or legal persons, and enjoy many of the same rights and privileges as natural persons do.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144929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87813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importance of having a written declaration of the rights of individuals eventually caused the first Congress of the United States to enact twelve amendments to the Constitution, and submit them to the states for approval. The first ten of these amendments, commonly known as the Bill of Rights, were adopted in 1791. The Bill of Rights embodies a series of protections for the individual against various types of conduct by the federal government. Some constitutional protections apply to business entities as well.</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2873107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Fourteenth Amendment Passed in 1868 after the Civil War, the Fourteenth Amendment provides, in part, that “[n]o State shall . . . deprive any person of life, liberty, or property, without due process of law.” Starting in 1925, the Supreme Court began to define various rights and liberties guaranteed in the federal Constitution as constituting “due process of law,” which was required of state governments under the Fourteenth Amendment. Today, most of the rights and liberties set forth in the Bill of Rights apply to state governments, as well as to the federal government.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Judicial Interpretation</a:t>
            </a:r>
            <a:r>
              <a:rPr lang="en-US" sz="1200" kern="1200" dirty="0">
                <a:solidFill>
                  <a:schemeClr val="tx1"/>
                </a:solidFill>
                <a:effectLst/>
                <a:latin typeface="+mn-lt"/>
                <a:ea typeface="+mn-ea"/>
                <a:cs typeface="+mn-cs"/>
              </a:rPr>
              <a:t> The rights secured by the Bill of Rights are not absolute. Many of the rights guaranteed by the first ten amendments are described in very general terms. For instance, the Second Amendment states that people have a right to keep and bear arms, but it does not explain the extent of this right. As the Supreme Court once stated, the right does not extend so far that people can “keep and carry any weapon whatsoever in any manner whatsoever and for whatever purpose.” Legislatures can prohibit the carrying of concealed weapons or certain types of weapons, such as machine guns. Ultimately, the Supreme Court, as the final interpreter of the Constitution, gives meaning to constitutional rights and determines their boundaries.</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211252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solidFill>
                  <a:srgbClr val="000000"/>
                </a:solidFill>
              </a:rPr>
              <a:t>Commonwealth v. Ora</a:t>
            </a:r>
            <a:r>
              <a:rPr lang="en-US" dirty="0">
                <a:solidFill>
                  <a:srgbClr val="000000"/>
                </a:solidFill>
              </a:rPr>
              <a:t> (2008)</a:t>
            </a:r>
          </a:p>
          <a:p>
            <a:r>
              <a:rPr lang="en-US" dirty="0"/>
              <a:t>Rita Ora was charged with dancing nude at an annual “anti-Christmas” protest in Harvard Square in Cambridge, Massachusetts. Ora argued that the statute was overly broad and unconstitutional, and a trial court agreed. On appeal, a state appellate court reversed. The court found that the statute was constitutional because it banned public displays of open and gross lewdness in situations in which there was an unsuspecting or unwilling audience</a:t>
            </a:r>
          </a:p>
          <a:p>
            <a:endParaRPr lang="en-US" dirty="0"/>
          </a:p>
          <a:p>
            <a:r>
              <a:rPr lang="en-US" dirty="0"/>
              <a:t>Consolidated Edison Co. v. Public Service Commission (1980)</a:t>
            </a:r>
          </a:p>
          <a:p>
            <a:r>
              <a:rPr lang="en-US" dirty="0"/>
              <a:t>The Consolidated Edison Company placed documents celebrating nuclear power in its billing envelopes. The New York Public Service Commission responded by barring all utilities from discussing public policy in communications with customers. The majority of the United States Supreme Court could not find any compelling reason for New York to restrict Consolidated Edison’s free speech in this manner. The Court reasoned that the possibility that content may offend some customers does not justify its prohibition. This is particularly true, the Court noted, given how easy it is for customers to throw any offending documents in the trash.</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306806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Media and the Constitution</a:t>
            </a:r>
          </a:p>
          <a:p>
            <a:r>
              <a:rPr lang="en-US" sz="1200" kern="1200" dirty="0">
                <a:solidFill>
                  <a:schemeClr val="tx1"/>
                </a:solidFill>
                <a:effectLst/>
                <a:latin typeface="+mn-lt"/>
                <a:ea typeface="+mn-ea"/>
                <a:cs typeface="+mn-cs"/>
              </a:rPr>
              <a:t>Everyone, it seems, uses social media. In addition, everyone it seems, complains about social media. The complaints highlight a wide variety of objectionable content online, from hate speech to harassment to misinformation to offensive photos and videos. What steps, if any, should the U.S. government take to remedy the situation?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Amendment Protections in a business context, the term social media covers (1) those people or companies that generate opinions and other material, (2) those that consume this content, (3) those that host this content, and (4) those that sell advertising linked to this content. Except under very limited circumstances, the First Amendment protects the right of these groups to operate without government interference. This protection reflects the importance that Americans have always placed on allowing free speech in the public sphere. The Communications Decency Act (CDA) offers an additional defense for social media speech. This federal law protects social media platforms from being held liable for user-generated content. That is, Facebook cannot be sued or charged criminally for something that users do on their Facebook pages. Proponents of greater social media regulation have called for this section of the CDA to be repealed, but any such effort would certainly be challenged on First Amendment grounds.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Access Denied</a:t>
            </a:r>
            <a:r>
              <a:rPr lang="en-US" sz="1200" kern="1200" dirty="0">
                <a:solidFill>
                  <a:schemeClr val="tx1"/>
                </a:solidFill>
                <a:effectLst/>
                <a:latin typeface="+mn-lt"/>
                <a:ea typeface="+mn-ea"/>
                <a:cs typeface="+mn-cs"/>
              </a:rPr>
              <a:t> In the face of government inaction, many social media companies have opted for self-regulation. Facebook, for example, bans attacks against people or groups based on race, ethnicity, sexual orientation, or religion affiliation. Similarly, Twitter prohibits statements that promote violence or hate, and YouTube tries to block any video that promotes a discriminatory ideology. The targets of these efforts inevitably claim that they are being censored, but this is incorrect. Generally speaking, the Bill of Rights protects citizens against government measures, not those taken by private companies. So, while the exclusion policies of social medial giants such as Facebook and Twitter may frustrate and anger users, they do not violate those users’ First Amendment rights.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Critical Thinking</a:t>
            </a:r>
            <a:r>
              <a:rPr lang="en-US" sz="1200" kern="1200" dirty="0">
                <a:solidFill>
                  <a:schemeClr val="tx1"/>
                </a:solidFill>
                <a:effectLst/>
                <a:latin typeface="+mn-lt"/>
                <a:ea typeface="+mn-ea"/>
                <a:cs typeface="+mn-cs"/>
              </a:rPr>
              <a:t> One observer has said that the American legal system should evaluate social media companies based on how “they affect us as citizens, not only [on how] they affect us as consumers.” What is your opinion of this statement? </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27798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Amendment, as interpreted by the Supreme Court, also does not protect obscene speech. Numerous state and federal statutes make it a crime to disseminate and possess obscene materials. However, objectively defining obscene speech has proved difficult. It is even more difficult to prohibit the dissemination of obscenity and pornography online. Most of Congress’s attempts to pass legislation protecting minors from pornographic materials on the Internet have been struck down on First Amendment grounds when challenged in court. One exception is a law that requires public schools and libraries to install filtering software on computers to keep children from accessing adult content. Such software is designed to prevent persons from viewing certain websites based on their Internet addresses or meta tags, or key words. This act does not unconstitutionally burden free speech because it is flexible, and libraries can disable the filters for any patrons who ask.</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2332794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Break students out into small groups, and have students discuss the questions posed on the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though corporations can restrict the speech of their employees, should they do so? Federal law protects the right of workers to discuss some topics, such as forming a union, without fear of punishment from their employers. However, in general, while corporations may enjoy the protections of the First Amendment, their employees do not. (Remember, the Bill of Rights applies primarily to government actions, not those taken by private entities.) For years, such concerns seemed irrelevant at Google LLC. Indeed, the tech conglomerate told its 100,000 employees to “bring your whole self to work,” and trumpeted “lively discussion” as a hallmark of its “workplace culture.” Eventually, however, Google managers began to worry about the impact of so much unpoliced speech at the company. A set of guidelines was instituted that required employees to refrain from discussing politics and other non-work-related issues at work. After that, Google fired a software engineer who posted an internal memo suggesting that men were better suited for tech work than women. Employees with conservative viewpoints were dismayed to learn that a manager had referred to them as “poisonous a**holes” who should be fired. Leftward leaning “Googlers” felt they had been retaliated against after protesting lucrative payouts to company executives who had been fired for sexual misconduct. “People need to be able to discuss what’s going on in the world,” said one skeptical management expert of the changes at Google. “Communities are where you do that and the community where people spend most of their waking time is at the office.”</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3483539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The establishment clause prohibits the government from passing laws or taking actions that promote religion, or show a preference for one religion over another. In assessing a government action (in this case, displaying a religious poster in a courtroom), the courts look at the predominant purpose for the action and ask whether the action has the effect of endorsing religion. Although DeWeese claimed to have a nonreligious (educational) purpose for displaying the poster of the Ten Commandments, his own statements showed a religious purpose. DeWeese was trying to teach others to believe as he believed, that our legal system is based on moral truths handed down by God.</a:t>
            </a:r>
          </a:p>
          <a:p>
            <a:r>
              <a:rPr lang="en-US" sz="1200" b="1" kern="1200" dirty="0">
                <a:solidFill>
                  <a:schemeClr val="tx1"/>
                </a:solidFill>
                <a:effectLst/>
                <a:latin typeface="+mn-lt"/>
                <a:ea typeface="+mn-ea"/>
                <a:cs typeface="+mn-cs"/>
              </a:rPr>
              <a:t>Result and Reasoning</a:t>
            </a:r>
            <a:r>
              <a:rPr lang="en-US" sz="1200" kern="1200" dirty="0">
                <a:solidFill>
                  <a:schemeClr val="tx1"/>
                </a:solidFill>
                <a:effectLst/>
                <a:latin typeface="+mn-lt"/>
                <a:ea typeface="+mn-ea"/>
                <a:cs typeface="+mn-cs"/>
              </a:rPr>
              <a:t>: DeWeese’s statements reflected his views about “warring” legal philosophies, and his belief that “our legal system is based on moral absolutes from divine law handed down by God through the Ten Commandments.” Based on his statements, DeWeese’s poster had the religious purpose of endorsing Judeo-Christian religious views, which violated the establishment clause.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194382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Amendment may not “establish” a religion, or prohibit the “free exercise” of religion.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Establishment Clause: </a:t>
            </a:r>
            <a:r>
              <a:rPr lang="en-US" sz="1200" kern="1200" dirty="0">
                <a:solidFill>
                  <a:schemeClr val="tx1"/>
                </a:solidFill>
                <a:effectLst/>
                <a:latin typeface="+mn-lt"/>
                <a:ea typeface="+mn-ea"/>
                <a:cs typeface="+mn-cs"/>
              </a:rPr>
              <a:t>prohibits government from establishing a state-sponsored religion, or passing laws that favor one over the other.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The establishment clause prohibits the government from passing laws or taking actions that promote religion, or show a preference for one religion over another. In assessing a government action (in this case, displaying a religious poster in a courtroom), the courts look at the predominant purpose for the action and ask whether the action has the effect of endorsing religion. Although DeWeese claimed to have a nonreligious (educational) purpose for displaying the poster of the Ten Commandments, his own statements showed a religious purpose. DeWeese was trying to teach others to believe as he believed, that our legal system is based on moral truths handed down by God.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 and Reasoning</a:t>
            </a:r>
            <a:r>
              <a:rPr lang="en-US" sz="1200" kern="1200" dirty="0">
                <a:solidFill>
                  <a:schemeClr val="tx1"/>
                </a:solidFill>
                <a:effectLst/>
                <a:latin typeface="+mn-lt"/>
                <a:ea typeface="+mn-ea"/>
                <a:cs typeface="+mn-cs"/>
              </a:rPr>
              <a:t>: DeWeese’s statements reflected his views about “warring” legal philosophies, and his belief that “our legal system is based on moral absolutes from divine law handed down by God through the Ten Commandments.” Based on his statements, DeWeese’s poster had the religious purpose of endorsing Judeo-Christian religious views, which violated the establishment clause.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3425925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Explain the establishment clause under the first amendment.</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dirty="0"/>
          </a:p>
        </p:txBody>
      </p:sp>
    </p:spTree>
    <p:extLst>
      <p:ext uri="{BB962C8B-B14F-4D97-AF65-F5344CB8AC3E}">
        <p14:creationId xmlns:p14="http://schemas.microsoft.com/office/powerpoint/2010/main" val="311245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 Constitution is brief. It contains only about seven thousand words—less than one-third as many as the average state constitution. Its brevity explains, in part, why the Constitution has proved to be so “marvelously elastic,” as Franklin Roosevelt described it in the chapter opening quotation. It might also explain why the U.S. Constitution has survived for more than two hundred years—longer than any other written constitution in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chapter, we will examine the impact of the Constitution on America’s business landscape, as well as the courts’ role in resolving the conflicts that inevitably arise when constitutional rights are at stake.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398603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Both the Fifth and the Fourteenth Amendments provide that no person shall be deprived “of life, liberty, or property, without due process of law.” The due process clause of each of these constitutional amendments has two aspects—procedural and substantive. Note that the due process clause applies to “legal persons,” such as corporations, as well as to individuals.</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Procedural Due Process Procedural due process requires that any government decision to take life, liberty, or property must be made fairly. This means that the government must give a person proper notice and an opportunity to be heard. The government must also use fair procedures in determining whether individuals will be subjected to punishment, or have some burden imposed on them.</a:t>
            </a:r>
          </a:p>
          <a:p>
            <a:r>
              <a:rPr lang="en-US" sz="18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3547843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98941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 Chicago ordinance prohibits food trucks from parking within two hundred feet of the entrance of any “brick and mortar” establishment that serves food, including convenience stores with hot dog rollers. Violators of the ordinance face a fine of up to $2,000 for each day that the truck is parked within the restricted area. </a:t>
            </a:r>
          </a:p>
          <a:p>
            <a:endParaRPr lang="en-US" sz="1800" dirty="0"/>
          </a:p>
          <a:p>
            <a:r>
              <a:rPr lang="en-US" sz="1800" dirty="0"/>
              <a:t>In matters of economic and social welfare, a classification will be considered valid if there is any conceivable “rational basis” on which the classification might relate to a legitimate government interest. It is almost impossible for a law or action to fail the rational basis test.</a:t>
            </a: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dirty="0"/>
          </a:p>
        </p:txBody>
      </p:sp>
    </p:spTree>
    <p:extLst>
      <p:ext uri="{BB962C8B-B14F-4D97-AF65-F5344CB8AC3E}">
        <p14:creationId xmlns:p14="http://schemas.microsoft.com/office/powerpoint/2010/main" val="183617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Applying the rational basis test, the Illinois Supreme Court rejected this claim. The court ruled that Chicago’s ordinance was rationally related to the legitimate government interest of protecting the city’s restaurants. To a greater degree than food trucks, the court found restaurants contribute to Chicago’s economic well-being by paying property taxes and encouraging neighborhood retail activity. It is almost impossible for a law or action to fail the rational basis test. </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313605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Cybersecurity and the Law</a:t>
            </a:r>
          </a:p>
          <a:p>
            <a:r>
              <a:rPr lang="en-US" sz="1800" kern="1200" dirty="0">
                <a:solidFill>
                  <a:schemeClr val="tx1"/>
                </a:solidFill>
                <a:effectLst/>
                <a:latin typeface="+mn-lt"/>
                <a:ea typeface="+mn-ea"/>
                <a:cs typeface="+mn-cs"/>
              </a:rPr>
              <a:t>In one of its company statements, Apple, Inc., emphasized that its products are designed “to protect your privacy and give you control over your information,” but that this goal was “not always easy.” The difficulty comes from a pressure that today’s technology companies cannot avoid—the tension between the individual’s desire for privacy and society’s desire for security. The Encryption Debate Each iPhone produced by Apple is encrypted, so that it can be unlocked only with a password. This encryption is so strong that even Apple’s technicians cannot access an iPhone without the owner’s consent. This level of privacy causes problems when law enforcement needs evidence from a smartphone whose owner will not, or cannot, provide the password. For example, Mohammed </a:t>
            </a:r>
            <a:r>
              <a:rPr lang="en-US" sz="1800" kern="1200" dirty="0" err="1">
                <a:solidFill>
                  <a:schemeClr val="tx1"/>
                </a:solidFill>
                <a:effectLst/>
                <a:latin typeface="+mn-lt"/>
                <a:ea typeface="+mn-ea"/>
                <a:cs typeface="+mn-cs"/>
              </a:rPr>
              <a:t>Alshamrani</a:t>
            </a:r>
            <a:r>
              <a:rPr lang="en-US" sz="1800" kern="1200" dirty="0">
                <a:solidFill>
                  <a:schemeClr val="tx1"/>
                </a:solidFill>
                <a:effectLst/>
                <a:latin typeface="+mn-lt"/>
                <a:ea typeface="+mn-ea"/>
                <a:cs typeface="+mn-cs"/>
              </a:rPr>
              <a:t> was killed by sheriffs’ deputies after fatally shooting three people at a naval base in Pensacola, Florida. The Federal Bureau of Investigation (FBI) wanted access to </a:t>
            </a:r>
            <a:r>
              <a:rPr lang="en-US" sz="1800" kern="1200" dirty="0" err="1">
                <a:solidFill>
                  <a:schemeClr val="tx1"/>
                </a:solidFill>
                <a:effectLst/>
                <a:latin typeface="+mn-lt"/>
                <a:ea typeface="+mn-ea"/>
                <a:cs typeface="+mn-cs"/>
              </a:rPr>
              <a:t>Alshamrani’s</a:t>
            </a:r>
            <a:r>
              <a:rPr lang="en-US" sz="1800" kern="1200" dirty="0">
                <a:solidFill>
                  <a:schemeClr val="tx1"/>
                </a:solidFill>
                <a:effectLst/>
                <a:latin typeface="+mn-lt"/>
                <a:ea typeface="+mn-ea"/>
                <a:cs typeface="+mn-cs"/>
              </a:rPr>
              <a:t> two iPhones to determine whether he had been in contact with other potential domestic terrorists. Apple refused to help “break into” </a:t>
            </a:r>
            <a:r>
              <a:rPr lang="en-US" sz="1800" kern="1200" dirty="0" err="1">
                <a:solidFill>
                  <a:schemeClr val="tx1"/>
                </a:solidFill>
                <a:effectLst/>
                <a:latin typeface="+mn-lt"/>
                <a:ea typeface="+mn-ea"/>
                <a:cs typeface="+mn-cs"/>
              </a:rPr>
              <a:t>Alshamrani’s</a:t>
            </a:r>
            <a:r>
              <a:rPr lang="en-US" sz="1800" kern="1200" dirty="0">
                <a:solidFill>
                  <a:schemeClr val="tx1"/>
                </a:solidFill>
                <a:effectLst/>
                <a:latin typeface="+mn-lt"/>
                <a:ea typeface="+mn-ea"/>
                <a:cs typeface="+mn-cs"/>
              </a:rPr>
              <a:t> devices. Similarly, the company has declined to build “backdoor” access into iPhones, for fear that any entry point will eventually be breached by hackers. Apple’s position angers those who believe that tech companies should prioritize helping law enforcement protect society from crime over protecting a phone user’s privacy. Indeed, the U.S. Constitution allows the government to infringe on an individual’s privacy to investigate a probable crime. Nevertheless, Apple’s stance has earned the company a reputation for consumer advocacy. “It’s brilliant marketing,” says one observer. “They’re so concerned with your privacy that they’re willing to wave the finger at the FBI.”</a:t>
            </a:r>
          </a:p>
          <a:p>
            <a:r>
              <a:rPr lang="en-US" sz="18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dirty="0"/>
          </a:p>
        </p:txBody>
      </p:sp>
    </p:spTree>
    <p:extLst>
      <p:ext uri="{BB962C8B-B14F-4D97-AF65-F5344CB8AC3E}">
        <p14:creationId xmlns:p14="http://schemas.microsoft.com/office/powerpoint/2010/main" val="1116501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Congress has enacted a number of statutes that protect the privacy of individuals in various areas of concern. Most of these statutes deal with personal information collected by governments or private businesses. In the 1960s, Americans were sufficiently alarmed by the accumulation of personal information in government files, that they pressured Congress to pass laws permitting individuals to access their files. Congress responded by passing the Freedom of Information Act, which allows individuals to request copies of any information on them contained in federal government files. Congress later enacted the Privacy Act, which also gives persons the right to access such information.</a:t>
            </a:r>
          </a:p>
          <a:p>
            <a:r>
              <a:rPr lang="en-US" sz="1800" kern="1200" dirty="0">
                <a:solidFill>
                  <a:schemeClr val="tx1"/>
                </a:solidFill>
                <a:effectLst/>
                <a:latin typeface="+mn-lt"/>
                <a:ea typeface="+mn-ea"/>
                <a:cs typeface="+mn-cs"/>
              </a:rPr>
              <a:t> </a:t>
            </a:r>
          </a:p>
          <a:p>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2376273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In the 1990s, responding to the growing need to protect the privacy of individuals’ health records—particularly computerized records—Congress passed the Health Insurance Portability and Accountability Act (HIPAA). This act defines and limits the circumstances in which an individual’s “protected health information” may be used (or disclosed) by health care providers, health care plans, and others.</a:t>
            </a:r>
          </a:p>
          <a:p>
            <a:r>
              <a:rPr lang="en-US" sz="1800" kern="1200" dirty="0">
                <a:solidFill>
                  <a:schemeClr val="tx1"/>
                </a:solidFill>
                <a:effectLst/>
                <a:latin typeface="+mn-lt"/>
                <a:ea typeface="+mn-ea"/>
                <a:cs typeface="+mn-cs"/>
              </a:rPr>
              <a:t>Most medical records are being put online. What law protects patients’ right to privacy with respect to their online medical files?</a:t>
            </a:r>
          </a:p>
          <a:p>
            <a:r>
              <a:rPr lang="en-US" sz="18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dirty="0"/>
          </a:p>
        </p:txBody>
      </p:sp>
    </p:spTree>
    <p:extLst>
      <p:ext uri="{BB962C8B-B14F-4D97-AF65-F5344CB8AC3E}">
        <p14:creationId xmlns:p14="http://schemas.microsoft.com/office/powerpoint/2010/main" val="2666853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Patriot Act has given government officials increased authority to monitor Internet activities (such as e-mail and website visits) and to gain access to personal financial information and student information. Law enforcement officials can track the telephone and e-mail communications of one party to find out the identity of the other party or parties. Privacy advocates argue that this law adversely affects the constitutional rights of all Americans, and it has been widely criticized in the media. To gain access to these communications, the government must certify that the information likely to be obtained is relevant to an ongoing criminal investigation, but it does not need to provide proof of any wrongdoing.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39</a:t>
            </a:fld>
            <a:endParaRPr lang="en-US" dirty="0"/>
          </a:p>
        </p:txBody>
      </p:sp>
    </p:spTree>
    <p:extLst>
      <p:ext uri="{BB962C8B-B14F-4D97-AF65-F5344CB8AC3E}">
        <p14:creationId xmlns:p14="http://schemas.microsoft.com/office/powerpoint/2010/main" val="642334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dirty="0"/>
              <a:t> Privileges and Immunities Clause Article IV, Section 2, of the U.S. Constitution requires states not to discriminate against one another’s citizens. A resident of one state, when in another state, cannot be denied the privileges and immunities of citizens of that state.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41</a:t>
            </a:fld>
            <a:endParaRPr lang="en-US" dirty="0"/>
          </a:p>
        </p:txBody>
      </p:sp>
    </p:spTree>
    <p:extLst>
      <p:ext uri="{BB962C8B-B14F-4D97-AF65-F5344CB8AC3E}">
        <p14:creationId xmlns:p14="http://schemas.microsoft.com/office/powerpoint/2010/main" val="591270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Strict Scrutiny—Brown vs. Board of Education</a:t>
            </a:r>
          </a:p>
          <a:p>
            <a:r>
              <a:rPr lang="en-US" dirty="0"/>
              <a:t>Intermediate—Admission of women to military academies</a:t>
            </a:r>
          </a:p>
          <a:p>
            <a:r>
              <a:rPr lang="en-US" dirty="0"/>
              <a:t>Rational—Exclusion of methadone users from employment in public transportation</a:t>
            </a:r>
          </a:p>
          <a:p>
            <a:endParaRPr lang="en-US" dirty="0"/>
          </a:p>
          <a:p>
            <a:r>
              <a:rPr lang="en-US" dirty="0"/>
              <a:t>Invite students to brainstorm their own examples.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dirty="0"/>
          </a:p>
        </p:txBody>
      </p:sp>
    </p:spTree>
    <p:extLst>
      <p:ext uri="{BB962C8B-B14F-4D97-AF65-F5344CB8AC3E}">
        <p14:creationId xmlns:p14="http://schemas.microsoft.com/office/powerpoint/2010/main" val="108029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new government created by the Constitution reflected a series of compromises made by the convention delegates on various issues. Some delegates wanted sovereign power to remain with the states, whereas others wanted the national government alone to exercise sovereign power. The end result was a compromise—a federal form of government in which the national government and the states’ share sovereign power.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Federal Form of Government</a:t>
            </a:r>
            <a:r>
              <a:rPr lang="en-US" sz="1200" kern="1200" dirty="0">
                <a:solidFill>
                  <a:schemeClr val="tx1"/>
                </a:solidFill>
                <a:effectLst/>
                <a:latin typeface="+mn-lt"/>
                <a:ea typeface="+mn-ea"/>
                <a:cs typeface="+mn-cs"/>
              </a:rPr>
              <a:t> A system of government in which the states form a union, and the sovereign power is divided between the central government and the member states.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1906438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43</a:t>
            </a:fld>
            <a:endParaRPr lang="en-US" dirty="0"/>
          </a:p>
        </p:txBody>
      </p:sp>
    </p:spTree>
    <p:extLst>
      <p:ext uri="{BB962C8B-B14F-4D97-AF65-F5344CB8AC3E}">
        <p14:creationId xmlns:p14="http://schemas.microsoft.com/office/powerpoint/2010/main" val="230782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44</a:t>
            </a:fld>
            <a:endParaRPr lang="en-US" dirty="0"/>
          </a:p>
        </p:txBody>
      </p:sp>
    </p:spTree>
    <p:extLst>
      <p:ext uri="{BB962C8B-B14F-4D97-AF65-F5344CB8AC3E}">
        <p14:creationId xmlns:p14="http://schemas.microsoft.com/office/powerpoint/2010/main" val="427444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appellate court recognized that municipalities have the authority to regulate activities affecting the public’s health, safety, and welfare. To the extent that Classy Cycles argues otherwise, the “argument is without merit.” Furthermore, explained the court, “our job is not to determine whether the city used the best method or least intrusive means” to regulate those activities, but whether the regulation was “reasonably related to accomplishing its goal.” Under this analysis, a regulation must not be arbitrary or unreasonable, but needs to bear only a reasonable relationship to a legitimate state interest. In this case, the court noted that the rationale for the regulation is provided in the ordinances. They state that “the dangerous conditions” created by the irresponsible driving behavior of scooter renters, especially at night, amplified by the lack of training, supervision, and oversight practiced by the rental scooter businesses, “existed throughout the entire city.” According to the court, this was sufficient to support a finding that the ordinances were neither arbitrary nor unreasonable.</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185182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a citizen of one state engages in basic and essential activities in another state (the “foreign state”), the foreign state must have a substantial reason for treating the nonresident differently than its own residents. Basic activities include transferring property, seeking employment, and accessing the court system. The foreign state must also establish that its reason for the discrimination is substantially related to the state’s ultimate purpose in adopting the legislation or regulating the activity. Thus, if Missouri wants to charge out-of-state real estate agents higher licensing fees than those required of Missouri resident agents, it will need to come up with a constitutionally acceptable reason for doing so.</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33408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make it difficult for the federal government to use its power arbitrarily, the Constitution divided the federal government’s powers among three branches of government. The legislative branch makes the laws, the executive branch enforces the laws, and the judicial branch interprets the laws. Each branch performs a separate function, and no branch may exercise the authority of another branch.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Checks and Balances</a:t>
            </a:r>
            <a:r>
              <a:rPr lang="en-US" sz="1200" kern="1200" dirty="0">
                <a:solidFill>
                  <a:schemeClr val="tx1"/>
                </a:solidFill>
                <a:effectLst/>
                <a:latin typeface="+mn-lt"/>
                <a:ea typeface="+mn-ea"/>
                <a:cs typeface="+mn-cs"/>
              </a:rPr>
              <a:t> The system under which the powers of the federal government are divided among three separate branches—the executive, legislative, and judicial branches—each of which exercises a check on the actions of the others.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197531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Initially, the commerce power was interpreted as being limited to interstate commerce (commerce among the states), and not applicable to intrastate commerce (commerce within a state). In 1824, however, the United States Supreme Court decided the case of Gibbons v. Ogden (see this chapter’s Landmark in the Law feature). The Court ruled that commerce within a state could also be regulated by the federal government, as long as the commerce substantially affected commerce involving more than one state. This clause, referred to as the commerce clause, has had a greater impact on business than any other provision in the Constitution.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233649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Tennessee Wine and Spirits Retailers Associations v. Thomas, (2019) </a:t>
            </a:r>
            <a:r>
              <a:rPr lang="en-US" sz="1200" kern="1200" dirty="0">
                <a:solidFill>
                  <a:schemeClr val="tx1"/>
                </a:solidFill>
                <a:effectLst/>
                <a:latin typeface="+mn-lt"/>
                <a:ea typeface="+mn-ea"/>
                <a:cs typeface="+mn-cs"/>
              </a:rPr>
              <a:t>Total Wine, a retail liquor chain, was blocked from opening a store in Nashville. Defending this action in court, Tennessee officials claimed that the residency requirement was justified under the Twenty-first Amendment, which gives states the responsibility of regulating alcohol for public benefit. The United States Supreme Court disagreed, finding that the law was primarily designed to shield state businesses from out-of-state competition. Without any realistic connection to health and safety measures, the Court ruled, the residency requirement did not “advance a legitimate local purpose,” and therefore violated the dormant commerce clause.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76882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50165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6318250" y="1373188"/>
            <a:ext cx="503555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8388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2887639"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4134608" y="1419225"/>
            <a:ext cx="3085058" cy="4625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A16AC7A5-8F13-4E24-B192-71194EDC8DA2}"/>
              </a:ext>
            </a:extLst>
          </p:cNvPr>
          <p:cNvSpPr>
            <a:spLocks noGrp="1"/>
          </p:cNvSpPr>
          <p:nvPr>
            <p:ph sz="quarter" idx="12"/>
          </p:nvPr>
        </p:nvSpPr>
        <p:spPr>
          <a:xfrm>
            <a:off x="7561263" y="1419225"/>
            <a:ext cx="3792537"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3218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14" r:id="rId5"/>
    <p:sldLayoutId id="2147483718" r:id="rId6"/>
    <p:sldLayoutId id="2147483724" r:id="rId7"/>
    <p:sldLayoutId id="2147483725" r:id="rId8"/>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4.png"/><Relationship Id="rId4" Type="http://schemas.microsoft.com/office/2017/04/relationships/track" Target="../media/track1.vtt"/></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2</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Constitutional Law</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9BCE3-6117-4480-BE6C-8BB3B66A04AA}"/>
              </a:ext>
            </a:extLst>
          </p:cNvPr>
          <p:cNvSpPr>
            <a:spLocks noGrp="1"/>
          </p:cNvSpPr>
          <p:nvPr>
            <p:ph type="title"/>
          </p:nvPr>
        </p:nvSpPr>
        <p:spPr/>
        <p:txBody>
          <a:bodyPr/>
          <a:lstStyle/>
          <a:p>
            <a:r>
              <a:rPr lang="en-US" dirty="0"/>
              <a:t>The Commerce Clause (2 of 4)</a:t>
            </a:r>
            <a:endParaRPr lang="en-IN" dirty="0"/>
          </a:p>
        </p:txBody>
      </p:sp>
      <p:sp>
        <p:nvSpPr>
          <p:cNvPr id="10" name="Text Placeholder 9">
            <a:extLst>
              <a:ext uri="{FF2B5EF4-FFF2-40B4-BE49-F238E27FC236}">
                <a16:creationId xmlns:a16="http://schemas.microsoft.com/office/drawing/2014/main" id="{EB21AC86-EA35-4200-A17D-9DD148927040}"/>
              </a:ext>
            </a:extLst>
          </p:cNvPr>
          <p:cNvSpPr>
            <a:spLocks noGrp="1"/>
          </p:cNvSpPr>
          <p:nvPr>
            <p:ph type="body" sz="quarter" idx="17"/>
          </p:nvPr>
        </p:nvSpPr>
        <p:spPr/>
        <p:txBody>
          <a:bodyPr/>
          <a:lstStyle/>
          <a:p>
            <a:r>
              <a:rPr lang="en-US" dirty="0"/>
              <a:t>The Commerce Clause and the Expansion of National Powers</a:t>
            </a:r>
          </a:p>
          <a:p>
            <a:r>
              <a:rPr lang="en-US" b="1" dirty="0"/>
              <a:t>Tennessee Wine and Spirits Retailers Associations v. Thomas, (2019) </a:t>
            </a:r>
            <a:r>
              <a:rPr lang="en-US" dirty="0"/>
              <a:t>Tennessee law imposed a two-year residency requirement on any business for a state liquor license.</a:t>
            </a:r>
          </a:p>
        </p:txBody>
      </p:sp>
    </p:spTree>
    <p:extLst>
      <p:ext uri="{BB962C8B-B14F-4D97-AF65-F5344CB8AC3E}">
        <p14:creationId xmlns:p14="http://schemas.microsoft.com/office/powerpoint/2010/main" val="138396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9BCE3-6117-4480-BE6C-8BB3B66A04AA}"/>
              </a:ext>
            </a:extLst>
          </p:cNvPr>
          <p:cNvSpPr>
            <a:spLocks noGrp="1"/>
          </p:cNvSpPr>
          <p:nvPr>
            <p:ph type="title"/>
          </p:nvPr>
        </p:nvSpPr>
        <p:spPr/>
        <p:txBody>
          <a:bodyPr/>
          <a:lstStyle/>
          <a:p>
            <a:r>
              <a:rPr lang="en-US" dirty="0"/>
              <a:t>The Commerce Clause (3 of 4)</a:t>
            </a:r>
            <a:endParaRPr lang="en-IN" dirty="0"/>
          </a:p>
        </p:txBody>
      </p:sp>
      <p:sp>
        <p:nvSpPr>
          <p:cNvPr id="10" name="Text Placeholder 9">
            <a:extLst>
              <a:ext uri="{FF2B5EF4-FFF2-40B4-BE49-F238E27FC236}">
                <a16:creationId xmlns:a16="http://schemas.microsoft.com/office/drawing/2014/main" id="{EB21AC86-EA35-4200-A17D-9DD148927040}"/>
              </a:ext>
            </a:extLst>
          </p:cNvPr>
          <p:cNvSpPr>
            <a:spLocks noGrp="1"/>
          </p:cNvSpPr>
          <p:nvPr>
            <p:ph type="body" sz="quarter" idx="17"/>
          </p:nvPr>
        </p:nvSpPr>
        <p:spPr/>
        <p:txBody>
          <a:bodyPr/>
          <a:lstStyle/>
          <a:p>
            <a:pPr marL="0" indent="0">
              <a:buNone/>
            </a:pPr>
            <a:r>
              <a:rPr lang="en-US" dirty="0"/>
              <a:t>The Commerce Clause Today</a:t>
            </a:r>
          </a:p>
          <a:p>
            <a:r>
              <a:rPr lang="en-US" dirty="0"/>
              <a:t>Theoretically, the commerce clause applies to virtually all commercial transactions.</a:t>
            </a:r>
          </a:p>
          <a:p>
            <a:r>
              <a:rPr lang="en-US" dirty="0"/>
              <a:t>Only occasionally has the Supreme Court curbed the federal government’s regulatory authority under the commerce clause.</a:t>
            </a:r>
          </a:p>
          <a:p>
            <a:r>
              <a:rPr lang="en-US" b="1" dirty="0"/>
              <a:t>Spotlight Case</a:t>
            </a:r>
            <a:r>
              <a:rPr lang="en-US" dirty="0"/>
              <a:t> Gonzales v. Raich (2005)</a:t>
            </a:r>
          </a:p>
        </p:txBody>
      </p:sp>
    </p:spTree>
    <p:extLst>
      <p:ext uri="{BB962C8B-B14F-4D97-AF65-F5344CB8AC3E}">
        <p14:creationId xmlns:p14="http://schemas.microsoft.com/office/powerpoint/2010/main" val="45741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9BCE3-6117-4480-BE6C-8BB3B66A04AA}"/>
              </a:ext>
            </a:extLst>
          </p:cNvPr>
          <p:cNvSpPr>
            <a:spLocks noGrp="1"/>
          </p:cNvSpPr>
          <p:nvPr>
            <p:ph type="title"/>
          </p:nvPr>
        </p:nvSpPr>
        <p:spPr/>
        <p:txBody>
          <a:bodyPr/>
          <a:lstStyle/>
          <a:p>
            <a:r>
              <a:rPr lang="en-US" dirty="0"/>
              <a:t>The Commerce Clause (4 of 4)</a:t>
            </a:r>
            <a:endParaRPr lang="en-IN" dirty="0"/>
          </a:p>
        </p:txBody>
      </p:sp>
      <p:sp>
        <p:nvSpPr>
          <p:cNvPr id="10" name="Text Placeholder 9">
            <a:extLst>
              <a:ext uri="{FF2B5EF4-FFF2-40B4-BE49-F238E27FC236}">
                <a16:creationId xmlns:a16="http://schemas.microsoft.com/office/drawing/2014/main" id="{EB21AC86-EA35-4200-A17D-9DD148927040}"/>
              </a:ext>
            </a:extLst>
          </p:cNvPr>
          <p:cNvSpPr>
            <a:spLocks noGrp="1"/>
          </p:cNvSpPr>
          <p:nvPr>
            <p:ph type="body" sz="quarter" idx="17"/>
          </p:nvPr>
        </p:nvSpPr>
        <p:spPr/>
        <p:txBody>
          <a:bodyPr/>
          <a:lstStyle/>
          <a:p>
            <a:pPr marL="0" indent="0">
              <a:buNone/>
            </a:pPr>
            <a:r>
              <a:rPr lang="en-US" dirty="0"/>
              <a:t>The “Dormant” Commerce Clause</a:t>
            </a:r>
          </a:p>
          <a:p>
            <a:r>
              <a:rPr lang="en-US" dirty="0"/>
              <a:t>National government has exclusive power to regulate interstate commerce. </a:t>
            </a:r>
          </a:p>
          <a:p>
            <a:r>
              <a:rPr lang="en-US" dirty="0"/>
              <a:t>States only have a “dormant” (negative) power to regulate interstate commerce. </a:t>
            </a:r>
          </a:p>
          <a:p>
            <a:r>
              <a:rPr lang="en-US" dirty="0"/>
              <a:t>Courts balance state’s interest vs. national interest.</a:t>
            </a:r>
          </a:p>
        </p:txBody>
      </p:sp>
    </p:spTree>
    <p:extLst>
      <p:ext uri="{BB962C8B-B14F-4D97-AF65-F5344CB8AC3E}">
        <p14:creationId xmlns:p14="http://schemas.microsoft.com/office/powerpoint/2010/main" val="87161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9BCE3-6117-4480-BE6C-8BB3B66A04AA}"/>
              </a:ext>
            </a:extLst>
          </p:cNvPr>
          <p:cNvSpPr>
            <a:spLocks noGrp="1"/>
          </p:cNvSpPr>
          <p:nvPr>
            <p:ph type="title"/>
          </p:nvPr>
        </p:nvSpPr>
        <p:spPr/>
        <p:txBody>
          <a:bodyPr/>
          <a:lstStyle/>
          <a:p>
            <a:r>
              <a:rPr lang="en-US" dirty="0"/>
              <a:t>Knowledge Check 1</a:t>
            </a:r>
            <a:endParaRPr lang="en-IN" dirty="0"/>
          </a:p>
        </p:txBody>
      </p:sp>
      <p:sp>
        <p:nvSpPr>
          <p:cNvPr id="10" name="Text Placeholder 9">
            <a:extLst>
              <a:ext uri="{FF2B5EF4-FFF2-40B4-BE49-F238E27FC236}">
                <a16:creationId xmlns:a16="http://schemas.microsoft.com/office/drawing/2014/main" id="{EB21AC86-EA35-4200-A17D-9DD148927040}"/>
              </a:ext>
            </a:extLst>
          </p:cNvPr>
          <p:cNvSpPr>
            <a:spLocks noGrp="1"/>
          </p:cNvSpPr>
          <p:nvPr>
            <p:ph type="body" sz="quarter" idx="17"/>
          </p:nvPr>
        </p:nvSpPr>
        <p:spPr/>
        <p:txBody>
          <a:bodyPr/>
          <a:lstStyle/>
          <a:p>
            <a:pPr marL="0" indent="0">
              <a:buNone/>
            </a:pPr>
            <a:r>
              <a:rPr lang="en-US" dirty="0"/>
              <a:t>What constitutional clause gives the federal government the power to regulate commercial activities among the states?</a:t>
            </a:r>
          </a:p>
          <a:p>
            <a:pPr marL="514350" indent="-514350">
              <a:buFont typeface="+mj-lt"/>
              <a:buAutoNum type="alphaUcPeriod"/>
            </a:pPr>
            <a:r>
              <a:rPr lang="en-US" dirty="0"/>
              <a:t>Commerce Clause</a:t>
            </a:r>
          </a:p>
          <a:p>
            <a:pPr marL="514350" indent="-514350">
              <a:buFont typeface="+mj-lt"/>
              <a:buAutoNum type="alphaUcPeriod"/>
            </a:pPr>
            <a:r>
              <a:rPr lang="en-US" dirty="0"/>
              <a:t>Separation of Powers</a:t>
            </a:r>
          </a:p>
          <a:p>
            <a:pPr marL="514350" indent="-514350">
              <a:buFont typeface="+mj-lt"/>
              <a:buAutoNum type="alphaUcPeriod"/>
            </a:pPr>
            <a:r>
              <a:rPr lang="en-US" dirty="0"/>
              <a:t>Full Faith and Credit Clause</a:t>
            </a:r>
          </a:p>
          <a:p>
            <a:pPr marL="514350" indent="-514350">
              <a:buFont typeface="+mj-lt"/>
              <a:buAutoNum type="alphaUcPeriod"/>
            </a:pPr>
            <a:r>
              <a:rPr lang="en-US" dirty="0"/>
              <a:t>Privileges and Immunities Clause</a:t>
            </a:r>
          </a:p>
        </p:txBody>
      </p:sp>
    </p:spTree>
    <p:extLst>
      <p:ext uri="{BB962C8B-B14F-4D97-AF65-F5344CB8AC3E}">
        <p14:creationId xmlns:p14="http://schemas.microsoft.com/office/powerpoint/2010/main" val="234704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9BCE3-6117-4480-BE6C-8BB3B66A04AA}"/>
              </a:ext>
            </a:extLst>
          </p:cNvPr>
          <p:cNvSpPr>
            <a:spLocks noGrp="1"/>
          </p:cNvSpPr>
          <p:nvPr>
            <p:ph type="title"/>
          </p:nvPr>
        </p:nvSpPr>
        <p:spPr/>
        <p:txBody>
          <a:bodyPr/>
          <a:lstStyle/>
          <a:p>
            <a:r>
              <a:rPr lang="en-US" dirty="0"/>
              <a:t>Landmark in the Law</a:t>
            </a:r>
            <a:endParaRPr lang="en-IN" dirty="0"/>
          </a:p>
        </p:txBody>
      </p:sp>
      <p:sp>
        <p:nvSpPr>
          <p:cNvPr id="10" name="Text Placeholder 9">
            <a:extLst>
              <a:ext uri="{FF2B5EF4-FFF2-40B4-BE49-F238E27FC236}">
                <a16:creationId xmlns:a16="http://schemas.microsoft.com/office/drawing/2014/main" id="{EB21AC86-EA35-4200-A17D-9DD148927040}"/>
              </a:ext>
            </a:extLst>
          </p:cNvPr>
          <p:cNvSpPr>
            <a:spLocks noGrp="1"/>
          </p:cNvSpPr>
          <p:nvPr>
            <p:ph type="body" sz="quarter" idx="17"/>
          </p:nvPr>
        </p:nvSpPr>
        <p:spPr/>
        <p:txBody>
          <a:bodyPr/>
          <a:lstStyle/>
          <a:p>
            <a:pPr marL="0" indent="0">
              <a:buNone/>
            </a:pPr>
            <a:r>
              <a:rPr lang="en-US" dirty="0"/>
              <a:t>Gibbons v. Ogden (1824)</a:t>
            </a:r>
          </a:p>
          <a:p>
            <a:r>
              <a:rPr lang="en-US" dirty="0"/>
              <a:t>To Chief Justice Marshall, commerce meant all business dealings that substantially affected more than one state.</a:t>
            </a:r>
          </a:p>
          <a:p>
            <a:r>
              <a:rPr lang="en-US" dirty="0"/>
              <a:t>The national government had the exclusive power to regulate interstate commerce.</a:t>
            </a:r>
          </a:p>
        </p:txBody>
      </p:sp>
    </p:spTree>
    <p:extLst>
      <p:ext uri="{BB962C8B-B14F-4D97-AF65-F5344CB8AC3E}">
        <p14:creationId xmlns:p14="http://schemas.microsoft.com/office/powerpoint/2010/main" val="155462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9BCE3-6117-4480-BE6C-8BB3B66A04AA}"/>
              </a:ext>
            </a:extLst>
          </p:cNvPr>
          <p:cNvSpPr>
            <a:spLocks noGrp="1"/>
          </p:cNvSpPr>
          <p:nvPr>
            <p:ph type="title"/>
          </p:nvPr>
        </p:nvSpPr>
        <p:spPr/>
        <p:txBody>
          <a:bodyPr/>
          <a:lstStyle/>
          <a:p>
            <a:r>
              <a:rPr lang="en-US" dirty="0"/>
              <a:t>Heart of Atlanta Motel v. United States (1964)</a:t>
            </a:r>
            <a:endParaRPr lang="en-IN" dirty="0"/>
          </a:p>
        </p:txBody>
      </p:sp>
      <p:sp>
        <p:nvSpPr>
          <p:cNvPr id="10" name="Text Placeholder 9">
            <a:extLst>
              <a:ext uri="{FF2B5EF4-FFF2-40B4-BE49-F238E27FC236}">
                <a16:creationId xmlns:a16="http://schemas.microsoft.com/office/drawing/2014/main" id="{EB21AC86-EA35-4200-A17D-9DD148927040}"/>
              </a:ext>
            </a:extLst>
          </p:cNvPr>
          <p:cNvSpPr>
            <a:spLocks noGrp="1"/>
          </p:cNvSpPr>
          <p:nvPr>
            <p:ph type="body" sz="quarter" idx="17"/>
          </p:nvPr>
        </p:nvSpPr>
        <p:spPr/>
        <p:txBody>
          <a:bodyPr/>
          <a:lstStyle/>
          <a:p>
            <a:pPr marL="0" indent="0">
              <a:buNone/>
            </a:pPr>
            <a:r>
              <a:rPr lang="en-US" dirty="0"/>
              <a:t>The owner of the Heart of Atlanta Motel, in violation of the Civil Rights Act of 1964, refused to rent rooms to African Americans. The motel owner brought an action in a federal district court to have the Civil Rights Act declared unconstitutional on the ground that Congress had exceeded its constitutional authority to regulate commerce by enacting the statute.</a:t>
            </a:r>
          </a:p>
        </p:txBody>
      </p:sp>
    </p:spTree>
    <p:extLst>
      <p:ext uri="{BB962C8B-B14F-4D97-AF65-F5344CB8AC3E}">
        <p14:creationId xmlns:p14="http://schemas.microsoft.com/office/powerpoint/2010/main" val="222556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Heart of Atlanta Motel v. United States (1964) Polling Question</a:t>
            </a:r>
            <a:endParaRPr lang="en-IN" dirty="0"/>
          </a:p>
        </p:txBody>
      </p:sp>
      <p:sp>
        <p:nvSpPr>
          <p:cNvPr id="3" name="Text Placeholder 2">
            <a:extLst>
              <a:ext uri="{FF2B5EF4-FFF2-40B4-BE49-F238E27FC236}">
                <a16:creationId xmlns:a16="http://schemas.microsoft.com/office/drawing/2014/main" id="{8A1FE348-883E-43EC-B147-787727359C29}"/>
              </a:ext>
            </a:extLst>
          </p:cNvPr>
          <p:cNvSpPr>
            <a:spLocks noGrp="1"/>
          </p:cNvSpPr>
          <p:nvPr>
            <p:ph type="body" sz="quarter" idx="17"/>
          </p:nvPr>
        </p:nvSpPr>
        <p:spPr/>
        <p:txBody>
          <a:bodyPr>
            <a:normAutofit/>
          </a:bodyPr>
          <a:lstStyle/>
          <a:p>
            <a:pPr marL="0" indent="0">
              <a:buNone/>
            </a:pPr>
            <a:r>
              <a:rPr lang="en-US" dirty="0"/>
              <a:t>Did Congress exceed its constitutional power to regulate interstate commerce by enacting the Civil Rights Act of 1964?</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101645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Discussion Heart of Atlanta Motel v. </a:t>
            </a:r>
            <a:br>
              <a:rPr lang="en-US" dirty="0"/>
            </a:br>
            <a:r>
              <a:rPr lang="en-US" dirty="0"/>
              <a:t>United States (1964)</a:t>
            </a:r>
            <a:endParaRPr lang="en-IN" dirty="0"/>
          </a:p>
        </p:txBody>
      </p:sp>
      <p:sp>
        <p:nvSpPr>
          <p:cNvPr id="3" name="Text Placeholder 2">
            <a:extLst>
              <a:ext uri="{FF2B5EF4-FFF2-40B4-BE49-F238E27FC236}">
                <a16:creationId xmlns:a16="http://schemas.microsoft.com/office/drawing/2014/main" id="{8A1FE348-883E-43EC-B147-787727359C29}"/>
              </a:ext>
            </a:extLst>
          </p:cNvPr>
          <p:cNvSpPr>
            <a:spLocks noGrp="1"/>
          </p:cNvSpPr>
          <p:nvPr>
            <p:ph type="body" sz="quarter" idx="17"/>
          </p:nvPr>
        </p:nvSpPr>
        <p:spPr/>
        <p:txBody>
          <a:bodyPr>
            <a:normAutofit/>
          </a:bodyPr>
          <a:lstStyle/>
          <a:p>
            <a:pPr marL="0" indent="0">
              <a:buNone/>
            </a:pPr>
            <a:r>
              <a:rPr lang="en-US" dirty="0"/>
              <a:t>If this case had involved a small, private retail business that did not advertise nationally, would the result have been the same? Why, or why not?</a:t>
            </a:r>
          </a:p>
        </p:txBody>
      </p:sp>
    </p:spTree>
    <p:extLst>
      <p:ext uri="{BB962C8B-B14F-4D97-AF65-F5344CB8AC3E}">
        <p14:creationId xmlns:p14="http://schemas.microsoft.com/office/powerpoint/2010/main" val="190921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The Supremacy Clause</a:t>
            </a:r>
            <a:endParaRPr lang="en-IN" dirty="0"/>
          </a:p>
        </p:txBody>
      </p:sp>
      <p:sp>
        <p:nvSpPr>
          <p:cNvPr id="3" name="Text Placeholder 2">
            <a:extLst>
              <a:ext uri="{FF2B5EF4-FFF2-40B4-BE49-F238E27FC236}">
                <a16:creationId xmlns:a16="http://schemas.microsoft.com/office/drawing/2014/main" id="{8A1FE348-883E-43EC-B147-787727359C29}"/>
              </a:ext>
            </a:extLst>
          </p:cNvPr>
          <p:cNvSpPr>
            <a:spLocks noGrp="1"/>
          </p:cNvSpPr>
          <p:nvPr>
            <p:ph type="body" sz="quarter" idx="17"/>
          </p:nvPr>
        </p:nvSpPr>
        <p:spPr/>
        <p:txBody>
          <a:bodyPr>
            <a:normAutofit/>
          </a:bodyPr>
          <a:lstStyle/>
          <a:p>
            <a:r>
              <a:rPr lang="en-US" dirty="0"/>
              <a:t>Article VI of the Constitution provides that Constitution, laws and treaties of the United States are the “supreme law of the land.”</a:t>
            </a:r>
          </a:p>
          <a:p>
            <a:r>
              <a:rPr lang="en-US" b="1" dirty="0"/>
              <a:t>Preemption: </a:t>
            </a:r>
            <a:r>
              <a:rPr lang="en-US" dirty="0"/>
              <a:t>a doctrine under which certain federal laws preempt, or take precedence over, conflicting state or local laws</a:t>
            </a:r>
          </a:p>
          <a:p>
            <a:r>
              <a:rPr lang="en-US" dirty="0"/>
              <a:t>Congressional Intent</a:t>
            </a:r>
          </a:p>
          <a:p>
            <a:pPr lvl="1"/>
            <a:r>
              <a:rPr lang="en-US" b="1" dirty="0">
                <a:solidFill>
                  <a:srgbClr val="000000"/>
                </a:solidFill>
              </a:rPr>
              <a:t>Classic Case </a:t>
            </a:r>
            <a:r>
              <a:rPr lang="en-US" dirty="0">
                <a:solidFill>
                  <a:srgbClr val="000000"/>
                </a:solidFill>
              </a:rPr>
              <a:t>Riegel v. Medtronic, Inc. (2008)</a:t>
            </a:r>
          </a:p>
        </p:txBody>
      </p:sp>
    </p:spTree>
    <p:extLst>
      <p:ext uri="{BB962C8B-B14F-4D97-AF65-F5344CB8AC3E}">
        <p14:creationId xmlns:p14="http://schemas.microsoft.com/office/powerpoint/2010/main" val="384932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Knowledge Check 2</a:t>
            </a:r>
            <a:endParaRPr lang="en-IN" dirty="0"/>
          </a:p>
        </p:txBody>
      </p:sp>
      <p:sp>
        <p:nvSpPr>
          <p:cNvPr id="3" name="Text Placeholder 2">
            <a:extLst>
              <a:ext uri="{FF2B5EF4-FFF2-40B4-BE49-F238E27FC236}">
                <a16:creationId xmlns:a16="http://schemas.microsoft.com/office/drawing/2014/main" id="{8A1FE348-883E-43EC-B147-787727359C29}"/>
              </a:ext>
            </a:extLst>
          </p:cNvPr>
          <p:cNvSpPr>
            <a:spLocks noGrp="1"/>
          </p:cNvSpPr>
          <p:nvPr>
            <p:ph type="body" sz="quarter" idx="17"/>
          </p:nvPr>
        </p:nvSpPr>
        <p:spPr/>
        <p:txBody>
          <a:bodyPr>
            <a:normAutofit/>
          </a:bodyPr>
          <a:lstStyle/>
          <a:p>
            <a:pPr marL="0" indent="0">
              <a:buNone/>
            </a:pPr>
            <a:r>
              <a:rPr lang="en-US" dirty="0"/>
              <a:t>When will congressional intent be found to preempt state laws?</a:t>
            </a:r>
          </a:p>
          <a:p>
            <a:pPr marL="514350" indent="-514350">
              <a:buFont typeface="+mj-lt"/>
              <a:buAutoNum type="alphaUcPeriod"/>
            </a:pPr>
            <a:r>
              <a:rPr lang="en-US" dirty="0"/>
              <a:t>When a federal law is comprehensive</a:t>
            </a:r>
          </a:p>
          <a:p>
            <a:pPr marL="514350" indent="-514350">
              <a:buFont typeface="+mj-lt"/>
              <a:buAutoNum type="alphaUcPeriod"/>
            </a:pPr>
            <a:r>
              <a:rPr lang="en-US" dirty="0"/>
              <a:t>When the Bill of Rights confers freedoms</a:t>
            </a:r>
          </a:p>
          <a:p>
            <a:pPr marL="514350" indent="-514350">
              <a:buFont typeface="+mj-lt"/>
              <a:buAutoNum type="alphaUcPeriod"/>
            </a:pPr>
            <a:r>
              <a:rPr lang="en-US" dirty="0"/>
              <a:t>When the Supreme Court upholds the constitutionality</a:t>
            </a:r>
          </a:p>
          <a:p>
            <a:pPr marL="514350" indent="-514350">
              <a:buFont typeface="+mj-lt"/>
              <a:buAutoNum type="alphaUcPeriod"/>
            </a:pPr>
            <a:r>
              <a:rPr lang="en-US" dirty="0"/>
              <a:t>When the federal government regulates commercial activities</a:t>
            </a:r>
          </a:p>
        </p:txBody>
      </p:sp>
    </p:spTree>
    <p:extLst>
      <p:ext uri="{BB962C8B-B14F-4D97-AF65-F5344CB8AC3E}">
        <p14:creationId xmlns:p14="http://schemas.microsoft.com/office/powerpoint/2010/main" val="142191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fontScale="92500" lnSpcReduction="20000"/>
          </a:bodyPr>
          <a:lstStyle/>
          <a:p>
            <a:pPr marL="0" indent="0">
              <a:lnSpc>
                <a:spcPct val="110000"/>
              </a:lnSpc>
              <a:buNone/>
            </a:pPr>
            <a:r>
              <a:rPr lang="en-US" sz="2800" dirty="0"/>
              <a:t>By the end of this chapter, you should be able to:</a:t>
            </a:r>
          </a:p>
          <a:p>
            <a:pPr>
              <a:lnSpc>
                <a:spcPct val="110000"/>
              </a:lnSpc>
            </a:pPr>
            <a:r>
              <a:rPr lang="en-US" sz="2800" dirty="0"/>
              <a:t>Identify the state, federal, and international governing bodies that create law.</a:t>
            </a:r>
          </a:p>
          <a:p>
            <a:pPr>
              <a:lnSpc>
                <a:spcPct val="110000"/>
              </a:lnSpc>
            </a:pPr>
            <a:r>
              <a:rPr lang="en-US" sz="2800" dirty="0"/>
              <a:t>Explain the three levels of scrutiny used by courts to determine the constitutionality of a government action.</a:t>
            </a:r>
          </a:p>
          <a:p>
            <a:pPr>
              <a:lnSpc>
                <a:spcPct val="110000"/>
              </a:lnSpc>
            </a:pPr>
            <a:r>
              <a:rPr lang="en-US" sz="2800" dirty="0"/>
              <a:t>Differentiate between procedural due process and substantive due process.</a:t>
            </a:r>
          </a:p>
          <a:p>
            <a:pPr>
              <a:lnSpc>
                <a:spcPct val="110000"/>
              </a:lnSpc>
            </a:pPr>
            <a:r>
              <a:rPr lang="en-US" sz="2800" dirty="0"/>
              <a:t>Identify when state or federal law applies.</a:t>
            </a:r>
          </a:p>
          <a:p>
            <a:pPr>
              <a:lnSpc>
                <a:spcPct val="110000"/>
              </a:lnSpc>
            </a:pPr>
            <a:r>
              <a:rPr lang="en-US" sz="2800" dirty="0"/>
              <a:t>Describe the federal government's ability to regulate commerce under the Commerce Clause.</a:t>
            </a:r>
          </a:p>
          <a:p>
            <a:pPr>
              <a:lnSpc>
                <a:spcPct val="110000"/>
              </a:lnSpc>
            </a:pPr>
            <a:r>
              <a:rPr lang="en-US" sz="2800" dirty="0"/>
              <a:t>Summarize the freedom of speech rights available to a business.</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Business and the Bill of Rights (1 of 2)</a:t>
            </a:r>
            <a:endParaRPr lang="en-IN" dirty="0"/>
          </a:p>
        </p:txBody>
      </p:sp>
      <p:sp>
        <p:nvSpPr>
          <p:cNvPr id="3" name="Text Placeholder 2">
            <a:extLst>
              <a:ext uri="{FF2B5EF4-FFF2-40B4-BE49-F238E27FC236}">
                <a16:creationId xmlns:a16="http://schemas.microsoft.com/office/drawing/2014/main" id="{8A1FE348-883E-43EC-B147-787727359C29}"/>
              </a:ext>
            </a:extLst>
          </p:cNvPr>
          <p:cNvSpPr>
            <a:spLocks noGrp="1"/>
          </p:cNvSpPr>
          <p:nvPr>
            <p:ph type="body" sz="quarter" idx="17"/>
          </p:nvPr>
        </p:nvSpPr>
        <p:spPr/>
        <p:txBody>
          <a:bodyPr>
            <a:normAutofit/>
          </a:bodyPr>
          <a:lstStyle/>
          <a:p>
            <a:pPr marL="0" indent="0">
              <a:buNone/>
            </a:pPr>
            <a:r>
              <a:rPr lang="en-US" b="1" dirty="0">
                <a:solidFill>
                  <a:srgbClr val="004A78"/>
                </a:solidFill>
              </a:rPr>
              <a:t>Bill of Rights: </a:t>
            </a:r>
            <a:r>
              <a:rPr lang="en-US" dirty="0"/>
              <a:t>the first ten amendments to the U.S. Constitution </a:t>
            </a:r>
          </a:p>
          <a:p>
            <a:pPr marL="914400" lvl="1" indent="-457200">
              <a:buClr>
                <a:srgbClr val="004A78"/>
              </a:buClr>
              <a:buSzPct val="100000"/>
              <a:buFont typeface="+mj-lt"/>
              <a:buAutoNum type="arabicPeriod"/>
            </a:pPr>
            <a:r>
              <a:rPr lang="en-US" dirty="0">
                <a:solidFill>
                  <a:srgbClr val="000000"/>
                </a:solidFill>
              </a:rPr>
              <a:t>First Amendment – freedom of religion</a:t>
            </a:r>
          </a:p>
          <a:p>
            <a:pPr marL="914400" lvl="1" indent="-457200">
              <a:buClr>
                <a:srgbClr val="004A78"/>
              </a:buClr>
              <a:buSzPct val="100000"/>
              <a:buFont typeface="+mj-lt"/>
              <a:buAutoNum type="arabicPeriod"/>
            </a:pPr>
            <a:r>
              <a:rPr lang="en-US" dirty="0">
                <a:solidFill>
                  <a:srgbClr val="000000"/>
                </a:solidFill>
              </a:rPr>
              <a:t>Second Amendment – right to keep and bear arms</a:t>
            </a:r>
          </a:p>
          <a:p>
            <a:pPr marL="914400" lvl="1" indent="-457200">
              <a:buClr>
                <a:srgbClr val="004A78"/>
              </a:buClr>
              <a:buSzPct val="100000"/>
              <a:buFont typeface="+mj-lt"/>
              <a:buAutoNum type="arabicPeriod"/>
            </a:pPr>
            <a:r>
              <a:rPr lang="en-US" dirty="0">
                <a:solidFill>
                  <a:srgbClr val="000000"/>
                </a:solidFill>
              </a:rPr>
              <a:t>Third Amendment – prohibits lodging of soldiers in any house without owner’s consent during peacetime</a:t>
            </a:r>
          </a:p>
          <a:p>
            <a:pPr marL="914400" lvl="1" indent="-457200">
              <a:buClr>
                <a:srgbClr val="004A78"/>
              </a:buClr>
              <a:buSzPct val="100000"/>
              <a:buFont typeface="+mj-lt"/>
              <a:buAutoNum type="arabicPeriod"/>
            </a:pPr>
            <a:r>
              <a:rPr lang="en-US" dirty="0">
                <a:solidFill>
                  <a:srgbClr val="000000"/>
                </a:solidFill>
              </a:rPr>
              <a:t>Fourth Amendment – unreasonable search and seizure</a:t>
            </a:r>
          </a:p>
          <a:p>
            <a:pPr marL="914400" lvl="1" indent="-457200">
              <a:buClr>
                <a:srgbClr val="004A78"/>
              </a:buClr>
              <a:buSzPct val="100000"/>
              <a:buFont typeface="+mj-lt"/>
              <a:buAutoNum type="arabicPeriod"/>
            </a:pPr>
            <a:r>
              <a:rPr lang="en-US" dirty="0">
                <a:solidFill>
                  <a:srgbClr val="000000"/>
                </a:solidFill>
              </a:rPr>
              <a:t>Fifth Amendment – rights to indictment by grand jury</a:t>
            </a:r>
          </a:p>
          <a:p>
            <a:pPr marL="0" indent="0">
              <a:buNone/>
            </a:pPr>
            <a:endParaRPr lang="en-US" dirty="0"/>
          </a:p>
        </p:txBody>
      </p:sp>
    </p:spTree>
    <p:extLst>
      <p:ext uri="{BB962C8B-B14F-4D97-AF65-F5344CB8AC3E}">
        <p14:creationId xmlns:p14="http://schemas.microsoft.com/office/powerpoint/2010/main" val="281591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Business and the Bill of Rights (2 of 2)</a:t>
            </a:r>
            <a:endParaRPr lang="en-IN" dirty="0"/>
          </a:p>
        </p:txBody>
      </p:sp>
      <p:sp>
        <p:nvSpPr>
          <p:cNvPr id="3" name="Text Placeholder 2">
            <a:extLst>
              <a:ext uri="{FF2B5EF4-FFF2-40B4-BE49-F238E27FC236}">
                <a16:creationId xmlns:a16="http://schemas.microsoft.com/office/drawing/2014/main" id="{8A1FE348-883E-43EC-B147-787727359C29}"/>
              </a:ext>
            </a:extLst>
          </p:cNvPr>
          <p:cNvSpPr>
            <a:spLocks noGrp="1"/>
          </p:cNvSpPr>
          <p:nvPr>
            <p:ph type="body" sz="quarter" idx="17"/>
          </p:nvPr>
        </p:nvSpPr>
        <p:spPr/>
        <p:txBody>
          <a:bodyPr>
            <a:normAutofit/>
          </a:bodyPr>
          <a:lstStyle/>
          <a:p>
            <a:pPr marL="514350" indent="-514350">
              <a:buFont typeface="+mj-lt"/>
              <a:buAutoNum type="arabicPeriod" startAt="6"/>
            </a:pPr>
            <a:r>
              <a:rPr lang="en-US" dirty="0"/>
              <a:t>Sixth Amendment – right to speedy and public trial</a:t>
            </a:r>
          </a:p>
          <a:p>
            <a:pPr marL="514350" indent="-514350">
              <a:buFont typeface="+mj-lt"/>
              <a:buAutoNum type="arabicPeriod" startAt="6"/>
            </a:pPr>
            <a:r>
              <a:rPr lang="en-US" dirty="0"/>
              <a:t>Seventh Amendment – right to trial by jury in civil cases</a:t>
            </a:r>
          </a:p>
          <a:p>
            <a:pPr marL="514350" indent="-514350">
              <a:buFont typeface="+mj-lt"/>
              <a:buAutoNum type="arabicPeriod" startAt="6"/>
            </a:pPr>
            <a:r>
              <a:rPr lang="en-US" dirty="0"/>
              <a:t>Eighth Amendment – prohibits excessive bail/fines and cruel/unusual punishment</a:t>
            </a:r>
          </a:p>
          <a:p>
            <a:pPr marL="514350" indent="-514350">
              <a:buFont typeface="+mj-lt"/>
              <a:buAutoNum type="arabicPeriod" startAt="6"/>
            </a:pPr>
            <a:r>
              <a:rPr lang="en-US" dirty="0"/>
              <a:t>Ninth Amendment – establishes people have rights in addition to those specified in Constitution</a:t>
            </a:r>
          </a:p>
          <a:p>
            <a:pPr marL="514350" indent="-514350">
              <a:buFont typeface="+mj-lt"/>
              <a:buAutoNum type="arabicPeriod" startAt="6"/>
            </a:pPr>
            <a:r>
              <a:rPr lang="en-US" dirty="0"/>
              <a:t>Tenth Amendment – establishes powers reserved for states</a:t>
            </a:r>
          </a:p>
        </p:txBody>
      </p:sp>
    </p:spTree>
    <p:extLst>
      <p:ext uri="{BB962C8B-B14F-4D97-AF65-F5344CB8AC3E}">
        <p14:creationId xmlns:p14="http://schemas.microsoft.com/office/powerpoint/2010/main" val="78234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FD5BCAC-71F3-4B1A-9337-F065B66187E9}"/>
              </a:ext>
            </a:extLst>
          </p:cNvPr>
          <p:cNvSpPr>
            <a:spLocks noGrp="1"/>
          </p:cNvSpPr>
          <p:nvPr>
            <p:ph type="title"/>
          </p:nvPr>
        </p:nvSpPr>
        <p:spPr/>
        <p:txBody>
          <a:bodyPr/>
          <a:lstStyle/>
          <a:p>
            <a:r>
              <a:rPr lang="en-IN" dirty="0"/>
              <a:t>Discussion (1 of 2)</a:t>
            </a:r>
          </a:p>
        </p:txBody>
      </p:sp>
      <p:sp>
        <p:nvSpPr>
          <p:cNvPr id="10" name="Text Placeholder 9">
            <a:extLst>
              <a:ext uri="{FF2B5EF4-FFF2-40B4-BE49-F238E27FC236}">
                <a16:creationId xmlns:a16="http://schemas.microsoft.com/office/drawing/2014/main" id="{B5F885A9-71A3-47B8-9BE2-2A331D57589E}"/>
              </a:ext>
            </a:extLst>
          </p:cNvPr>
          <p:cNvSpPr>
            <a:spLocks noGrp="1"/>
          </p:cNvSpPr>
          <p:nvPr>
            <p:ph type="body" sz="quarter" idx="17"/>
          </p:nvPr>
        </p:nvSpPr>
        <p:spPr/>
        <p:txBody>
          <a:bodyPr/>
          <a:lstStyle/>
          <a:p>
            <a:pPr marL="0" indent="0">
              <a:buNone/>
            </a:pPr>
            <a:r>
              <a:rPr lang="en-US" dirty="0"/>
              <a:t>What is the Bill of Rights? What freedoms does the First Amendment guarantee?</a:t>
            </a:r>
          </a:p>
        </p:txBody>
      </p:sp>
    </p:spTree>
    <p:extLst>
      <p:ext uri="{BB962C8B-B14F-4D97-AF65-F5344CB8AC3E}">
        <p14:creationId xmlns:p14="http://schemas.microsoft.com/office/powerpoint/2010/main" val="277229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6BDB27-0D2C-4CBA-911A-35E42BBA8559}"/>
              </a:ext>
            </a:extLst>
          </p:cNvPr>
          <p:cNvSpPr>
            <a:spLocks noGrp="1"/>
          </p:cNvSpPr>
          <p:nvPr>
            <p:ph type="title"/>
          </p:nvPr>
        </p:nvSpPr>
        <p:spPr/>
        <p:txBody>
          <a:bodyPr/>
          <a:lstStyle/>
          <a:p>
            <a:r>
              <a:rPr lang="en-US" dirty="0"/>
              <a:t>Limits on Federal and State Governmental Actions</a:t>
            </a:r>
            <a:endParaRPr lang="en-IN" dirty="0"/>
          </a:p>
        </p:txBody>
      </p:sp>
      <p:sp>
        <p:nvSpPr>
          <p:cNvPr id="10" name="Text Placeholder 9">
            <a:extLst>
              <a:ext uri="{FF2B5EF4-FFF2-40B4-BE49-F238E27FC236}">
                <a16:creationId xmlns:a16="http://schemas.microsoft.com/office/drawing/2014/main" id="{CFEF628C-7C97-4385-8478-BAB4096A830B}"/>
              </a:ext>
            </a:extLst>
          </p:cNvPr>
          <p:cNvSpPr>
            <a:spLocks noGrp="1"/>
          </p:cNvSpPr>
          <p:nvPr>
            <p:ph type="body" sz="quarter" idx="17"/>
          </p:nvPr>
        </p:nvSpPr>
        <p:spPr/>
        <p:txBody>
          <a:bodyPr>
            <a:normAutofit fontScale="92500"/>
          </a:bodyPr>
          <a:lstStyle/>
          <a:p>
            <a:pPr marL="0" indent="0">
              <a:buNone/>
            </a:pPr>
            <a:r>
              <a:rPr lang="en-IN" b="1" dirty="0">
                <a:solidFill>
                  <a:srgbClr val="004A78"/>
                </a:solidFill>
              </a:rPr>
              <a:t>Bill of Rights</a:t>
            </a:r>
          </a:p>
          <a:p>
            <a:r>
              <a:rPr lang="en-US" dirty="0"/>
              <a:t>Originally, the Bill of Rights only applied to the federal government.  </a:t>
            </a:r>
          </a:p>
          <a:p>
            <a:r>
              <a:rPr lang="en-US" dirty="0"/>
              <a:t>Later, the Bill of Rights was “incorporated” and applied to the States as well.</a:t>
            </a:r>
          </a:p>
          <a:p>
            <a:pPr>
              <a:spcAft>
                <a:spcPts val="1200"/>
              </a:spcAft>
            </a:pPr>
            <a:r>
              <a:rPr lang="en-US" dirty="0"/>
              <a:t>Some protections also apply to businesses.</a:t>
            </a:r>
          </a:p>
          <a:p>
            <a:pPr marL="0" indent="0">
              <a:buNone/>
            </a:pPr>
            <a:r>
              <a:rPr lang="en-US" b="1" dirty="0">
                <a:solidFill>
                  <a:srgbClr val="004A78"/>
                </a:solidFill>
              </a:rPr>
              <a:t>The 14</a:t>
            </a:r>
            <a:r>
              <a:rPr lang="en-US" b="1" baseline="30000" dirty="0">
                <a:solidFill>
                  <a:srgbClr val="004A78"/>
                </a:solidFill>
              </a:rPr>
              <a:t>th</a:t>
            </a:r>
            <a:r>
              <a:rPr lang="en-US" b="1" dirty="0">
                <a:solidFill>
                  <a:srgbClr val="004A78"/>
                </a:solidFill>
              </a:rPr>
              <a:t> Amendment</a:t>
            </a:r>
          </a:p>
          <a:p>
            <a:r>
              <a:rPr lang="en-US" dirty="0"/>
              <a:t>The 14</a:t>
            </a:r>
            <a:r>
              <a:rPr lang="en-US" baseline="30000" dirty="0"/>
              <a:t>th</a:t>
            </a:r>
            <a:r>
              <a:rPr lang="en-US" dirty="0"/>
              <a:t> Amendment provides (in part) that “[n]o State shall . . . deprive any person of life, liberty, or property, without due process of law.”</a:t>
            </a:r>
          </a:p>
          <a:p>
            <a:r>
              <a:rPr lang="en-US" b="1" dirty="0"/>
              <a:t>Judicial interpretation: </a:t>
            </a:r>
            <a:r>
              <a:rPr lang="en-US" dirty="0"/>
              <a:t>the Supreme Court is final interpreter of the Constitution, gives meaning to constitutional rights, and determines the boundaries of those rights</a:t>
            </a:r>
          </a:p>
        </p:txBody>
      </p:sp>
    </p:spTree>
    <p:extLst>
      <p:ext uri="{BB962C8B-B14F-4D97-AF65-F5344CB8AC3E}">
        <p14:creationId xmlns:p14="http://schemas.microsoft.com/office/powerpoint/2010/main" val="1618378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D0FCA6-0DE6-4784-8C2D-657B53EC8437}"/>
              </a:ext>
            </a:extLst>
          </p:cNvPr>
          <p:cNvSpPr>
            <a:spLocks noGrp="1"/>
          </p:cNvSpPr>
          <p:nvPr>
            <p:ph type="title"/>
          </p:nvPr>
        </p:nvSpPr>
        <p:spPr>
          <a:xfrm>
            <a:off x="312420" y="365125"/>
            <a:ext cx="11567160" cy="672105"/>
          </a:xfrm>
        </p:spPr>
        <p:txBody>
          <a:bodyPr/>
          <a:lstStyle/>
          <a:p>
            <a:r>
              <a:rPr lang="en-US" dirty="0"/>
              <a:t>The First Amendment—Freedom of Speech (1 of 3)</a:t>
            </a:r>
            <a:endParaRPr lang="en-IN" dirty="0"/>
          </a:p>
        </p:txBody>
      </p:sp>
      <p:sp>
        <p:nvSpPr>
          <p:cNvPr id="10" name="Content Placeholder 9">
            <a:extLst>
              <a:ext uri="{FF2B5EF4-FFF2-40B4-BE49-F238E27FC236}">
                <a16:creationId xmlns:a16="http://schemas.microsoft.com/office/drawing/2014/main" id="{8965A9B1-B942-418F-A1E8-DA9DBD57C7E5}"/>
              </a:ext>
            </a:extLst>
          </p:cNvPr>
          <p:cNvSpPr>
            <a:spLocks noGrp="1"/>
          </p:cNvSpPr>
          <p:nvPr>
            <p:ph sz="quarter" idx="10"/>
          </p:nvPr>
        </p:nvSpPr>
        <p:spPr>
          <a:xfrm>
            <a:off x="393406" y="1419225"/>
            <a:ext cx="3639448" cy="4625975"/>
          </a:xfrm>
        </p:spPr>
        <p:txBody>
          <a:bodyPr/>
          <a:lstStyle/>
          <a:p>
            <a:pPr algn="ctr">
              <a:lnSpc>
                <a:spcPct val="100000"/>
              </a:lnSpc>
              <a:spcBef>
                <a:spcPts val="624"/>
              </a:spcBef>
            </a:pPr>
            <a:r>
              <a:rPr lang="en-IN" sz="2400" b="1" dirty="0">
                <a:solidFill>
                  <a:srgbClr val="004A78"/>
                </a:solidFill>
              </a:rPr>
              <a:t>Right to Free Speech</a:t>
            </a:r>
          </a:p>
          <a:p>
            <a:pPr marL="342900" indent="-342900">
              <a:lnSpc>
                <a:spcPct val="100000"/>
              </a:lnSpc>
              <a:spcBef>
                <a:spcPts val="624"/>
              </a:spcBef>
              <a:buClr>
                <a:srgbClr val="004A78"/>
              </a:buClr>
              <a:buFont typeface="Arial" panose="020B0604020202020204" pitchFamily="34" charset="0"/>
              <a:buChar char="•"/>
            </a:pPr>
            <a:r>
              <a:rPr lang="en-US" sz="2400" dirty="0"/>
              <a:t>Right to Free Speech is the basis for our democratic government.</a:t>
            </a:r>
          </a:p>
          <a:p>
            <a:pPr marL="342900" indent="-342900">
              <a:lnSpc>
                <a:spcPct val="100000"/>
              </a:lnSpc>
              <a:spcBef>
                <a:spcPts val="624"/>
              </a:spcBef>
              <a:buClr>
                <a:srgbClr val="004A78"/>
              </a:buClr>
              <a:buFont typeface="Arial" panose="020B0604020202020204" pitchFamily="34" charset="0"/>
              <a:buChar char="•"/>
            </a:pPr>
            <a:r>
              <a:rPr lang="en-US" sz="2400" dirty="0"/>
              <a:t>Free speech also includes symbolic speech, including gestures, movements, articles of clothing. </a:t>
            </a:r>
          </a:p>
        </p:txBody>
      </p:sp>
      <p:sp>
        <p:nvSpPr>
          <p:cNvPr id="11" name="Content Placeholder 10">
            <a:extLst>
              <a:ext uri="{FF2B5EF4-FFF2-40B4-BE49-F238E27FC236}">
                <a16:creationId xmlns:a16="http://schemas.microsoft.com/office/drawing/2014/main" id="{F22EA18D-A4F0-4E24-AA87-12318D7BCDA3}"/>
              </a:ext>
            </a:extLst>
          </p:cNvPr>
          <p:cNvSpPr>
            <a:spLocks noGrp="1"/>
          </p:cNvSpPr>
          <p:nvPr>
            <p:ph sz="quarter" idx="11"/>
          </p:nvPr>
        </p:nvSpPr>
        <p:spPr>
          <a:xfrm>
            <a:off x="4137568" y="1419225"/>
            <a:ext cx="3639447" cy="4625975"/>
          </a:xfrm>
        </p:spPr>
        <p:txBody>
          <a:bodyPr/>
          <a:lstStyle/>
          <a:p>
            <a:pPr algn="ctr"/>
            <a:r>
              <a:rPr lang="en-IN" sz="2400" b="1" dirty="0">
                <a:solidFill>
                  <a:srgbClr val="004A78"/>
                </a:solidFill>
              </a:rPr>
              <a:t>Reasonable Restrictions</a:t>
            </a:r>
          </a:p>
          <a:p>
            <a:pPr marL="285750" indent="-285750">
              <a:buClr>
                <a:srgbClr val="004A78"/>
              </a:buClr>
              <a:buFont typeface="Arial" panose="020B0604020202020204" pitchFamily="34" charset="0"/>
              <a:buChar char="•"/>
            </a:pPr>
            <a:r>
              <a:rPr lang="en-US" sz="2400" dirty="0"/>
              <a:t>Content-Neutral Laws</a:t>
            </a:r>
          </a:p>
          <a:p>
            <a:pPr marL="612775" lvl="1" indent="-342900">
              <a:buClr>
                <a:srgbClr val="004A78"/>
              </a:buClr>
              <a:buFont typeface="Calibri" panose="020F0502020204030204" pitchFamily="34" charset="0"/>
              <a:buChar char="–"/>
            </a:pPr>
            <a:r>
              <a:rPr lang="en-US" sz="2200" b="1" dirty="0">
                <a:solidFill>
                  <a:srgbClr val="000000"/>
                </a:solidFill>
              </a:rPr>
              <a:t>Case </a:t>
            </a:r>
            <a:r>
              <a:rPr lang="en-US" sz="2200" i="1" dirty="0">
                <a:solidFill>
                  <a:srgbClr val="000000"/>
                </a:solidFill>
              </a:rPr>
              <a:t>Commonwealth v. Ora </a:t>
            </a:r>
            <a:r>
              <a:rPr lang="en-US" sz="2200" dirty="0">
                <a:solidFill>
                  <a:srgbClr val="000000"/>
                </a:solidFill>
              </a:rPr>
              <a:t>(2008)</a:t>
            </a:r>
          </a:p>
          <a:p>
            <a:pPr marL="285750" indent="-285750">
              <a:buClr>
                <a:srgbClr val="004A78"/>
              </a:buClr>
              <a:buFont typeface="Arial" panose="020B0604020202020204" pitchFamily="34" charset="0"/>
              <a:buChar char="•"/>
            </a:pPr>
            <a:r>
              <a:rPr lang="en-US" sz="2400" dirty="0"/>
              <a:t>Laws That Restrict the Content of Speech </a:t>
            </a:r>
          </a:p>
          <a:p>
            <a:pPr marL="612775" lvl="1" indent="-342900">
              <a:buClr>
                <a:srgbClr val="004A78"/>
              </a:buClr>
              <a:buFont typeface="Calibri" panose="020F0502020204030204" pitchFamily="34" charset="0"/>
              <a:buChar char="–"/>
            </a:pPr>
            <a:r>
              <a:rPr lang="en-US" sz="2200" b="1" dirty="0">
                <a:solidFill>
                  <a:srgbClr val="000000"/>
                </a:solidFill>
              </a:rPr>
              <a:t>Case </a:t>
            </a:r>
            <a:r>
              <a:rPr lang="en-US" sz="2200" dirty="0">
                <a:solidFill>
                  <a:srgbClr val="000000"/>
                </a:solidFill>
              </a:rPr>
              <a:t>Consolidated Edison Co. v. Public Service Commission (1980)</a:t>
            </a:r>
          </a:p>
        </p:txBody>
      </p:sp>
      <p:sp>
        <p:nvSpPr>
          <p:cNvPr id="12" name="Content Placeholder 11">
            <a:extLst>
              <a:ext uri="{FF2B5EF4-FFF2-40B4-BE49-F238E27FC236}">
                <a16:creationId xmlns:a16="http://schemas.microsoft.com/office/drawing/2014/main" id="{AB455254-34AC-4072-A95E-8C474B385E79}"/>
              </a:ext>
            </a:extLst>
          </p:cNvPr>
          <p:cNvSpPr>
            <a:spLocks noGrp="1"/>
          </p:cNvSpPr>
          <p:nvPr>
            <p:ph sz="quarter" idx="12"/>
          </p:nvPr>
        </p:nvSpPr>
        <p:spPr>
          <a:xfrm>
            <a:off x="7858977" y="1419225"/>
            <a:ext cx="4123916" cy="4625975"/>
          </a:xfrm>
        </p:spPr>
        <p:txBody>
          <a:bodyPr/>
          <a:lstStyle/>
          <a:p>
            <a:pPr algn="ctr"/>
            <a:r>
              <a:rPr lang="en-IN" sz="2400" b="1" dirty="0">
                <a:solidFill>
                  <a:srgbClr val="004A78"/>
                </a:solidFill>
              </a:rPr>
              <a:t>Corporate Political Speech</a:t>
            </a:r>
          </a:p>
          <a:p>
            <a:pPr marL="342900" indent="-342900">
              <a:buClr>
                <a:srgbClr val="004A78"/>
              </a:buClr>
              <a:buFont typeface="Arial" panose="020B0604020202020204" pitchFamily="34" charset="0"/>
              <a:buChar char="•"/>
            </a:pPr>
            <a:r>
              <a:rPr lang="en-US" sz="2400" dirty="0"/>
              <a:t>Political speech by corporations is protected by the First Amendment. </a:t>
            </a:r>
          </a:p>
          <a:p>
            <a:pPr marL="342900" indent="-342900">
              <a:buClr>
                <a:srgbClr val="004A78"/>
              </a:buClr>
              <a:buFont typeface="Arial" panose="020B0604020202020204" pitchFamily="34" charset="0"/>
              <a:buChar char="•"/>
            </a:pPr>
            <a:r>
              <a:rPr lang="en-US" sz="2400" b="1" dirty="0"/>
              <a:t>Classic Case </a:t>
            </a:r>
            <a:r>
              <a:rPr lang="en-US" sz="2400" dirty="0"/>
              <a:t>Citizens United v. Federal Election Commission (2010) — The Supreme Court ruled that corporations can spend freely to support or oppose candidates for President and Congress.</a:t>
            </a:r>
          </a:p>
        </p:txBody>
      </p:sp>
    </p:spTree>
    <p:extLst>
      <p:ext uri="{BB962C8B-B14F-4D97-AF65-F5344CB8AC3E}">
        <p14:creationId xmlns:p14="http://schemas.microsoft.com/office/powerpoint/2010/main" val="15698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29D65A-6966-448D-85A3-901BDF332D27}"/>
              </a:ext>
            </a:extLst>
          </p:cNvPr>
          <p:cNvSpPr>
            <a:spLocks noGrp="1"/>
          </p:cNvSpPr>
          <p:nvPr>
            <p:ph type="title"/>
          </p:nvPr>
        </p:nvSpPr>
        <p:spPr>
          <a:xfrm>
            <a:off x="312420" y="365125"/>
            <a:ext cx="11567160" cy="672105"/>
          </a:xfrm>
        </p:spPr>
        <p:txBody>
          <a:bodyPr/>
          <a:lstStyle/>
          <a:p>
            <a:r>
              <a:rPr lang="en-US" dirty="0"/>
              <a:t>The First Amendment—Freedom of Speech (2 of 3)</a:t>
            </a:r>
            <a:endParaRPr lang="en-IN" dirty="0"/>
          </a:p>
        </p:txBody>
      </p:sp>
      <p:sp>
        <p:nvSpPr>
          <p:cNvPr id="7" name="Text Placeholder 6">
            <a:extLst>
              <a:ext uri="{FF2B5EF4-FFF2-40B4-BE49-F238E27FC236}">
                <a16:creationId xmlns:a16="http://schemas.microsoft.com/office/drawing/2014/main" id="{65FFA911-53E9-4AAB-8A10-30CE13B2328B}"/>
              </a:ext>
            </a:extLst>
          </p:cNvPr>
          <p:cNvSpPr>
            <a:spLocks noGrp="1"/>
          </p:cNvSpPr>
          <p:nvPr>
            <p:ph type="body" sz="quarter" idx="17"/>
          </p:nvPr>
        </p:nvSpPr>
        <p:spPr/>
        <p:txBody>
          <a:bodyPr/>
          <a:lstStyle/>
          <a:p>
            <a:r>
              <a:rPr lang="en-US" dirty="0"/>
              <a:t>Commercial Speech</a:t>
            </a:r>
          </a:p>
          <a:p>
            <a:pPr lvl="1"/>
            <a:r>
              <a:rPr lang="en-US" dirty="0">
                <a:solidFill>
                  <a:srgbClr val="000000"/>
                </a:solidFill>
              </a:rPr>
              <a:t>Consists of communications—primarily advertising and marketing—made by business firms that involve only their commercial interests.  </a:t>
            </a:r>
          </a:p>
          <a:p>
            <a:r>
              <a:rPr lang="en-US" dirty="0"/>
              <a:t>Courts Give Substantial Protection to Commercial Speech 	    </a:t>
            </a:r>
          </a:p>
          <a:p>
            <a:pPr lvl="1"/>
            <a:r>
              <a:rPr lang="en-US" dirty="0">
                <a:solidFill>
                  <a:srgbClr val="000000"/>
                </a:solidFill>
              </a:rPr>
              <a:t>Restrictions must: implement substantial government interest, directly advance that interest, and go no further than necessary</a:t>
            </a:r>
          </a:p>
        </p:txBody>
      </p:sp>
    </p:spTree>
    <p:extLst>
      <p:ext uri="{BB962C8B-B14F-4D97-AF65-F5344CB8AC3E}">
        <p14:creationId xmlns:p14="http://schemas.microsoft.com/office/powerpoint/2010/main" val="4199617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41190-E28E-4D0B-A669-8F6FF174E4C0}"/>
              </a:ext>
            </a:extLst>
          </p:cNvPr>
          <p:cNvSpPr>
            <a:spLocks noGrp="1"/>
          </p:cNvSpPr>
          <p:nvPr>
            <p:ph type="title"/>
          </p:nvPr>
        </p:nvSpPr>
        <p:spPr>
          <a:xfrm>
            <a:off x="312420" y="365125"/>
            <a:ext cx="11567160" cy="672105"/>
          </a:xfrm>
        </p:spPr>
        <p:txBody>
          <a:bodyPr/>
          <a:lstStyle/>
          <a:p>
            <a:r>
              <a:rPr lang="en-US" dirty="0"/>
              <a:t>The First Amendment—Freedom of Speech (3 of 3)</a:t>
            </a:r>
            <a:endParaRPr lang="en-IN" dirty="0"/>
          </a:p>
        </p:txBody>
      </p:sp>
      <p:sp>
        <p:nvSpPr>
          <p:cNvPr id="10" name="Content Placeholder 9">
            <a:extLst>
              <a:ext uri="{FF2B5EF4-FFF2-40B4-BE49-F238E27FC236}">
                <a16:creationId xmlns:a16="http://schemas.microsoft.com/office/drawing/2014/main" id="{6F566444-91DE-4786-B93E-2D0695E625CE}"/>
              </a:ext>
            </a:extLst>
          </p:cNvPr>
          <p:cNvSpPr>
            <a:spLocks noGrp="1"/>
          </p:cNvSpPr>
          <p:nvPr>
            <p:ph sz="quarter" idx="10"/>
          </p:nvPr>
        </p:nvSpPr>
        <p:spPr>
          <a:xfrm>
            <a:off x="520996" y="1419225"/>
            <a:ext cx="3402418" cy="4625975"/>
          </a:xfrm>
        </p:spPr>
        <p:txBody>
          <a:bodyPr/>
          <a:lstStyle/>
          <a:p>
            <a:pPr algn="ctr">
              <a:lnSpc>
                <a:spcPct val="100000"/>
              </a:lnSpc>
              <a:spcBef>
                <a:spcPts val="624"/>
              </a:spcBef>
            </a:pPr>
            <a:r>
              <a:rPr lang="en-IN" sz="2400" b="1" u="sng" dirty="0">
                <a:solidFill>
                  <a:srgbClr val="004A78"/>
                </a:solidFill>
              </a:rPr>
              <a:t>Unprotected Speech</a:t>
            </a:r>
          </a:p>
          <a:p>
            <a:pPr marL="342900" indent="-342900">
              <a:lnSpc>
                <a:spcPct val="100000"/>
              </a:lnSpc>
              <a:spcBef>
                <a:spcPts val="624"/>
              </a:spcBef>
              <a:buClr>
                <a:srgbClr val="004A78"/>
              </a:buClr>
              <a:buFont typeface="Arial" panose="020B0604020202020204" pitchFamily="34" charset="0"/>
              <a:buChar char="•"/>
            </a:pPr>
            <a:r>
              <a:rPr lang="en-US" sz="2400" dirty="0"/>
              <a:t>Threatening Speech –The speaker must have posed a “true threat” and must have meant to communicate a serious intent to commit an unlawful, violent act against a particular person or group.</a:t>
            </a:r>
          </a:p>
        </p:txBody>
      </p:sp>
      <p:sp>
        <p:nvSpPr>
          <p:cNvPr id="11" name="Content Placeholder 10">
            <a:extLst>
              <a:ext uri="{FF2B5EF4-FFF2-40B4-BE49-F238E27FC236}">
                <a16:creationId xmlns:a16="http://schemas.microsoft.com/office/drawing/2014/main" id="{D4F14443-41DD-47CE-ABCC-440B499A0232}"/>
              </a:ext>
            </a:extLst>
          </p:cNvPr>
          <p:cNvSpPr>
            <a:spLocks noGrp="1"/>
          </p:cNvSpPr>
          <p:nvPr>
            <p:ph sz="quarter" idx="11"/>
          </p:nvPr>
        </p:nvSpPr>
        <p:spPr>
          <a:xfrm>
            <a:off x="3983608" y="1419225"/>
            <a:ext cx="4073867" cy="4625975"/>
          </a:xfrm>
        </p:spPr>
        <p:txBody>
          <a:bodyPr/>
          <a:lstStyle/>
          <a:p>
            <a:pPr algn="ctr">
              <a:lnSpc>
                <a:spcPct val="100000"/>
              </a:lnSpc>
            </a:pPr>
            <a:r>
              <a:rPr lang="en-IN" sz="2400" b="1" u="sng" dirty="0">
                <a:solidFill>
                  <a:srgbClr val="004A78"/>
                </a:solidFill>
              </a:rPr>
              <a:t>Unprotected Speech</a:t>
            </a:r>
          </a:p>
          <a:p>
            <a:pPr marL="342900" indent="-342900">
              <a:lnSpc>
                <a:spcPct val="100000"/>
              </a:lnSpc>
              <a:buClr>
                <a:srgbClr val="004A78"/>
              </a:buClr>
              <a:buFont typeface="Arial" panose="020B0604020202020204" pitchFamily="34" charset="0"/>
              <a:buChar char="•"/>
            </a:pPr>
            <a:r>
              <a:rPr lang="en-US" sz="2400" dirty="0"/>
              <a:t>Obscenity</a:t>
            </a:r>
          </a:p>
          <a:p>
            <a:pPr marL="719138" lvl="1" indent="-358775">
              <a:lnSpc>
                <a:spcPct val="100000"/>
              </a:lnSpc>
              <a:buClr>
                <a:srgbClr val="004A78"/>
              </a:buClr>
              <a:buFont typeface="Calibri" panose="020F0502020204030204" pitchFamily="34" charset="0"/>
              <a:buChar char="–"/>
            </a:pPr>
            <a:r>
              <a:rPr lang="en-US" sz="2200" dirty="0">
                <a:solidFill>
                  <a:srgbClr val="000000"/>
                </a:solidFill>
              </a:rPr>
              <a:t>It is a crime to disseminate and possess obscene materials, including child pornography. </a:t>
            </a:r>
          </a:p>
          <a:p>
            <a:pPr marL="719138" lvl="1" indent="-358775">
              <a:lnSpc>
                <a:spcPct val="100000"/>
              </a:lnSpc>
              <a:buClr>
                <a:srgbClr val="004A78"/>
              </a:buClr>
              <a:buFont typeface="Calibri" panose="020F0502020204030204" pitchFamily="34" charset="0"/>
              <a:buChar char="–"/>
            </a:pPr>
            <a:r>
              <a:rPr lang="en-US" sz="2200" dirty="0">
                <a:solidFill>
                  <a:srgbClr val="000000"/>
                </a:solidFill>
              </a:rPr>
              <a:t>Defining obscene speech has proved difficult.</a:t>
            </a:r>
          </a:p>
          <a:p>
            <a:pPr marL="719138" lvl="1" indent="-358775">
              <a:lnSpc>
                <a:spcPct val="100000"/>
              </a:lnSpc>
              <a:buClr>
                <a:srgbClr val="004A78"/>
              </a:buClr>
              <a:buFont typeface="Calibri" panose="020F0502020204030204" pitchFamily="34" charset="0"/>
              <a:buChar char="–"/>
            </a:pPr>
            <a:r>
              <a:rPr lang="en-US" sz="2200" dirty="0">
                <a:solidFill>
                  <a:srgbClr val="000000"/>
                </a:solidFill>
              </a:rPr>
              <a:t>It is difficult to prohibit the dissemination of obscenity and pornography online.</a:t>
            </a:r>
          </a:p>
        </p:txBody>
      </p:sp>
      <p:sp>
        <p:nvSpPr>
          <p:cNvPr id="12" name="Content Placeholder 11">
            <a:extLst>
              <a:ext uri="{FF2B5EF4-FFF2-40B4-BE49-F238E27FC236}">
                <a16:creationId xmlns:a16="http://schemas.microsoft.com/office/drawing/2014/main" id="{9C5519D7-FD25-4710-9699-CA7F6A946C12}"/>
              </a:ext>
            </a:extLst>
          </p:cNvPr>
          <p:cNvSpPr>
            <a:spLocks noGrp="1"/>
          </p:cNvSpPr>
          <p:nvPr>
            <p:ph sz="quarter" idx="12"/>
          </p:nvPr>
        </p:nvSpPr>
        <p:spPr>
          <a:xfrm>
            <a:off x="8006317" y="1419225"/>
            <a:ext cx="3889746" cy="4625975"/>
          </a:xfrm>
        </p:spPr>
        <p:txBody>
          <a:bodyPr/>
          <a:lstStyle/>
          <a:p>
            <a:pPr algn="ctr">
              <a:lnSpc>
                <a:spcPct val="100000"/>
              </a:lnSpc>
            </a:pPr>
            <a:r>
              <a:rPr lang="en-IN" sz="2400" b="1" u="sng" dirty="0">
                <a:solidFill>
                  <a:srgbClr val="004A78"/>
                </a:solidFill>
              </a:rPr>
              <a:t>Unprotected Speech</a:t>
            </a:r>
          </a:p>
          <a:p>
            <a:pPr marL="342900" indent="-342900">
              <a:lnSpc>
                <a:spcPct val="100000"/>
              </a:lnSpc>
              <a:buClr>
                <a:srgbClr val="004A78"/>
              </a:buClr>
              <a:buFont typeface="Arial" panose="020B0604020202020204" pitchFamily="34" charset="0"/>
              <a:buChar char="•"/>
            </a:pPr>
            <a:r>
              <a:rPr lang="en-US" sz="2400" dirty="0"/>
              <a:t>Virtual Child Pornography</a:t>
            </a:r>
          </a:p>
          <a:p>
            <a:pPr marL="719138" lvl="1" indent="-358775">
              <a:lnSpc>
                <a:spcPct val="100000"/>
              </a:lnSpc>
              <a:buClr>
                <a:srgbClr val="004A78"/>
              </a:buClr>
              <a:buFont typeface="Calibri" panose="020F0502020204030204" pitchFamily="34" charset="0"/>
              <a:buChar char="–"/>
            </a:pPr>
            <a:r>
              <a:rPr lang="en-US" sz="2200" dirty="0">
                <a:solidFill>
                  <a:srgbClr val="000000"/>
                </a:solidFill>
              </a:rPr>
              <a:t>It is a crime to intentionally distribute virtual child pornography—which uses computer-generated images, not actual people—without indicating that it is computer-generated.</a:t>
            </a:r>
          </a:p>
        </p:txBody>
      </p:sp>
    </p:spTree>
    <p:extLst>
      <p:ext uri="{BB962C8B-B14F-4D97-AF65-F5344CB8AC3E}">
        <p14:creationId xmlns:p14="http://schemas.microsoft.com/office/powerpoint/2010/main" val="4028616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CB058C-A520-41BE-BCE5-237808FAC528}"/>
              </a:ext>
            </a:extLst>
          </p:cNvPr>
          <p:cNvSpPr>
            <a:spLocks noGrp="1"/>
          </p:cNvSpPr>
          <p:nvPr>
            <p:ph type="title"/>
          </p:nvPr>
        </p:nvSpPr>
        <p:spPr/>
        <p:txBody>
          <a:bodyPr/>
          <a:lstStyle/>
          <a:p>
            <a:r>
              <a:rPr lang="en-IN" dirty="0"/>
              <a:t>Group Breakout</a:t>
            </a:r>
          </a:p>
        </p:txBody>
      </p:sp>
      <p:sp>
        <p:nvSpPr>
          <p:cNvPr id="7" name="Text Placeholder 6">
            <a:extLst>
              <a:ext uri="{FF2B5EF4-FFF2-40B4-BE49-F238E27FC236}">
                <a16:creationId xmlns:a16="http://schemas.microsoft.com/office/drawing/2014/main" id="{4352DBC5-1C90-4C0F-87B1-DFECC47D871A}"/>
              </a:ext>
            </a:extLst>
          </p:cNvPr>
          <p:cNvSpPr>
            <a:spLocks noGrp="1"/>
          </p:cNvSpPr>
          <p:nvPr>
            <p:ph type="body" sz="quarter" idx="17"/>
          </p:nvPr>
        </p:nvSpPr>
        <p:spPr/>
        <p:txBody>
          <a:bodyPr/>
          <a:lstStyle/>
          <a:p>
            <a:pPr marL="0" indent="0">
              <a:buNone/>
            </a:pPr>
            <a:r>
              <a:rPr lang="en-US" dirty="0"/>
              <a:t>Even though corporations can restrict the speech of their employees, should they do so? Federal law protects the right of workers to discuss some topics, such as forming a union, without fear of punishment from their employers. However, in general, while corporations may enjoy the protections of the First Amendment, their employees do not. (Remember, the Bill of Rights applies primarily to government actions, not those taken by private entities.) For years, such concerns seemed irrelevant at Google LLC.</a:t>
            </a:r>
          </a:p>
        </p:txBody>
      </p:sp>
    </p:spTree>
    <p:extLst>
      <p:ext uri="{BB962C8B-B14F-4D97-AF65-F5344CB8AC3E}">
        <p14:creationId xmlns:p14="http://schemas.microsoft.com/office/powerpoint/2010/main" val="407130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CB058C-A520-41BE-BCE5-237808FAC528}"/>
              </a:ext>
            </a:extLst>
          </p:cNvPr>
          <p:cNvSpPr>
            <a:spLocks noGrp="1"/>
          </p:cNvSpPr>
          <p:nvPr>
            <p:ph type="title"/>
          </p:nvPr>
        </p:nvSpPr>
        <p:spPr/>
        <p:txBody>
          <a:bodyPr/>
          <a:lstStyle/>
          <a:p>
            <a:r>
              <a:rPr lang="en-IN"/>
              <a:t>Discussion (2 of 2)</a:t>
            </a:r>
            <a:endParaRPr lang="en-IN" dirty="0"/>
          </a:p>
        </p:txBody>
      </p:sp>
      <p:sp>
        <p:nvSpPr>
          <p:cNvPr id="7" name="Text Placeholder 6">
            <a:extLst>
              <a:ext uri="{FF2B5EF4-FFF2-40B4-BE49-F238E27FC236}">
                <a16:creationId xmlns:a16="http://schemas.microsoft.com/office/drawing/2014/main" id="{4352DBC5-1C90-4C0F-87B1-DFECC47D871A}"/>
              </a:ext>
            </a:extLst>
          </p:cNvPr>
          <p:cNvSpPr>
            <a:spLocks noGrp="1"/>
          </p:cNvSpPr>
          <p:nvPr>
            <p:ph type="body" sz="quarter" idx="17"/>
          </p:nvPr>
        </p:nvSpPr>
        <p:spPr/>
        <p:txBody>
          <a:bodyPr/>
          <a:lstStyle/>
          <a:p>
            <a:pPr marL="0" indent="0">
              <a:buNone/>
            </a:pPr>
            <a:r>
              <a:rPr lang="en-US" dirty="0"/>
              <a:t>Judge James DeWeese hung a poster in his courtroom showing the Ten Commandments. The poster also included a number of editorial statements made by DeWeese, such as “God is the final authority, and we acknowledge His unchanging standards of behavior.” Does displaying this poster in a courtroom violate the establishment clause?</a:t>
            </a:r>
          </a:p>
        </p:txBody>
      </p:sp>
    </p:spTree>
    <p:extLst>
      <p:ext uri="{BB962C8B-B14F-4D97-AF65-F5344CB8AC3E}">
        <p14:creationId xmlns:p14="http://schemas.microsoft.com/office/powerpoint/2010/main" val="4205443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075E56-4662-4667-82D0-DE702D46E9BE}"/>
              </a:ext>
            </a:extLst>
          </p:cNvPr>
          <p:cNvSpPr>
            <a:spLocks noGrp="1"/>
          </p:cNvSpPr>
          <p:nvPr>
            <p:ph type="title"/>
          </p:nvPr>
        </p:nvSpPr>
        <p:spPr/>
        <p:txBody>
          <a:bodyPr/>
          <a:lstStyle/>
          <a:p>
            <a:r>
              <a:rPr lang="en-US" dirty="0"/>
              <a:t>The First Amendment—Freedom of Religion</a:t>
            </a:r>
            <a:endParaRPr lang="en-IN" dirty="0"/>
          </a:p>
        </p:txBody>
      </p:sp>
      <p:sp>
        <p:nvSpPr>
          <p:cNvPr id="10" name="Content Placeholder 9">
            <a:extLst>
              <a:ext uri="{FF2B5EF4-FFF2-40B4-BE49-F238E27FC236}">
                <a16:creationId xmlns:a16="http://schemas.microsoft.com/office/drawing/2014/main" id="{28E95D21-AEDF-45E2-9AC1-160BE99EDC73}"/>
              </a:ext>
            </a:extLst>
          </p:cNvPr>
          <p:cNvSpPr>
            <a:spLocks noGrp="1"/>
          </p:cNvSpPr>
          <p:nvPr>
            <p:ph sz="quarter" idx="10"/>
          </p:nvPr>
        </p:nvSpPr>
        <p:spPr>
          <a:xfrm>
            <a:off x="520996" y="1419225"/>
            <a:ext cx="3613612" cy="4625975"/>
          </a:xfrm>
        </p:spPr>
        <p:txBody>
          <a:bodyPr/>
          <a:lstStyle/>
          <a:p>
            <a:pPr algn="ctr">
              <a:lnSpc>
                <a:spcPct val="100000"/>
              </a:lnSpc>
              <a:spcBef>
                <a:spcPts val="624"/>
              </a:spcBef>
            </a:pPr>
            <a:r>
              <a:rPr lang="en-IN" sz="2200" b="1" u="sng" dirty="0">
                <a:solidFill>
                  <a:srgbClr val="004A78"/>
                </a:solidFill>
              </a:rPr>
              <a:t>Applicable Standard</a:t>
            </a:r>
          </a:p>
          <a:p>
            <a:pPr marL="809625" lvl="1" indent="-449263">
              <a:lnSpc>
                <a:spcPct val="100000"/>
              </a:lnSpc>
              <a:spcBef>
                <a:spcPts val="624"/>
              </a:spcBef>
              <a:buClr>
                <a:srgbClr val="004A78"/>
              </a:buClr>
              <a:buFont typeface="Calibri" panose="020F0502020204030204" pitchFamily="34" charset="0"/>
              <a:buChar char="–"/>
            </a:pPr>
            <a:r>
              <a:rPr lang="en-US" sz="2000" dirty="0">
                <a:solidFill>
                  <a:srgbClr val="000000"/>
                </a:solidFill>
              </a:rPr>
              <a:t>Federal or state laws that do not promote or place a significant burden on religion are constitutional even if they have some impact on religion.</a:t>
            </a:r>
          </a:p>
          <a:p>
            <a:pPr marL="342900" indent="-342900">
              <a:lnSpc>
                <a:spcPct val="100000"/>
              </a:lnSpc>
              <a:spcBef>
                <a:spcPts val="624"/>
              </a:spcBef>
              <a:buClr>
                <a:srgbClr val="004A78"/>
              </a:buClr>
              <a:buFont typeface="Arial" panose="020B0604020202020204" pitchFamily="34" charset="0"/>
              <a:buChar char="•"/>
            </a:pPr>
            <a:r>
              <a:rPr lang="en-US" sz="2200" dirty="0"/>
              <a:t>Religious Displays</a:t>
            </a:r>
          </a:p>
          <a:p>
            <a:pPr marL="809625" lvl="1" indent="-449263">
              <a:lnSpc>
                <a:spcPct val="100000"/>
              </a:lnSpc>
              <a:spcBef>
                <a:spcPts val="624"/>
              </a:spcBef>
              <a:buClr>
                <a:srgbClr val="004A78"/>
              </a:buClr>
              <a:buFont typeface="Calibri" panose="020F0502020204030204" pitchFamily="34" charset="0"/>
              <a:buChar char="–"/>
            </a:pPr>
            <a:r>
              <a:rPr lang="en-US" sz="2000" b="1" dirty="0">
                <a:solidFill>
                  <a:srgbClr val="000000"/>
                </a:solidFill>
              </a:rPr>
              <a:t>Case </a:t>
            </a:r>
            <a:r>
              <a:rPr lang="en-US" sz="2000" i="1" dirty="0">
                <a:solidFill>
                  <a:srgbClr val="000000"/>
                </a:solidFill>
              </a:rPr>
              <a:t>Trunk v. City of San Diego</a:t>
            </a:r>
            <a:r>
              <a:rPr lang="en-US" sz="2000" dirty="0">
                <a:solidFill>
                  <a:srgbClr val="000000"/>
                </a:solidFill>
              </a:rPr>
              <a:t> (2011)</a:t>
            </a:r>
          </a:p>
        </p:txBody>
      </p:sp>
      <p:sp>
        <p:nvSpPr>
          <p:cNvPr id="11" name="Content Placeholder 10">
            <a:extLst>
              <a:ext uri="{FF2B5EF4-FFF2-40B4-BE49-F238E27FC236}">
                <a16:creationId xmlns:a16="http://schemas.microsoft.com/office/drawing/2014/main" id="{14B12F2B-5610-407F-AC1C-8B947CB12673}"/>
              </a:ext>
            </a:extLst>
          </p:cNvPr>
          <p:cNvSpPr>
            <a:spLocks noGrp="1"/>
          </p:cNvSpPr>
          <p:nvPr>
            <p:ph sz="quarter" idx="11"/>
          </p:nvPr>
        </p:nvSpPr>
        <p:spPr>
          <a:xfrm>
            <a:off x="4134608" y="1419225"/>
            <a:ext cx="3613612" cy="4625975"/>
          </a:xfrm>
        </p:spPr>
        <p:txBody>
          <a:bodyPr/>
          <a:lstStyle/>
          <a:p>
            <a:pPr algn="ctr">
              <a:lnSpc>
                <a:spcPct val="100000"/>
              </a:lnSpc>
            </a:pPr>
            <a:r>
              <a:rPr lang="en-IN" sz="2200" b="1" u="sng" dirty="0">
                <a:solidFill>
                  <a:srgbClr val="004A78"/>
                </a:solidFill>
              </a:rPr>
              <a:t>The Free Exercise Clause</a:t>
            </a:r>
          </a:p>
          <a:p>
            <a:pPr marL="342900" indent="-342900">
              <a:lnSpc>
                <a:spcPct val="100000"/>
              </a:lnSpc>
              <a:buClr>
                <a:srgbClr val="004A78"/>
              </a:buClr>
              <a:buFont typeface="Arial" panose="020B0604020202020204" pitchFamily="34" charset="0"/>
              <a:buChar char="•"/>
            </a:pPr>
            <a:r>
              <a:rPr lang="en-US" sz="2200" dirty="0"/>
              <a:t>The provision in the First Amendment that prohibits the government from interfering with people’s religious practices or forms of worship.</a:t>
            </a:r>
          </a:p>
          <a:p>
            <a:pPr marL="342900" indent="-342900">
              <a:lnSpc>
                <a:spcPct val="100000"/>
              </a:lnSpc>
              <a:buClr>
                <a:srgbClr val="004A78"/>
              </a:buClr>
              <a:buFont typeface="Arial" panose="020B0604020202020204" pitchFamily="34" charset="0"/>
              <a:buChar char="•"/>
            </a:pPr>
            <a:r>
              <a:rPr lang="en-US" sz="2200" dirty="0"/>
              <a:t>Employers must reasonably accommodate beliefs as long as employee has sincerely held beliefs.</a:t>
            </a:r>
          </a:p>
        </p:txBody>
      </p:sp>
      <p:sp>
        <p:nvSpPr>
          <p:cNvPr id="12" name="Content Placeholder 11">
            <a:extLst>
              <a:ext uri="{FF2B5EF4-FFF2-40B4-BE49-F238E27FC236}">
                <a16:creationId xmlns:a16="http://schemas.microsoft.com/office/drawing/2014/main" id="{7642E4D9-F71A-4C58-88FC-650723A1D63D}"/>
              </a:ext>
            </a:extLst>
          </p:cNvPr>
          <p:cNvSpPr>
            <a:spLocks noGrp="1"/>
          </p:cNvSpPr>
          <p:nvPr>
            <p:ph sz="quarter" idx="12"/>
          </p:nvPr>
        </p:nvSpPr>
        <p:spPr>
          <a:xfrm>
            <a:off x="7986569" y="1419225"/>
            <a:ext cx="3792537" cy="4625975"/>
          </a:xfrm>
        </p:spPr>
        <p:txBody>
          <a:bodyPr/>
          <a:lstStyle/>
          <a:p>
            <a:pPr algn="ctr">
              <a:lnSpc>
                <a:spcPct val="100000"/>
              </a:lnSpc>
            </a:pPr>
            <a:r>
              <a:rPr lang="en-IN" sz="2200" b="1" u="sng" dirty="0">
                <a:solidFill>
                  <a:srgbClr val="004A78"/>
                </a:solidFill>
              </a:rPr>
              <a:t>Public Welfare Exception</a:t>
            </a:r>
          </a:p>
          <a:p>
            <a:pPr marL="342900" indent="-342900">
              <a:lnSpc>
                <a:spcPct val="100000"/>
              </a:lnSpc>
              <a:buClr>
                <a:srgbClr val="004A78"/>
              </a:buClr>
              <a:buFont typeface="Arial" panose="020B0604020202020204" pitchFamily="34" charset="0"/>
              <a:buChar char="•"/>
            </a:pPr>
            <a:r>
              <a:rPr lang="en-US" sz="2200" dirty="0"/>
              <a:t>When religious practices  work against public policy and the public welfare, the government can act.</a:t>
            </a:r>
          </a:p>
          <a:p>
            <a:pPr marL="342900" indent="-342900">
              <a:lnSpc>
                <a:spcPct val="100000"/>
              </a:lnSpc>
              <a:buClr>
                <a:srgbClr val="004A78"/>
              </a:buClr>
              <a:buFont typeface="Arial" panose="020B0604020202020204" pitchFamily="34" charset="0"/>
              <a:buChar char="•"/>
            </a:pPr>
            <a:r>
              <a:rPr lang="en-US" sz="2200" dirty="0"/>
              <a:t>The government can require that a child receive certain types of vaccinations.</a:t>
            </a:r>
          </a:p>
        </p:txBody>
      </p:sp>
    </p:spTree>
    <p:extLst>
      <p:ext uri="{BB962C8B-B14F-4D97-AF65-F5344CB8AC3E}">
        <p14:creationId xmlns:p14="http://schemas.microsoft.com/office/powerpoint/2010/main" val="80011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Why Does Constitutional Law Matter to Me?</a:t>
            </a:r>
            <a:endParaRPr lang="en-IN" dirty="0"/>
          </a:p>
        </p:txBody>
      </p:sp>
      <p:sp>
        <p:nvSpPr>
          <p:cNvPr id="10" name="Text Placeholder 9">
            <a:extLst>
              <a:ext uri="{FF2B5EF4-FFF2-40B4-BE49-F238E27FC236}">
                <a16:creationId xmlns:a16="http://schemas.microsoft.com/office/drawing/2014/main" id="{692DEEA2-4C76-4B1C-9E0C-D15126FD8112}"/>
              </a:ext>
            </a:extLst>
          </p:cNvPr>
          <p:cNvSpPr>
            <a:spLocks noGrp="1"/>
          </p:cNvSpPr>
          <p:nvPr>
            <p:ph type="body" sz="quarter" idx="17"/>
          </p:nvPr>
        </p:nvSpPr>
        <p:spPr/>
        <p:txBody>
          <a:bodyPr>
            <a:normAutofit/>
          </a:bodyPr>
          <a:lstStyle/>
          <a:p>
            <a:pPr marL="0" indent="0">
              <a:buNone/>
            </a:pPr>
            <a:r>
              <a:rPr lang="en-US" dirty="0"/>
              <a:t>Laws that govern business have their origin in the lawmaking authority granted by the Constitution. Neither Congress nor any state can enact a law that conflicts with the Constitution.</a:t>
            </a:r>
          </a:p>
        </p:txBody>
      </p:sp>
    </p:spTree>
    <p:extLst>
      <p:ext uri="{BB962C8B-B14F-4D97-AF65-F5344CB8AC3E}">
        <p14:creationId xmlns:p14="http://schemas.microsoft.com/office/powerpoint/2010/main" val="60919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C8F5EF-2FA9-4CE8-A275-2672C0385C7D}"/>
              </a:ext>
            </a:extLst>
          </p:cNvPr>
          <p:cNvSpPr>
            <a:spLocks noGrp="1"/>
          </p:cNvSpPr>
          <p:nvPr>
            <p:ph type="title"/>
          </p:nvPr>
        </p:nvSpPr>
        <p:spPr/>
        <p:txBody>
          <a:bodyPr/>
          <a:lstStyle/>
          <a:p>
            <a:r>
              <a:rPr lang="en-US" dirty="0"/>
              <a:t>Discussion The First Amendment—Freedom of Religion</a:t>
            </a:r>
            <a:endParaRPr lang="en-IN" dirty="0"/>
          </a:p>
        </p:txBody>
      </p:sp>
      <p:sp>
        <p:nvSpPr>
          <p:cNvPr id="10" name="Text Placeholder 9">
            <a:extLst>
              <a:ext uri="{FF2B5EF4-FFF2-40B4-BE49-F238E27FC236}">
                <a16:creationId xmlns:a16="http://schemas.microsoft.com/office/drawing/2014/main" id="{A0A97199-30CE-4AB6-8AE8-7099305DFA80}"/>
              </a:ext>
            </a:extLst>
          </p:cNvPr>
          <p:cNvSpPr>
            <a:spLocks noGrp="1"/>
          </p:cNvSpPr>
          <p:nvPr>
            <p:ph type="body" sz="quarter" idx="17"/>
          </p:nvPr>
        </p:nvSpPr>
        <p:spPr/>
        <p:txBody>
          <a:bodyPr/>
          <a:lstStyle/>
          <a:p>
            <a:pPr marL="0" indent="0">
              <a:buNone/>
            </a:pPr>
            <a:r>
              <a:rPr lang="en-US" dirty="0"/>
              <a:t>Can the government establish a state-sponsored religion, or pass laws that favor one over the other?</a:t>
            </a:r>
          </a:p>
        </p:txBody>
      </p:sp>
    </p:spTree>
    <p:extLst>
      <p:ext uri="{BB962C8B-B14F-4D97-AF65-F5344CB8AC3E}">
        <p14:creationId xmlns:p14="http://schemas.microsoft.com/office/powerpoint/2010/main" val="2498501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C8F5EF-2FA9-4CE8-A275-2672C0385C7D}"/>
              </a:ext>
            </a:extLst>
          </p:cNvPr>
          <p:cNvSpPr>
            <a:spLocks noGrp="1"/>
          </p:cNvSpPr>
          <p:nvPr>
            <p:ph type="title"/>
          </p:nvPr>
        </p:nvSpPr>
        <p:spPr/>
        <p:txBody>
          <a:bodyPr/>
          <a:lstStyle/>
          <a:p>
            <a:r>
              <a:rPr lang="en-US" dirty="0"/>
              <a:t>Due Process</a:t>
            </a:r>
            <a:endParaRPr lang="en-IN" dirty="0"/>
          </a:p>
        </p:txBody>
      </p:sp>
      <p:sp>
        <p:nvSpPr>
          <p:cNvPr id="10" name="Text Placeholder 9">
            <a:extLst>
              <a:ext uri="{FF2B5EF4-FFF2-40B4-BE49-F238E27FC236}">
                <a16:creationId xmlns:a16="http://schemas.microsoft.com/office/drawing/2014/main" id="{A0A97199-30CE-4AB6-8AE8-7099305DFA80}"/>
              </a:ext>
            </a:extLst>
          </p:cNvPr>
          <p:cNvSpPr>
            <a:spLocks noGrp="1"/>
          </p:cNvSpPr>
          <p:nvPr>
            <p:ph type="body" sz="quarter" idx="17"/>
          </p:nvPr>
        </p:nvSpPr>
        <p:spPr/>
        <p:txBody>
          <a:bodyPr/>
          <a:lstStyle/>
          <a:p>
            <a:r>
              <a:rPr lang="en-US" dirty="0"/>
              <a:t>Procedural Due Process</a:t>
            </a:r>
          </a:p>
          <a:p>
            <a:pPr lvl="1"/>
            <a:r>
              <a:rPr lang="en-US" dirty="0">
                <a:solidFill>
                  <a:srgbClr val="000000"/>
                </a:solidFill>
              </a:rPr>
              <a:t>Any government decision to take life, liberty, or property must be fair  </a:t>
            </a:r>
          </a:p>
          <a:p>
            <a:pPr lvl="1"/>
            <a:r>
              <a:rPr lang="en-US" dirty="0">
                <a:solidFill>
                  <a:srgbClr val="000000"/>
                </a:solidFill>
              </a:rPr>
              <a:t>Requires: Notice and Fair Hearing </a:t>
            </a:r>
          </a:p>
          <a:p>
            <a:r>
              <a:rPr lang="en-US" dirty="0"/>
              <a:t>Substantive Due Process</a:t>
            </a:r>
          </a:p>
          <a:p>
            <a:pPr lvl="1"/>
            <a:r>
              <a:rPr lang="en-US" dirty="0">
                <a:solidFill>
                  <a:srgbClr val="000000"/>
                </a:solidFill>
              </a:rPr>
              <a:t>Focuses on the content or the legislation (the right itself)</a:t>
            </a:r>
          </a:p>
        </p:txBody>
      </p:sp>
    </p:spTree>
    <p:extLst>
      <p:ext uri="{BB962C8B-B14F-4D97-AF65-F5344CB8AC3E}">
        <p14:creationId xmlns:p14="http://schemas.microsoft.com/office/powerpoint/2010/main" val="1960116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C8F5EF-2FA9-4CE8-A275-2672C0385C7D}"/>
              </a:ext>
            </a:extLst>
          </p:cNvPr>
          <p:cNvSpPr>
            <a:spLocks noGrp="1"/>
          </p:cNvSpPr>
          <p:nvPr>
            <p:ph type="title"/>
          </p:nvPr>
        </p:nvSpPr>
        <p:spPr/>
        <p:txBody>
          <a:bodyPr/>
          <a:lstStyle/>
          <a:p>
            <a:r>
              <a:rPr lang="en-US" dirty="0"/>
              <a:t>Equal Protection</a:t>
            </a:r>
            <a:endParaRPr lang="en-IN" dirty="0"/>
          </a:p>
        </p:txBody>
      </p:sp>
      <p:sp>
        <p:nvSpPr>
          <p:cNvPr id="10" name="Text Placeholder 9">
            <a:extLst>
              <a:ext uri="{FF2B5EF4-FFF2-40B4-BE49-F238E27FC236}">
                <a16:creationId xmlns:a16="http://schemas.microsoft.com/office/drawing/2014/main" id="{A0A97199-30CE-4AB6-8AE8-7099305DFA80}"/>
              </a:ext>
            </a:extLst>
          </p:cNvPr>
          <p:cNvSpPr>
            <a:spLocks noGrp="1"/>
          </p:cNvSpPr>
          <p:nvPr>
            <p:ph type="body" sz="quarter" idx="17"/>
          </p:nvPr>
        </p:nvSpPr>
        <p:spPr>
          <a:xfrm>
            <a:off x="743576" y="1638300"/>
            <a:ext cx="11090461" cy="4394200"/>
          </a:xfrm>
        </p:spPr>
        <p:txBody>
          <a:bodyPr>
            <a:noAutofit/>
          </a:bodyPr>
          <a:lstStyle/>
          <a:p>
            <a:pPr marL="0" indent="0">
              <a:buNone/>
            </a:pPr>
            <a:r>
              <a:rPr lang="en-US" sz="2200" b="1" dirty="0">
                <a:solidFill>
                  <a:srgbClr val="004A78"/>
                </a:solidFill>
              </a:rPr>
              <a:t>Courts Apply Different Tests:</a:t>
            </a:r>
          </a:p>
          <a:p>
            <a:r>
              <a:rPr lang="en-US" sz="2200" dirty="0"/>
              <a:t>Government must treat similarly situated individuals (or businesses) in the same manner. </a:t>
            </a:r>
          </a:p>
          <a:p>
            <a:r>
              <a:rPr lang="en-US" sz="2200" dirty="0"/>
              <a:t>Strict scrutiny: if a law or action prohibits (or inhibits) some persons from exercising a fundamental right, the law or action will be subject to “strict scrutiny” by the courts</a:t>
            </a:r>
          </a:p>
          <a:p>
            <a:pPr lvl="1"/>
            <a:r>
              <a:rPr lang="en-US" sz="2000" dirty="0">
                <a:solidFill>
                  <a:srgbClr val="000000"/>
                </a:solidFill>
              </a:rPr>
              <a:t>A classification based on a suspect trait will also be subject to strict scrutiny.</a:t>
            </a:r>
          </a:p>
          <a:p>
            <a:pPr marL="0" indent="0">
              <a:buNone/>
            </a:pPr>
            <a:r>
              <a:rPr lang="en-US" sz="2200" b="1" dirty="0">
                <a:solidFill>
                  <a:srgbClr val="004A78"/>
                </a:solidFill>
              </a:rPr>
              <a:t>Intermediate Scrutiny:</a:t>
            </a:r>
          </a:p>
          <a:p>
            <a:r>
              <a:rPr lang="en-US" sz="2200" dirty="0"/>
              <a:t>Applied in cases involving discrimination based on gender or legitimacy.</a:t>
            </a:r>
          </a:p>
          <a:p>
            <a:pPr lvl="1"/>
            <a:r>
              <a:rPr lang="en-US" sz="2000" dirty="0">
                <a:solidFill>
                  <a:srgbClr val="000000"/>
                </a:solidFill>
              </a:rPr>
              <a:t>Laws using these classifications must be substantially related to important government objectives.</a:t>
            </a:r>
          </a:p>
          <a:p>
            <a:r>
              <a:rPr lang="en-US" sz="2200" dirty="0"/>
              <a:t>The state also has an important objective in establishing time limits (statutes of limitation).</a:t>
            </a:r>
          </a:p>
        </p:txBody>
      </p:sp>
    </p:spTree>
    <p:extLst>
      <p:ext uri="{BB962C8B-B14F-4D97-AF65-F5344CB8AC3E}">
        <p14:creationId xmlns:p14="http://schemas.microsoft.com/office/powerpoint/2010/main" val="229774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C8F5EF-2FA9-4CE8-A275-2672C0385C7D}"/>
              </a:ext>
            </a:extLst>
          </p:cNvPr>
          <p:cNvSpPr>
            <a:spLocks noGrp="1"/>
          </p:cNvSpPr>
          <p:nvPr>
            <p:ph type="title"/>
          </p:nvPr>
        </p:nvSpPr>
        <p:spPr/>
        <p:txBody>
          <a:bodyPr/>
          <a:lstStyle/>
          <a:p>
            <a:r>
              <a:rPr lang="en-US" dirty="0"/>
              <a:t>The “Rational Basis” Test – Economic and Social Welfare</a:t>
            </a:r>
            <a:endParaRPr lang="en-IN" dirty="0"/>
          </a:p>
        </p:txBody>
      </p:sp>
      <p:sp>
        <p:nvSpPr>
          <p:cNvPr id="10" name="Text Placeholder 9">
            <a:extLst>
              <a:ext uri="{FF2B5EF4-FFF2-40B4-BE49-F238E27FC236}">
                <a16:creationId xmlns:a16="http://schemas.microsoft.com/office/drawing/2014/main" id="{A0A97199-30CE-4AB6-8AE8-7099305DFA80}"/>
              </a:ext>
            </a:extLst>
          </p:cNvPr>
          <p:cNvSpPr>
            <a:spLocks noGrp="1"/>
          </p:cNvSpPr>
          <p:nvPr>
            <p:ph type="body" sz="quarter" idx="17"/>
          </p:nvPr>
        </p:nvSpPr>
        <p:spPr/>
        <p:txBody>
          <a:bodyPr>
            <a:normAutofit/>
          </a:bodyPr>
          <a:lstStyle/>
          <a:p>
            <a:pPr marL="0" indent="0">
              <a:buNone/>
            </a:pPr>
            <a:r>
              <a:rPr lang="en-US" b="1" dirty="0"/>
              <a:t>Case</a:t>
            </a:r>
            <a:r>
              <a:rPr lang="en-US" dirty="0"/>
              <a:t> LMP Services, Inc. v. City of Chicago, 2019</a:t>
            </a:r>
          </a:p>
          <a:p>
            <a:r>
              <a:rPr lang="en-US" dirty="0"/>
              <a:t>The owner of the Cupcakes for Courage food truck filed suit against the city, alleging that, contrary to the state constitution, the ordinance unfairly favored restaurants over “mobile food vehicles.”</a:t>
            </a:r>
          </a:p>
        </p:txBody>
      </p:sp>
    </p:spTree>
    <p:extLst>
      <p:ext uri="{BB962C8B-B14F-4D97-AF65-F5344CB8AC3E}">
        <p14:creationId xmlns:p14="http://schemas.microsoft.com/office/powerpoint/2010/main" val="267776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LMP Services, Inc. v. City of Chicago, 2019 </a:t>
            </a:r>
            <a:br>
              <a:rPr lang="en-US" dirty="0"/>
            </a:br>
            <a:r>
              <a:rPr lang="en-US" dirty="0"/>
              <a:t>Polling Question</a:t>
            </a:r>
            <a:endParaRPr lang="en-IN" dirty="0"/>
          </a:p>
        </p:txBody>
      </p:sp>
      <p:sp>
        <p:nvSpPr>
          <p:cNvPr id="3" name="Text Placeholder 2">
            <a:extLst>
              <a:ext uri="{FF2B5EF4-FFF2-40B4-BE49-F238E27FC236}">
                <a16:creationId xmlns:a16="http://schemas.microsoft.com/office/drawing/2014/main" id="{8A1FE348-883E-43EC-B147-787727359C29}"/>
              </a:ext>
            </a:extLst>
          </p:cNvPr>
          <p:cNvSpPr>
            <a:spLocks noGrp="1"/>
          </p:cNvSpPr>
          <p:nvPr>
            <p:ph type="body" sz="quarter" idx="17"/>
          </p:nvPr>
        </p:nvSpPr>
        <p:spPr/>
        <p:txBody>
          <a:bodyPr>
            <a:normAutofit/>
          </a:bodyPr>
          <a:lstStyle/>
          <a:p>
            <a:pPr marL="0" indent="0">
              <a:buNone/>
            </a:pPr>
            <a:r>
              <a:rPr lang="en-US" dirty="0"/>
              <a:t>Did the ordinance unfairly favor restaurants over “mobile food vehicles?”</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3114659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C8F5EF-2FA9-4CE8-A275-2672C0385C7D}"/>
              </a:ext>
            </a:extLst>
          </p:cNvPr>
          <p:cNvSpPr>
            <a:spLocks noGrp="1"/>
          </p:cNvSpPr>
          <p:nvPr>
            <p:ph type="title"/>
          </p:nvPr>
        </p:nvSpPr>
        <p:spPr/>
        <p:txBody>
          <a:bodyPr/>
          <a:lstStyle/>
          <a:p>
            <a:r>
              <a:rPr lang="en-US" dirty="0"/>
              <a:t>Privacy Rights</a:t>
            </a:r>
            <a:endParaRPr lang="en-IN" dirty="0"/>
          </a:p>
        </p:txBody>
      </p:sp>
      <p:sp>
        <p:nvSpPr>
          <p:cNvPr id="10" name="Text Placeholder 9">
            <a:extLst>
              <a:ext uri="{FF2B5EF4-FFF2-40B4-BE49-F238E27FC236}">
                <a16:creationId xmlns:a16="http://schemas.microsoft.com/office/drawing/2014/main" id="{A0A97199-30CE-4AB6-8AE8-7099305DFA80}"/>
              </a:ext>
            </a:extLst>
          </p:cNvPr>
          <p:cNvSpPr>
            <a:spLocks noGrp="1"/>
          </p:cNvSpPr>
          <p:nvPr>
            <p:ph type="body" sz="quarter" idx="17"/>
          </p:nvPr>
        </p:nvSpPr>
        <p:spPr/>
        <p:txBody>
          <a:bodyPr/>
          <a:lstStyle/>
          <a:p>
            <a:r>
              <a:rPr lang="en-US" dirty="0"/>
              <a:t>Olmstead v. United States (1928) – Justice Brandeis stated in his dissent that the right to privacy is “the most comprehensive of rights[,] and the right most valued by civilized men.”</a:t>
            </a:r>
          </a:p>
          <a:p>
            <a:r>
              <a:rPr lang="en-US" dirty="0"/>
              <a:t>In the 1960s a majority on the Supreme Court endorsed the view that the Constitution protects individual privacy rights.</a:t>
            </a:r>
          </a:p>
          <a:p>
            <a:pPr lvl="1"/>
            <a:r>
              <a:rPr lang="en-US" dirty="0">
                <a:solidFill>
                  <a:srgbClr val="000000"/>
                </a:solidFill>
              </a:rPr>
              <a:t>Griswold v. Connecticut (1965) found a right to personal privacy implied in constitution.</a:t>
            </a:r>
          </a:p>
        </p:txBody>
      </p:sp>
    </p:spTree>
    <p:extLst>
      <p:ext uri="{BB962C8B-B14F-4D97-AF65-F5344CB8AC3E}">
        <p14:creationId xmlns:p14="http://schemas.microsoft.com/office/powerpoint/2010/main" val="1351643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C8F5EF-2FA9-4CE8-A275-2672C0385C7D}"/>
              </a:ext>
            </a:extLst>
          </p:cNvPr>
          <p:cNvSpPr>
            <a:spLocks noGrp="1"/>
          </p:cNvSpPr>
          <p:nvPr>
            <p:ph type="title"/>
          </p:nvPr>
        </p:nvSpPr>
        <p:spPr/>
        <p:txBody>
          <a:bodyPr/>
          <a:lstStyle/>
          <a:p>
            <a:r>
              <a:rPr lang="en-US" dirty="0"/>
              <a:t>Federal Privacy Legislation (1 of 3)</a:t>
            </a:r>
            <a:endParaRPr lang="en-IN" dirty="0"/>
          </a:p>
        </p:txBody>
      </p:sp>
      <p:sp>
        <p:nvSpPr>
          <p:cNvPr id="10" name="Text Placeholder 9">
            <a:extLst>
              <a:ext uri="{FF2B5EF4-FFF2-40B4-BE49-F238E27FC236}">
                <a16:creationId xmlns:a16="http://schemas.microsoft.com/office/drawing/2014/main" id="{A0A97199-30CE-4AB6-8AE8-7099305DFA80}"/>
              </a:ext>
            </a:extLst>
          </p:cNvPr>
          <p:cNvSpPr>
            <a:spLocks noGrp="1"/>
          </p:cNvSpPr>
          <p:nvPr>
            <p:ph type="body" sz="quarter" idx="17"/>
          </p:nvPr>
        </p:nvSpPr>
        <p:spPr/>
        <p:txBody>
          <a:bodyPr/>
          <a:lstStyle/>
          <a:p>
            <a:r>
              <a:rPr lang="en-US" dirty="0"/>
              <a:t>Freedom of Information Act (1966)</a:t>
            </a:r>
          </a:p>
          <a:p>
            <a:r>
              <a:rPr lang="en-US" dirty="0"/>
              <a:t>Family Educational Rights and Privacy Act (1974)</a:t>
            </a:r>
          </a:p>
          <a:p>
            <a:r>
              <a:rPr lang="en-US" dirty="0"/>
              <a:t>Privacy Act (1974)</a:t>
            </a:r>
          </a:p>
          <a:p>
            <a:r>
              <a:rPr lang="en-US" dirty="0"/>
              <a:t>Electronic Communications Privacy Act (1986)</a:t>
            </a:r>
          </a:p>
        </p:txBody>
      </p:sp>
    </p:spTree>
    <p:extLst>
      <p:ext uri="{BB962C8B-B14F-4D97-AF65-F5344CB8AC3E}">
        <p14:creationId xmlns:p14="http://schemas.microsoft.com/office/powerpoint/2010/main" val="2608826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C8F5EF-2FA9-4CE8-A275-2672C0385C7D}"/>
              </a:ext>
            </a:extLst>
          </p:cNvPr>
          <p:cNvSpPr>
            <a:spLocks noGrp="1"/>
          </p:cNvSpPr>
          <p:nvPr>
            <p:ph type="title"/>
          </p:nvPr>
        </p:nvSpPr>
        <p:spPr/>
        <p:txBody>
          <a:bodyPr/>
          <a:lstStyle/>
          <a:p>
            <a:r>
              <a:rPr lang="en-US" dirty="0"/>
              <a:t>Federal Privacy Legislation (2 of 3)</a:t>
            </a:r>
            <a:endParaRPr lang="en-IN" dirty="0"/>
          </a:p>
        </p:txBody>
      </p:sp>
      <p:sp>
        <p:nvSpPr>
          <p:cNvPr id="10" name="Text Placeholder 9">
            <a:extLst>
              <a:ext uri="{FF2B5EF4-FFF2-40B4-BE49-F238E27FC236}">
                <a16:creationId xmlns:a16="http://schemas.microsoft.com/office/drawing/2014/main" id="{A0A97199-30CE-4AB6-8AE8-7099305DFA80}"/>
              </a:ext>
            </a:extLst>
          </p:cNvPr>
          <p:cNvSpPr>
            <a:spLocks noGrp="1"/>
          </p:cNvSpPr>
          <p:nvPr>
            <p:ph type="body" sz="quarter" idx="17"/>
          </p:nvPr>
        </p:nvSpPr>
        <p:spPr/>
        <p:txBody>
          <a:bodyPr/>
          <a:lstStyle/>
          <a:p>
            <a:r>
              <a:rPr lang="en-US" dirty="0"/>
              <a:t>Driver’s Privacy Protection Act (1994)</a:t>
            </a:r>
          </a:p>
          <a:p>
            <a:r>
              <a:rPr lang="en-US" dirty="0"/>
              <a:t>Health Insurance Portability and Accountability Act (HIPAA) (1996)</a:t>
            </a:r>
          </a:p>
          <a:p>
            <a:r>
              <a:rPr lang="en-US" dirty="0"/>
              <a:t>Financial Services Modernization Act (Gramm-Leach-Bliley Act) (1999)</a:t>
            </a:r>
          </a:p>
        </p:txBody>
      </p:sp>
    </p:spTree>
    <p:extLst>
      <p:ext uri="{BB962C8B-B14F-4D97-AF65-F5344CB8AC3E}">
        <p14:creationId xmlns:p14="http://schemas.microsoft.com/office/powerpoint/2010/main" val="354058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BC98-E7BE-476B-B1B2-E0D6474315F7}"/>
              </a:ext>
            </a:extLst>
          </p:cNvPr>
          <p:cNvSpPr>
            <a:spLocks noGrp="1"/>
          </p:cNvSpPr>
          <p:nvPr>
            <p:ph type="title"/>
          </p:nvPr>
        </p:nvSpPr>
        <p:spPr/>
        <p:txBody>
          <a:bodyPr/>
          <a:lstStyle/>
          <a:p>
            <a:r>
              <a:rPr lang="en-US" dirty="0"/>
              <a:t>Federal Privacy Legislation (3 of 3)</a:t>
            </a:r>
            <a:endParaRPr lang="en-IN" dirty="0"/>
          </a:p>
        </p:txBody>
      </p:sp>
      <p:graphicFrame>
        <p:nvGraphicFramePr>
          <p:cNvPr id="6" name="Table 3">
            <a:extLst>
              <a:ext uri="{FF2B5EF4-FFF2-40B4-BE49-F238E27FC236}">
                <a16:creationId xmlns:a16="http://schemas.microsoft.com/office/drawing/2014/main" id="{2DA03B73-BB68-4BD8-BA2C-F04D30CBB82A}"/>
              </a:ext>
            </a:extLst>
          </p:cNvPr>
          <p:cNvGraphicFramePr>
            <a:graphicFrameLocks noGrp="1"/>
          </p:cNvGraphicFramePr>
          <p:nvPr>
            <p:ph type="pic" sz="quarter" idx="19"/>
            <p:extLst>
              <p:ext uri="{D42A27DB-BD31-4B8C-83A1-F6EECF244321}">
                <p14:modId xmlns:p14="http://schemas.microsoft.com/office/powerpoint/2010/main" val="592715551"/>
              </p:ext>
            </p:extLst>
          </p:nvPr>
        </p:nvGraphicFramePr>
        <p:xfrm>
          <a:off x="652361" y="1609368"/>
          <a:ext cx="10998865" cy="3718560"/>
        </p:xfrm>
        <a:graphic>
          <a:graphicData uri="http://schemas.openxmlformats.org/drawingml/2006/table">
            <a:tbl>
              <a:tblPr firstRow="1" bandRow="1">
                <a:tableStyleId>{5940675A-B579-460E-94D1-54222C63F5DA}</a:tableStyleId>
              </a:tblPr>
              <a:tblGrid>
                <a:gridCol w="2965910">
                  <a:extLst>
                    <a:ext uri="{9D8B030D-6E8A-4147-A177-3AD203B41FA5}">
                      <a16:colId xmlns:a16="http://schemas.microsoft.com/office/drawing/2014/main" val="3535531245"/>
                    </a:ext>
                  </a:extLst>
                </a:gridCol>
                <a:gridCol w="8032955">
                  <a:extLst>
                    <a:ext uri="{9D8B030D-6E8A-4147-A177-3AD203B41FA5}">
                      <a16:colId xmlns:a16="http://schemas.microsoft.com/office/drawing/2014/main" val="2329490035"/>
                    </a:ext>
                  </a:extLst>
                </a:gridCol>
              </a:tblGrid>
              <a:tr h="0">
                <a:tc>
                  <a:txBody>
                    <a:bodyPr/>
                    <a:lstStyle/>
                    <a:p>
                      <a:r>
                        <a:rPr lang="en-IN" sz="1400" b="1" dirty="0">
                          <a:solidFill>
                            <a:srgbClr val="000000"/>
                          </a:solidFill>
                        </a:rPr>
                        <a:t>TITLE OF ACT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400" b="1" dirty="0">
                          <a:solidFill>
                            <a:srgbClr val="000000"/>
                          </a:solidFill>
                        </a:rPr>
                        <a:t>PROVISIONS CONCERNING PRIVACY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289212"/>
                  </a:ext>
                </a:extLst>
              </a:tr>
              <a:tr h="0">
                <a:tc>
                  <a:txBody>
                    <a:bodyPr/>
                    <a:lstStyle/>
                    <a:p>
                      <a:r>
                        <a:rPr lang="en-US" sz="1400" b="1" dirty="0">
                          <a:solidFill>
                            <a:srgbClr val="000000"/>
                          </a:solidFill>
                        </a:rPr>
                        <a:t>Freedom of Information Act (1966) </a:t>
                      </a:r>
                      <a:endParaRPr lang="en-IN" sz="14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rPr>
                        <a:t>Provides that individuals have a right to access information about them collected in government files. </a:t>
                      </a:r>
                      <a:endParaRPr lang="en-IN" sz="14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460668"/>
                  </a:ext>
                </a:extLst>
              </a:tr>
              <a:tr h="0">
                <a:tc>
                  <a:txBody>
                    <a:bodyPr/>
                    <a:lstStyle/>
                    <a:p>
                      <a:r>
                        <a:rPr lang="en-IN" sz="1400" b="1" dirty="0">
                          <a:solidFill>
                            <a:srgbClr val="000000"/>
                          </a:solidFill>
                        </a:rPr>
                        <a:t>Family Educational Rights and Privacy Act (1974)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rPr>
                        <a:t>Limits access to computer-stored records of education-related evaluations and grades in private and public colleges and universities. </a:t>
                      </a:r>
                      <a:endParaRPr lang="en-IN" sz="14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977857"/>
                  </a:ext>
                </a:extLst>
              </a:tr>
              <a:tr h="370840">
                <a:tc>
                  <a:txBody>
                    <a:bodyPr/>
                    <a:lstStyle/>
                    <a:p>
                      <a:r>
                        <a:rPr lang="en-IN" sz="1400" b="1" dirty="0">
                          <a:solidFill>
                            <a:srgbClr val="000000"/>
                          </a:solidFill>
                        </a:rPr>
                        <a:t>Privacy Act (1974)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rPr>
                        <a:t>Protects the privacy of individuals about whom the federal government has information. Regulates agencies' use and disclosure of data, and gives individuals access to and a means to correct inaccuracies. </a:t>
                      </a:r>
                      <a:endParaRPr lang="en-IN" sz="14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131230"/>
                  </a:ext>
                </a:extLst>
              </a:tr>
              <a:tr h="370840">
                <a:tc>
                  <a:txBody>
                    <a:bodyPr/>
                    <a:lstStyle/>
                    <a:p>
                      <a:r>
                        <a:rPr lang="en-IN" sz="1400" b="1" dirty="0">
                          <a:solidFill>
                            <a:srgbClr val="000000"/>
                          </a:solidFill>
                        </a:rPr>
                        <a:t>Electronic Communications Privacy Act (1986)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rPr>
                        <a:t>Prohibits the interception of information communicated by electronic means.</a:t>
                      </a:r>
                      <a:endParaRPr lang="en-IN" sz="14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765507"/>
                  </a:ext>
                </a:extLst>
              </a:tr>
              <a:tr h="0">
                <a:tc>
                  <a:txBody>
                    <a:bodyPr/>
                    <a:lstStyle/>
                    <a:p>
                      <a:r>
                        <a:rPr lang="en-US" sz="1400" b="1" dirty="0">
                          <a:solidFill>
                            <a:srgbClr val="000000"/>
                          </a:solidFill>
                        </a:rPr>
                        <a:t>Driver's Privacy Protection Act (1994)</a:t>
                      </a:r>
                      <a:endParaRPr lang="en-IN" sz="14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rPr>
                        <a:t>Prevents states from disclosing or selling a driver's personal information without the driver's consent.</a:t>
                      </a:r>
                      <a:endParaRPr lang="en-IN" sz="14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853246"/>
                  </a:ext>
                </a:extLst>
              </a:tr>
              <a:tr h="0">
                <a:tc>
                  <a:txBody>
                    <a:bodyPr/>
                    <a:lstStyle/>
                    <a:p>
                      <a:r>
                        <a:rPr lang="en-US" sz="1400" b="1" dirty="0">
                          <a:solidFill>
                            <a:srgbClr val="000000"/>
                          </a:solidFill>
                        </a:rPr>
                        <a:t>Health Insurance Portability and Accountability Act (1996)</a:t>
                      </a:r>
                      <a:endParaRPr lang="en-IN" sz="1400" b="1"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rPr>
                        <a:t>Requires health care providers and health care plans to inform patients of their privacy rights and of how their personal medical information may be used. States that medical records may not be used for purposes unrelated to health care or disclosed without permission.</a:t>
                      </a:r>
                      <a:endParaRPr lang="en-IN" sz="14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48769"/>
                  </a:ext>
                </a:extLst>
              </a:tr>
              <a:tr h="370840">
                <a:tc>
                  <a:txBody>
                    <a:bodyPr/>
                    <a:lstStyle/>
                    <a:p>
                      <a:r>
                        <a:rPr lang="en-IN" sz="1400" b="1" dirty="0">
                          <a:solidFill>
                            <a:srgbClr val="000000"/>
                          </a:solidFill>
                        </a:rPr>
                        <a:t>Financial Services Modernization Act (Gramm-Leach-Bliley Act) (1999)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dirty="0">
                          <a:solidFill>
                            <a:srgbClr val="000000"/>
                          </a:solidFill>
                        </a:rPr>
                        <a:t>Prohibits the disclosure of nonpublic personal information about a consumer to an unaffiliated third party unless strict disclosure and opt-out requirements are met. </a:t>
                      </a:r>
                      <a:endParaRPr lang="en-IN" sz="14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058134"/>
                  </a:ext>
                </a:extLst>
              </a:tr>
            </a:tbl>
          </a:graphicData>
        </a:graphic>
      </p:graphicFrame>
    </p:spTree>
    <p:extLst>
      <p:ext uri="{BB962C8B-B14F-4D97-AF65-F5344CB8AC3E}">
        <p14:creationId xmlns:p14="http://schemas.microsoft.com/office/powerpoint/2010/main" val="2451437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5EF6DD-E275-4949-B8C1-70EEF99AF1A7}"/>
              </a:ext>
            </a:extLst>
          </p:cNvPr>
          <p:cNvSpPr>
            <a:spLocks noGrp="1"/>
          </p:cNvSpPr>
          <p:nvPr>
            <p:ph type="title"/>
          </p:nvPr>
        </p:nvSpPr>
        <p:spPr/>
        <p:txBody>
          <a:bodyPr/>
          <a:lstStyle/>
          <a:p>
            <a:r>
              <a:rPr lang="en-IN" dirty="0"/>
              <a:t>The USA Patriot Act</a:t>
            </a:r>
          </a:p>
        </p:txBody>
      </p:sp>
      <p:sp>
        <p:nvSpPr>
          <p:cNvPr id="10" name="Text Placeholder 9">
            <a:extLst>
              <a:ext uri="{FF2B5EF4-FFF2-40B4-BE49-F238E27FC236}">
                <a16:creationId xmlns:a16="http://schemas.microsoft.com/office/drawing/2014/main" id="{99BBF58D-0DEC-4FAB-86FA-50F8D4F0D2C8}"/>
              </a:ext>
            </a:extLst>
          </p:cNvPr>
          <p:cNvSpPr>
            <a:spLocks noGrp="1"/>
          </p:cNvSpPr>
          <p:nvPr>
            <p:ph type="body" sz="quarter" idx="17"/>
          </p:nvPr>
        </p:nvSpPr>
        <p:spPr/>
        <p:txBody>
          <a:bodyPr/>
          <a:lstStyle/>
          <a:p>
            <a:pPr marL="0" indent="0">
              <a:buNone/>
            </a:pPr>
            <a:r>
              <a:rPr lang="en-US" dirty="0"/>
              <a:t>Passed by Congress in the wake of the terrorist attacks of September 11, 2001, and then reauthorized twice (2006) and (2011).</a:t>
            </a:r>
          </a:p>
        </p:txBody>
      </p:sp>
    </p:spTree>
    <p:extLst>
      <p:ext uri="{BB962C8B-B14F-4D97-AF65-F5344CB8AC3E}">
        <p14:creationId xmlns:p14="http://schemas.microsoft.com/office/powerpoint/2010/main" val="891032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A Federal Form of Government </a:t>
            </a:r>
            <a:endParaRPr lang="en-IN" dirty="0"/>
          </a:p>
        </p:txBody>
      </p:sp>
      <p:sp>
        <p:nvSpPr>
          <p:cNvPr id="10" name="Text Placeholder 9">
            <a:extLst>
              <a:ext uri="{FF2B5EF4-FFF2-40B4-BE49-F238E27FC236}">
                <a16:creationId xmlns:a16="http://schemas.microsoft.com/office/drawing/2014/main" id="{692DEEA2-4C76-4B1C-9E0C-D15126FD8112}"/>
              </a:ext>
            </a:extLst>
          </p:cNvPr>
          <p:cNvSpPr>
            <a:spLocks noGrp="1"/>
          </p:cNvSpPr>
          <p:nvPr>
            <p:ph type="body" sz="quarter" idx="17"/>
          </p:nvPr>
        </p:nvSpPr>
        <p:spPr/>
        <p:txBody>
          <a:bodyPr>
            <a:normAutofit fontScale="85000" lnSpcReduction="10000"/>
          </a:bodyPr>
          <a:lstStyle/>
          <a:p>
            <a:pPr marL="0" indent="0">
              <a:lnSpc>
                <a:spcPct val="120000"/>
              </a:lnSpc>
              <a:buNone/>
            </a:pPr>
            <a:r>
              <a:rPr lang="en-US" b="1" dirty="0">
                <a:solidFill>
                  <a:srgbClr val="004A78"/>
                </a:solidFill>
              </a:rPr>
              <a:t>The Federal Government and States Share Sovereign Power</a:t>
            </a:r>
          </a:p>
          <a:p>
            <a:pPr>
              <a:lnSpc>
                <a:spcPct val="120000"/>
              </a:lnSpc>
            </a:pPr>
            <a:r>
              <a:rPr lang="en-US" dirty="0"/>
              <a:t>The Constitution</a:t>
            </a:r>
          </a:p>
          <a:p>
            <a:pPr lvl="1">
              <a:lnSpc>
                <a:spcPct val="120000"/>
              </a:lnSpc>
              <a:buClr>
                <a:srgbClr val="004A78"/>
              </a:buClr>
              <a:buSzPct val="100000"/>
            </a:pPr>
            <a:r>
              <a:rPr lang="en-US" dirty="0">
                <a:solidFill>
                  <a:srgbClr val="000000"/>
                </a:solidFill>
              </a:rPr>
              <a:t>Sets forth specific powers that can be exercised by the national government; and</a:t>
            </a:r>
          </a:p>
          <a:p>
            <a:pPr lvl="1">
              <a:lnSpc>
                <a:spcPct val="120000"/>
              </a:lnSpc>
              <a:buClr>
                <a:srgbClr val="004A78"/>
              </a:buClr>
              <a:buSzPct val="100000"/>
            </a:pPr>
            <a:r>
              <a:rPr lang="en-US" dirty="0">
                <a:solidFill>
                  <a:srgbClr val="000000"/>
                </a:solidFill>
              </a:rPr>
              <a:t>provides that the national government has the implied power to undertake actions necessary to carry out its expressly designated powers. </a:t>
            </a:r>
          </a:p>
          <a:p>
            <a:pPr marL="0" indent="0">
              <a:lnSpc>
                <a:spcPct val="120000"/>
              </a:lnSpc>
              <a:buNone/>
            </a:pPr>
            <a:r>
              <a:rPr lang="en-US" b="1" dirty="0">
                <a:solidFill>
                  <a:srgbClr val="004A78"/>
                </a:solidFill>
              </a:rPr>
              <a:t>Tenth Amendment</a:t>
            </a:r>
          </a:p>
          <a:p>
            <a:pPr>
              <a:lnSpc>
                <a:spcPct val="120000"/>
              </a:lnSpc>
            </a:pPr>
            <a:r>
              <a:rPr lang="en-US" dirty="0"/>
              <a:t>Reserves all powers to the states that have not been expressly delegated to the national government.</a:t>
            </a:r>
          </a:p>
          <a:p>
            <a:pPr>
              <a:lnSpc>
                <a:spcPct val="120000"/>
              </a:lnSpc>
            </a:pPr>
            <a:r>
              <a:rPr lang="en-US" dirty="0"/>
              <a:t>States have inherent </a:t>
            </a:r>
            <a:r>
              <a:rPr lang="en-US" b="1" dirty="0">
                <a:solidFill>
                  <a:srgbClr val="004A78"/>
                </a:solidFill>
              </a:rPr>
              <a:t>police powers</a:t>
            </a:r>
            <a:r>
              <a:rPr lang="en-US" dirty="0">
                <a:solidFill>
                  <a:srgbClr val="004A78"/>
                </a:solidFill>
              </a:rPr>
              <a:t> </a:t>
            </a:r>
            <a:r>
              <a:rPr lang="en-US" dirty="0"/>
              <a:t>including right to regulate health, safety, morals and general welfare, licensing, building codes, parking regulations, and zoning restrictions.</a:t>
            </a:r>
          </a:p>
        </p:txBody>
      </p:sp>
    </p:spTree>
    <p:extLst>
      <p:ext uri="{BB962C8B-B14F-4D97-AF65-F5344CB8AC3E}">
        <p14:creationId xmlns:p14="http://schemas.microsoft.com/office/powerpoint/2010/main" val="1609054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D4F-0550-458D-8DC4-A209B262B29F}"/>
              </a:ext>
            </a:extLst>
          </p:cNvPr>
          <p:cNvSpPr>
            <a:spLocks noGrp="1"/>
          </p:cNvSpPr>
          <p:nvPr>
            <p:ph type="title"/>
          </p:nvPr>
        </p:nvSpPr>
        <p:spPr/>
        <p:txBody>
          <a:bodyPr/>
          <a:lstStyle/>
          <a:p>
            <a:r>
              <a:rPr lang="en-US" dirty="0"/>
              <a:t>Knowledge Check Video: Equal Protection and Constitutional Scrutiny</a:t>
            </a:r>
            <a:endParaRPr lang="en-IN" dirty="0"/>
          </a:p>
        </p:txBody>
      </p:sp>
      <p:pic>
        <p:nvPicPr>
          <p:cNvPr id="7" name="Constitutional scrutiny" descr="Knowledge Check Video: Equal Protection and Constitutional Scrutiny">
            <a:hlinkClick r:id="" action="ppaction://media"/>
            <a:extLst>
              <a:ext uri="{FF2B5EF4-FFF2-40B4-BE49-F238E27FC236}">
                <a16:creationId xmlns:a16="http://schemas.microsoft.com/office/drawing/2014/main" id="{CDC9853C-EF46-4BCD-8084-755D7E0D75F3}"/>
              </a:ext>
            </a:extLst>
          </p:cNvPr>
          <p:cNvPicPr>
            <a:picLocks noGrp="1" noChangeAspect="1"/>
          </p:cNvPicPr>
          <p:nvPr>
            <p:ph type="pic" sz="quarter" idx="19"/>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5ED1FA4F-DB7C-45FD-9F7A-0C805684E9F6}" label="constitutional_scrutiny" lang="" r:embed="rId4"/>
                        </p173:trackLst>
                      </p173:tracksInfo>
                    </p:ext>
                  </p14:extLst>
                </p14:media>
              </p:ext>
            </p:extLst>
          </p:nvPr>
        </p:nvPicPr>
        <p:blipFill>
          <a:blip r:embed="rId5"/>
          <a:stretch>
            <a:fillRect/>
          </a:stretch>
        </p:blipFill>
        <p:spPr>
          <a:xfrm>
            <a:off x="3233091" y="1550747"/>
            <a:ext cx="5725818" cy="4294364"/>
          </a:xfrm>
          <a:prstGeom prst="rect">
            <a:avLst/>
          </a:prstGeom>
        </p:spPr>
      </p:pic>
      <p:graphicFrame>
        <p:nvGraphicFramePr>
          <p:cNvPr id="6" name="Object 5" descr="Equal Protection and Constitutional Scrutiny transcripts">
            <a:extLst>
              <a:ext uri="{FF2B5EF4-FFF2-40B4-BE49-F238E27FC236}">
                <a16:creationId xmlns:a16="http://schemas.microsoft.com/office/drawing/2014/main" id="{CC7224CE-2F58-4399-B7B1-BF7DA15B46CB}"/>
              </a:ext>
            </a:extLst>
          </p:cNvPr>
          <p:cNvGraphicFramePr>
            <a:graphicFrameLocks noChangeAspect="1"/>
          </p:cNvGraphicFramePr>
          <p:nvPr>
            <p:extLst>
              <p:ext uri="{D42A27DB-BD31-4B8C-83A1-F6EECF244321}">
                <p14:modId xmlns:p14="http://schemas.microsoft.com/office/powerpoint/2010/main" val="2935684808"/>
              </p:ext>
            </p:extLst>
          </p:nvPr>
        </p:nvGraphicFramePr>
        <p:xfrm>
          <a:off x="9643241" y="2657475"/>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643241" y="2657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812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3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29731F-5A81-41F2-9338-12552A1B1AF3}"/>
              </a:ext>
            </a:extLst>
          </p:cNvPr>
          <p:cNvSpPr>
            <a:spLocks noGrp="1"/>
          </p:cNvSpPr>
          <p:nvPr>
            <p:ph type="title"/>
          </p:nvPr>
        </p:nvSpPr>
        <p:spPr/>
        <p:txBody>
          <a:bodyPr/>
          <a:lstStyle/>
          <a:p>
            <a:r>
              <a:rPr lang="en-US" dirty="0"/>
              <a:t>Video Discussion</a:t>
            </a:r>
            <a:endParaRPr lang="en-IN" dirty="0"/>
          </a:p>
        </p:txBody>
      </p:sp>
      <p:sp>
        <p:nvSpPr>
          <p:cNvPr id="10" name="Text Placeholder 9">
            <a:extLst>
              <a:ext uri="{FF2B5EF4-FFF2-40B4-BE49-F238E27FC236}">
                <a16:creationId xmlns:a16="http://schemas.microsoft.com/office/drawing/2014/main" id="{6E5C6AF7-A32B-423C-A532-F093BF17C496}"/>
              </a:ext>
            </a:extLst>
          </p:cNvPr>
          <p:cNvSpPr>
            <a:spLocks noGrp="1"/>
          </p:cNvSpPr>
          <p:nvPr>
            <p:ph type="body" sz="quarter" idx="17"/>
          </p:nvPr>
        </p:nvSpPr>
        <p:spPr/>
        <p:txBody>
          <a:bodyPr/>
          <a:lstStyle/>
          <a:p>
            <a:pPr marL="0" indent="0">
              <a:buNone/>
            </a:pPr>
            <a:r>
              <a:rPr lang="en-US" dirty="0"/>
              <a:t>Explain why this is true – When a citizen of one state engages in basic and essential activities in another state (the “foreign state”), the foreign state must have a substantial reason for treating the nonresident differently than its own residents.</a:t>
            </a:r>
          </a:p>
        </p:txBody>
      </p:sp>
    </p:spTree>
    <p:extLst>
      <p:ext uri="{BB962C8B-B14F-4D97-AF65-F5344CB8AC3E}">
        <p14:creationId xmlns:p14="http://schemas.microsoft.com/office/powerpoint/2010/main" val="213484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29731F-5A81-41F2-9338-12552A1B1AF3}"/>
              </a:ext>
            </a:extLst>
          </p:cNvPr>
          <p:cNvSpPr>
            <a:spLocks noGrp="1"/>
          </p:cNvSpPr>
          <p:nvPr>
            <p:ph type="title"/>
          </p:nvPr>
        </p:nvSpPr>
        <p:spPr/>
        <p:txBody>
          <a:bodyPr/>
          <a:lstStyle/>
          <a:p>
            <a:r>
              <a:rPr lang="nb-NO" dirty="0"/>
              <a:t>Video Debrief</a:t>
            </a:r>
            <a:endParaRPr lang="en-IN" dirty="0"/>
          </a:p>
        </p:txBody>
      </p:sp>
      <p:sp>
        <p:nvSpPr>
          <p:cNvPr id="10" name="Text Placeholder 9">
            <a:extLst>
              <a:ext uri="{FF2B5EF4-FFF2-40B4-BE49-F238E27FC236}">
                <a16:creationId xmlns:a16="http://schemas.microsoft.com/office/drawing/2014/main" id="{6E5C6AF7-A32B-423C-A532-F093BF17C496}"/>
              </a:ext>
            </a:extLst>
          </p:cNvPr>
          <p:cNvSpPr>
            <a:spLocks noGrp="1"/>
          </p:cNvSpPr>
          <p:nvPr>
            <p:ph type="body" sz="quarter" idx="17"/>
          </p:nvPr>
        </p:nvSpPr>
        <p:spPr/>
        <p:txBody>
          <a:bodyPr/>
          <a:lstStyle/>
          <a:p>
            <a:pPr marL="0" indent="0">
              <a:buNone/>
            </a:pPr>
            <a:r>
              <a:rPr lang="en-US" dirty="0"/>
              <a:t>Give some examples of the three Constitutional scrutiny tests.</a:t>
            </a:r>
          </a:p>
        </p:txBody>
      </p:sp>
    </p:spTree>
    <p:extLst>
      <p:ext uri="{BB962C8B-B14F-4D97-AF65-F5344CB8AC3E}">
        <p14:creationId xmlns:p14="http://schemas.microsoft.com/office/powerpoint/2010/main" val="3044584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056E993-8202-4505-8DEF-ACCEBBA2E70B}"/>
              </a:ext>
            </a:extLst>
          </p:cNvPr>
          <p:cNvSpPr>
            <a:spLocks noGrp="1"/>
          </p:cNvSpPr>
          <p:nvPr>
            <p:ph type="title"/>
          </p:nvPr>
        </p:nvSpPr>
        <p:spPr/>
        <p:txBody>
          <a:bodyPr/>
          <a:lstStyle/>
          <a:p>
            <a:r>
              <a:rPr lang="en-US" dirty="0"/>
              <a:t>Self-Assessment</a:t>
            </a:r>
            <a:endParaRPr lang="en-IN" dirty="0"/>
          </a:p>
        </p:txBody>
      </p:sp>
      <p:sp>
        <p:nvSpPr>
          <p:cNvPr id="10" name="Text Placeholder 9">
            <a:extLst>
              <a:ext uri="{FF2B5EF4-FFF2-40B4-BE49-F238E27FC236}">
                <a16:creationId xmlns:a16="http://schemas.microsoft.com/office/drawing/2014/main" id="{E7CFC209-9518-45BD-9C58-95A47C2DCEDC}"/>
              </a:ext>
            </a:extLst>
          </p:cNvPr>
          <p:cNvSpPr>
            <a:spLocks noGrp="1"/>
          </p:cNvSpPr>
          <p:nvPr>
            <p:ph type="body" sz="quarter" idx="17"/>
          </p:nvPr>
        </p:nvSpPr>
        <p:spPr/>
        <p:txBody>
          <a:bodyPr>
            <a:normAutofit/>
          </a:bodyPr>
          <a:lstStyle/>
          <a:p>
            <a:r>
              <a:rPr lang="en-US" dirty="0"/>
              <a:t>What concepts did you find difficult, and thus need a review?</a:t>
            </a:r>
          </a:p>
          <a:p>
            <a:r>
              <a:rPr lang="en-US" dirty="0"/>
              <a:t>How might the topics in this chapter come up in the future in your personal (or work) life?</a:t>
            </a:r>
          </a:p>
          <a:p>
            <a:r>
              <a:rPr lang="en-US" dirty="0"/>
              <a:t>What could you do to improve your contributions in class discussion?</a:t>
            </a:r>
          </a:p>
        </p:txBody>
      </p:sp>
    </p:spTree>
    <p:extLst>
      <p:ext uri="{BB962C8B-B14F-4D97-AF65-F5344CB8AC3E}">
        <p14:creationId xmlns:p14="http://schemas.microsoft.com/office/powerpoint/2010/main" val="1590639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it-IT" dirty="0"/>
              <a:t>Summary</a:t>
            </a:r>
            <a:endParaRPr lang="en-IN" dirty="0"/>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normAutofit lnSpcReduction="10000"/>
          </a:bodyPr>
          <a:lstStyle/>
          <a:p>
            <a:pPr marL="0" indent="0">
              <a:buNone/>
            </a:pPr>
            <a:r>
              <a:rPr lang="en-US" dirty="0"/>
              <a:t>Now that the lesson has ended, you have learned to:</a:t>
            </a:r>
          </a:p>
          <a:p>
            <a:r>
              <a:rPr lang="en-US" dirty="0"/>
              <a:t>Identify the state, federal, and international governing bodies that create law. </a:t>
            </a:r>
          </a:p>
          <a:p>
            <a:r>
              <a:rPr lang="en-US" dirty="0"/>
              <a:t>Explain the three levels of scrutiny used by courts to determine the constitutionality of a government action. </a:t>
            </a:r>
          </a:p>
          <a:p>
            <a:r>
              <a:rPr lang="en-US" dirty="0"/>
              <a:t>Differentiate between procedural due process and substantive due process. </a:t>
            </a:r>
          </a:p>
          <a:p>
            <a:r>
              <a:rPr lang="en-US" dirty="0"/>
              <a:t>Identify when state or federal law applies.</a:t>
            </a:r>
          </a:p>
          <a:p>
            <a:r>
              <a:rPr lang="en-US" dirty="0"/>
              <a:t>Describe the federal government's ability to regulate commerce under the Commerce Clause.</a:t>
            </a:r>
          </a:p>
          <a:p>
            <a:r>
              <a:rPr lang="en-US" dirty="0"/>
              <a:t>Summarize the freedom of speech rights available to a business. </a:t>
            </a:r>
          </a:p>
          <a:p>
            <a:pPr marL="0" indent="0">
              <a:buNone/>
            </a:pPr>
            <a:endParaRPr lang="en-US" dirty="0"/>
          </a:p>
        </p:txBody>
      </p:sp>
    </p:spTree>
    <p:extLst>
      <p:ext uri="{BB962C8B-B14F-4D97-AF65-F5344CB8AC3E}">
        <p14:creationId xmlns:p14="http://schemas.microsoft.com/office/powerpoint/2010/main" val="310589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1D69008-796D-4F2D-8882-96F8DFF65B2A}"/>
              </a:ext>
            </a:extLst>
          </p:cNvPr>
          <p:cNvSpPr>
            <a:spLocks noGrp="1"/>
          </p:cNvSpPr>
          <p:nvPr>
            <p:ph type="title"/>
          </p:nvPr>
        </p:nvSpPr>
        <p:spPr/>
        <p:txBody>
          <a:bodyPr/>
          <a:lstStyle/>
          <a:p>
            <a:r>
              <a:rPr lang="en-US" dirty="0"/>
              <a:t>Classy Cycles, Inc. v. Panama City Beach (2019)</a:t>
            </a:r>
            <a:endParaRPr lang="en-IN" dirty="0"/>
          </a:p>
        </p:txBody>
      </p:sp>
      <p:sp>
        <p:nvSpPr>
          <p:cNvPr id="10" name="Text Placeholder 9">
            <a:extLst>
              <a:ext uri="{FF2B5EF4-FFF2-40B4-BE49-F238E27FC236}">
                <a16:creationId xmlns:a16="http://schemas.microsoft.com/office/drawing/2014/main" id="{C3643D49-1B1E-461E-8E9D-C8DB2DB91B66}"/>
              </a:ext>
            </a:extLst>
          </p:cNvPr>
          <p:cNvSpPr>
            <a:spLocks noGrp="1"/>
          </p:cNvSpPr>
          <p:nvPr>
            <p:ph type="body" sz="quarter" idx="17"/>
          </p:nvPr>
        </p:nvSpPr>
        <p:spPr/>
        <p:txBody>
          <a:bodyPr/>
          <a:lstStyle/>
          <a:p>
            <a:pPr marL="0" indent="0">
              <a:buNone/>
            </a:pPr>
            <a:r>
              <a:rPr lang="en-US" dirty="0"/>
              <a:t>Panama City Beach, Florida, enacted two ordinances—the first to prohibit the overnight rental of motorized scooters, and the second to prohibit the rental of the scooters in the city effective at a future date. Both ordinances included an extensive rationale for their adoption, stating essentially that a geographically small city has the right to restrict a business from operating within the city when the restriction is for the safety of the city’s citizens and visitors.</a:t>
            </a:r>
          </a:p>
        </p:txBody>
      </p:sp>
    </p:spTree>
    <p:extLst>
      <p:ext uri="{BB962C8B-B14F-4D97-AF65-F5344CB8AC3E}">
        <p14:creationId xmlns:p14="http://schemas.microsoft.com/office/powerpoint/2010/main" val="220640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89FEC3-A9F4-474E-B830-C27BFF316985}"/>
              </a:ext>
            </a:extLst>
          </p:cNvPr>
          <p:cNvSpPr>
            <a:spLocks noGrp="1"/>
          </p:cNvSpPr>
          <p:nvPr>
            <p:ph type="title"/>
          </p:nvPr>
        </p:nvSpPr>
        <p:spPr/>
        <p:txBody>
          <a:bodyPr/>
          <a:lstStyle/>
          <a:p>
            <a:r>
              <a:rPr lang="en-US" dirty="0"/>
              <a:t>Classy Cycles, Inc. v. Panama City Beach (2019)</a:t>
            </a:r>
            <a:br>
              <a:rPr lang="en-US" dirty="0"/>
            </a:br>
            <a:r>
              <a:rPr lang="en-US" dirty="0"/>
              <a:t>Polling Question</a:t>
            </a:r>
            <a:endParaRPr lang="en-IN" dirty="0"/>
          </a:p>
        </p:txBody>
      </p:sp>
      <p:sp>
        <p:nvSpPr>
          <p:cNvPr id="10" name="Text Placeholder 9">
            <a:extLst>
              <a:ext uri="{FF2B5EF4-FFF2-40B4-BE49-F238E27FC236}">
                <a16:creationId xmlns:a16="http://schemas.microsoft.com/office/drawing/2014/main" id="{857F534B-DB02-44AC-A048-600A72816010}"/>
              </a:ext>
            </a:extLst>
          </p:cNvPr>
          <p:cNvSpPr>
            <a:spLocks noGrp="1"/>
          </p:cNvSpPr>
          <p:nvPr>
            <p:ph type="body" sz="quarter" idx="17"/>
          </p:nvPr>
        </p:nvSpPr>
        <p:spPr/>
        <p:txBody>
          <a:bodyPr/>
          <a:lstStyle/>
          <a:p>
            <a:pPr marL="0" indent="0">
              <a:buNone/>
            </a:pPr>
            <a:r>
              <a:rPr lang="en-US" dirty="0"/>
              <a:t>Were the ordinances reasonably related to accomplishing the city’s goal of protecting the safety of its citizens and visitors? </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222206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3E9C2E-30EB-447A-931F-C568A9B83023}"/>
              </a:ext>
            </a:extLst>
          </p:cNvPr>
          <p:cNvSpPr>
            <a:spLocks noGrp="1"/>
          </p:cNvSpPr>
          <p:nvPr>
            <p:ph type="title"/>
          </p:nvPr>
        </p:nvSpPr>
        <p:spPr/>
        <p:txBody>
          <a:bodyPr/>
          <a:lstStyle/>
          <a:p>
            <a:r>
              <a:rPr lang="en-US" dirty="0"/>
              <a:t>Relations Among the States</a:t>
            </a:r>
            <a:endParaRPr lang="en-IN" dirty="0"/>
          </a:p>
        </p:txBody>
      </p:sp>
      <p:sp>
        <p:nvSpPr>
          <p:cNvPr id="10" name="Content Placeholder 9">
            <a:extLst>
              <a:ext uri="{FF2B5EF4-FFF2-40B4-BE49-F238E27FC236}">
                <a16:creationId xmlns:a16="http://schemas.microsoft.com/office/drawing/2014/main" id="{78E508D8-7274-4332-AC66-EADC350D1E1E}"/>
              </a:ext>
            </a:extLst>
          </p:cNvPr>
          <p:cNvSpPr>
            <a:spLocks noGrp="1"/>
          </p:cNvSpPr>
          <p:nvPr>
            <p:ph sz="quarter" idx="10"/>
          </p:nvPr>
        </p:nvSpPr>
        <p:spPr/>
        <p:txBody>
          <a:bodyPr/>
          <a:lstStyle/>
          <a:p>
            <a:pPr algn="ctr">
              <a:lnSpc>
                <a:spcPct val="100000"/>
              </a:lnSpc>
              <a:spcBef>
                <a:spcPts val="624"/>
              </a:spcBef>
            </a:pPr>
            <a:r>
              <a:rPr lang="en-IN" sz="2400" b="1" u="sng" dirty="0">
                <a:solidFill>
                  <a:srgbClr val="006298"/>
                </a:solidFill>
              </a:rPr>
              <a:t>Privileges and immunities clause</a:t>
            </a:r>
          </a:p>
          <a:p>
            <a:pPr>
              <a:lnSpc>
                <a:spcPct val="100000"/>
              </a:lnSpc>
              <a:spcBef>
                <a:spcPts val="624"/>
              </a:spcBef>
            </a:pPr>
            <a:r>
              <a:rPr lang="en-US" sz="2400" dirty="0"/>
              <a:t>The </a:t>
            </a:r>
            <a:r>
              <a:rPr lang="en-US" sz="2400" b="1" dirty="0"/>
              <a:t>privileges and immunities clause </a:t>
            </a:r>
            <a:r>
              <a:rPr lang="en-US" sz="2400" dirty="0"/>
              <a:t>prevents a state from imposing unreasonable burdens on citizens of another state.</a:t>
            </a:r>
          </a:p>
          <a:p>
            <a:pPr marL="342900" indent="-342900">
              <a:lnSpc>
                <a:spcPct val="100000"/>
              </a:lnSpc>
              <a:spcBef>
                <a:spcPts val="624"/>
              </a:spcBef>
              <a:buClr>
                <a:srgbClr val="004A78"/>
              </a:buClr>
              <a:buFont typeface="Arial" panose="020B0604020202020204" pitchFamily="34" charset="0"/>
              <a:buChar char="•"/>
            </a:pPr>
            <a:r>
              <a:rPr lang="en-US" sz="2400" dirty="0"/>
              <a:t>Basic activities include transferring property, seeking employment, and accessing the court system.</a:t>
            </a:r>
          </a:p>
        </p:txBody>
      </p:sp>
      <p:sp>
        <p:nvSpPr>
          <p:cNvPr id="11" name="Content Placeholder 10">
            <a:extLst>
              <a:ext uri="{FF2B5EF4-FFF2-40B4-BE49-F238E27FC236}">
                <a16:creationId xmlns:a16="http://schemas.microsoft.com/office/drawing/2014/main" id="{B007D365-7C84-4AD4-8765-DD8AE0B4786D}"/>
              </a:ext>
            </a:extLst>
          </p:cNvPr>
          <p:cNvSpPr>
            <a:spLocks noGrp="1"/>
          </p:cNvSpPr>
          <p:nvPr>
            <p:ph sz="quarter" idx="11"/>
          </p:nvPr>
        </p:nvSpPr>
        <p:spPr/>
        <p:txBody>
          <a:bodyPr/>
          <a:lstStyle/>
          <a:p>
            <a:pPr algn="ctr">
              <a:lnSpc>
                <a:spcPct val="100000"/>
              </a:lnSpc>
              <a:spcBef>
                <a:spcPts val="624"/>
              </a:spcBef>
            </a:pPr>
            <a:r>
              <a:rPr lang="en-US" sz="2400" b="1" u="sng" dirty="0">
                <a:solidFill>
                  <a:srgbClr val="006298"/>
                </a:solidFill>
              </a:rPr>
              <a:t>Full faith and credit clause</a:t>
            </a:r>
          </a:p>
          <a:p>
            <a:pPr>
              <a:lnSpc>
                <a:spcPct val="100000"/>
              </a:lnSpc>
              <a:spcBef>
                <a:spcPts val="624"/>
              </a:spcBef>
            </a:pPr>
            <a:r>
              <a:rPr lang="en-US" sz="2400" dirty="0"/>
              <a:t>The </a:t>
            </a:r>
            <a:r>
              <a:rPr lang="en-US" sz="2400" b="1" dirty="0"/>
              <a:t>full faith and credit clause </a:t>
            </a:r>
            <a:r>
              <a:rPr lang="en-US" sz="2400" dirty="0"/>
              <a:t>applies only to civil matters. It ensures that:</a:t>
            </a:r>
          </a:p>
          <a:p>
            <a:pPr marL="342900" indent="-342900">
              <a:lnSpc>
                <a:spcPct val="100000"/>
              </a:lnSpc>
              <a:spcBef>
                <a:spcPts val="624"/>
              </a:spcBef>
              <a:buClr>
                <a:srgbClr val="004A78"/>
              </a:buClr>
              <a:buFont typeface="Arial" panose="020B0604020202020204" pitchFamily="34" charset="0"/>
              <a:buChar char="•"/>
            </a:pPr>
            <a:r>
              <a:rPr lang="en-US" sz="2400" dirty="0"/>
              <a:t>Rights established under deeds, wills, contracts, and similar instruments in one state will be honored by other states; and</a:t>
            </a:r>
          </a:p>
          <a:p>
            <a:pPr marL="342900" indent="-342900">
              <a:lnSpc>
                <a:spcPct val="100000"/>
              </a:lnSpc>
              <a:spcBef>
                <a:spcPts val="624"/>
              </a:spcBef>
              <a:buClr>
                <a:srgbClr val="004A78"/>
              </a:buClr>
              <a:buFont typeface="Arial" panose="020B0604020202020204" pitchFamily="34" charset="0"/>
              <a:buChar char="•"/>
            </a:pPr>
            <a:r>
              <a:rPr lang="en-US" sz="2400" dirty="0"/>
              <a:t>That any judicial decision with respect to such property rights will be honored and enforced in all states.</a:t>
            </a:r>
          </a:p>
        </p:txBody>
      </p:sp>
    </p:spTree>
    <p:extLst>
      <p:ext uri="{BB962C8B-B14F-4D97-AF65-F5344CB8AC3E}">
        <p14:creationId xmlns:p14="http://schemas.microsoft.com/office/powerpoint/2010/main" val="348676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4BEC62-43A1-45D7-BFFE-E598CF51AC01}"/>
              </a:ext>
            </a:extLst>
          </p:cNvPr>
          <p:cNvSpPr>
            <a:spLocks noGrp="1"/>
          </p:cNvSpPr>
          <p:nvPr>
            <p:ph type="title"/>
          </p:nvPr>
        </p:nvSpPr>
        <p:spPr/>
        <p:txBody>
          <a:bodyPr/>
          <a:lstStyle/>
          <a:p>
            <a:r>
              <a:rPr lang="en-US" dirty="0"/>
              <a:t>The Separation of Powers</a:t>
            </a:r>
            <a:endParaRPr lang="en-IN" dirty="0"/>
          </a:p>
        </p:txBody>
      </p:sp>
      <p:sp>
        <p:nvSpPr>
          <p:cNvPr id="10" name="Text Placeholder 9">
            <a:extLst>
              <a:ext uri="{FF2B5EF4-FFF2-40B4-BE49-F238E27FC236}">
                <a16:creationId xmlns:a16="http://schemas.microsoft.com/office/drawing/2014/main" id="{1594F31C-1F6D-4A9E-A626-09B447DF73F2}"/>
              </a:ext>
            </a:extLst>
          </p:cNvPr>
          <p:cNvSpPr>
            <a:spLocks noGrp="1"/>
          </p:cNvSpPr>
          <p:nvPr>
            <p:ph type="body" sz="quarter" idx="17"/>
          </p:nvPr>
        </p:nvSpPr>
        <p:spPr/>
        <p:txBody>
          <a:bodyPr/>
          <a:lstStyle/>
          <a:p>
            <a:pPr marL="0" indent="0">
              <a:buNone/>
            </a:pPr>
            <a:r>
              <a:rPr lang="en-US" b="1" dirty="0"/>
              <a:t>Checks and balances</a:t>
            </a:r>
            <a:r>
              <a:rPr lang="en-US" dirty="0"/>
              <a:t> allow each branch to limit the actions of the other two branches.</a:t>
            </a:r>
          </a:p>
          <a:p>
            <a:r>
              <a:rPr lang="en-US" dirty="0"/>
              <a:t>Legislative branch can enact a law, but executive branch can veto it.</a:t>
            </a:r>
          </a:p>
          <a:p>
            <a:r>
              <a:rPr lang="en-US" dirty="0"/>
              <a:t>Executive branch is responsible for foreign affairs, but treaties require consent from Senate.</a:t>
            </a:r>
          </a:p>
          <a:p>
            <a:r>
              <a:rPr lang="en-US" dirty="0"/>
              <a:t>Congress determines jurisdiction of federal courts; president appoints federal judges (with advice/consent of Senate), but judicial branch has power to hold actions of other two branches unconstitutional.</a:t>
            </a:r>
          </a:p>
        </p:txBody>
      </p:sp>
    </p:spTree>
    <p:extLst>
      <p:ext uri="{BB962C8B-B14F-4D97-AF65-F5344CB8AC3E}">
        <p14:creationId xmlns:p14="http://schemas.microsoft.com/office/powerpoint/2010/main" val="313944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849BCE3-6117-4480-BE6C-8BB3B66A04AA}"/>
              </a:ext>
            </a:extLst>
          </p:cNvPr>
          <p:cNvSpPr>
            <a:spLocks noGrp="1"/>
          </p:cNvSpPr>
          <p:nvPr>
            <p:ph type="title"/>
          </p:nvPr>
        </p:nvSpPr>
        <p:spPr/>
        <p:txBody>
          <a:bodyPr/>
          <a:lstStyle/>
          <a:p>
            <a:r>
              <a:rPr lang="en-US" dirty="0"/>
              <a:t>The Commerce Clause (1 of 4)</a:t>
            </a:r>
            <a:endParaRPr lang="en-IN" dirty="0"/>
          </a:p>
        </p:txBody>
      </p:sp>
      <p:sp>
        <p:nvSpPr>
          <p:cNvPr id="10" name="Text Placeholder 9">
            <a:extLst>
              <a:ext uri="{FF2B5EF4-FFF2-40B4-BE49-F238E27FC236}">
                <a16:creationId xmlns:a16="http://schemas.microsoft.com/office/drawing/2014/main" id="{EB21AC86-EA35-4200-A17D-9DD148927040}"/>
              </a:ext>
            </a:extLst>
          </p:cNvPr>
          <p:cNvSpPr>
            <a:spLocks noGrp="1"/>
          </p:cNvSpPr>
          <p:nvPr>
            <p:ph type="body" sz="quarter" idx="17"/>
          </p:nvPr>
        </p:nvSpPr>
        <p:spPr/>
        <p:txBody>
          <a:bodyPr/>
          <a:lstStyle/>
          <a:p>
            <a:r>
              <a:rPr lang="en-US" dirty="0"/>
              <a:t>U.S. Constitution gives Congress the power to: “regulate Commerce with foreign Nations, and among the several States, and with the Indian tribes.”  (Art. 1 § 8)</a:t>
            </a:r>
          </a:p>
          <a:p>
            <a:r>
              <a:rPr lang="en-US" dirty="0"/>
              <a:t>This clause has the greatest impact on business than any other Constitutional provision.</a:t>
            </a:r>
          </a:p>
        </p:txBody>
      </p:sp>
    </p:spTree>
    <p:extLst>
      <p:ext uri="{BB962C8B-B14F-4D97-AF65-F5344CB8AC3E}">
        <p14:creationId xmlns:p14="http://schemas.microsoft.com/office/powerpoint/2010/main" val="3447657710"/>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3.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8237</TotalTime>
  <Words>7940</Words>
  <Application>Microsoft Office PowerPoint</Application>
  <PresentationFormat>Widescreen</PresentationFormat>
  <Paragraphs>365</Paragraphs>
  <Slides>44</Slides>
  <Notes>41</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Arial</vt:lpstr>
      <vt:lpstr>Arial</vt:lpstr>
      <vt:lpstr>Calibri</vt:lpstr>
      <vt:lpstr>Helvetica</vt:lpstr>
      <vt:lpstr>Open Sans</vt:lpstr>
      <vt:lpstr>Summer Font</vt:lpstr>
      <vt:lpstr>Wingdings</vt:lpstr>
      <vt:lpstr>Office Theme</vt:lpstr>
      <vt:lpstr>Document</vt:lpstr>
      <vt:lpstr>Chapter 2</vt:lpstr>
      <vt:lpstr>Chapter Objectives</vt:lpstr>
      <vt:lpstr>Why Does Constitutional Law Matter to Me?</vt:lpstr>
      <vt:lpstr>A Federal Form of Government </vt:lpstr>
      <vt:lpstr>Classy Cycles, Inc. v. Panama City Beach (2019)</vt:lpstr>
      <vt:lpstr>Classy Cycles, Inc. v. Panama City Beach (2019) Polling Question</vt:lpstr>
      <vt:lpstr>Relations Among the States</vt:lpstr>
      <vt:lpstr>The Separation of Powers</vt:lpstr>
      <vt:lpstr>The Commerce Clause (1 of 4)</vt:lpstr>
      <vt:lpstr>The Commerce Clause (2 of 4)</vt:lpstr>
      <vt:lpstr>The Commerce Clause (3 of 4)</vt:lpstr>
      <vt:lpstr>The Commerce Clause (4 of 4)</vt:lpstr>
      <vt:lpstr>Knowledge Check 1</vt:lpstr>
      <vt:lpstr>Landmark in the Law</vt:lpstr>
      <vt:lpstr>Heart of Atlanta Motel v. United States (1964)</vt:lpstr>
      <vt:lpstr>Heart of Atlanta Motel v. United States (1964) Polling Question</vt:lpstr>
      <vt:lpstr>Discussion Heart of Atlanta Motel v.  United States (1964)</vt:lpstr>
      <vt:lpstr>The Supremacy Clause</vt:lpstr>
      <vt:lpstr>Knowledge Check 2</vt:lpstr>
      <vt:lpstr>Business and the Bill of Rights (1 of 2)</vt:lpstr>
      <vt:lpstr>Business and the Bill of Rights (2 of 2)</vt:lpstr>
      <vt:lpstr>Discussion (1 of 2)</vt:lpstr>
      <vt:lpstr>Limits on Federal and State Governmental Actions</vt:lpstr>
      <vt:lpstr>The First Amendment—Freedom of Speech (1 of 3)</vt:lpstr>
      <vt:lpstr>The First Amendment—Freedom of Speech (2 of 3)</vt:lpstr>
      <vt:lpstr>The First Amendment—Freedom of Speech (3 of 3)</vt:lpstr>
      <vt:lpstr>Group Breakout</vt:lpstr>
      <vt:lpstr>Discussion (2 of 2)</vt:lpstr>
      <vt:lpstr>The First Amendment—Freedom of Religion</vt:lpstr>
      <vt:lpstr>Discussion The First Amendment—Freedom of Religion</vt:lpstr>
      <vt:lpstr>Due Process</vt:lpstr>
      <vt:lpstr>Equal Protection</vt:lpstr>
      <vt:lpstr>The “Rational Basis” Test – Economic and Social Welfare</vt:lpstr>
      <vt:lpstr>LMP Services, Inc. v. City of Chicago, 2019  Polling Question</vt:lpstr>
      <vt:lpstr>Privacy Rights</vt:lpstr>
      <vt:lpstr>Federal Privacy Legislation (1 of 3)</vt:lpstr>
      <vt:lpstr>Federal Privacy Legislation (2 of 3)</vt:lpstr>
      <vt:lpstr>Federal Privacy Legislation (3 of 3)</vt:lpstr>
      <vt:lpstr>The USA Patriot Act</vt:lpstr>
      <vt:lpstr>Knowledge Check Video: Equal Protection and Constitutional Scrutiny</vt:lpstr>
      <vt:lpstr>Video Discussion</vt:lpstr>
      <vt:lpstr>Video Debrief</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LAVANYA K Kasirajan</cp:lastModifiedBy>
  <cp:revision>1077</cp:revision>
  <dcterms:created xsi:type="dcterms:W3CDTF">2020-10-19T17:21:24Z</dcterms:created>
  <dcterms:modified xsi:type="dcterms:W3CDTF">2021-02-11T12:37:47Z</dcterms:modified>
</cp:coreProperties>
</file>