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9"/>
  </p:notesMasterIdLst>
  <p:handoutMasterIdLst>
    <p:handoutMasterId r:id="rId20"/>
  </p:handoutMasterIdLst>
  <p:sldIdLst>
    <p:sldId id="257" r:id="rId3"/>
    <p:sldId id="278" r:id="rId4"/>
    <p:sldId id="259" r:id="rId5"/>
    <p:sldId id="268" r:id="rId6"/>
    <p:sldId id="269" r:id="rId7"/>
    <p:sldId id="260" r:id="rId8"/>
    <p:sldId id="270" r:id="rId9"/>
    <p:sldId id="271" r:id="rId10"/>
    <p:sldId id="272" r:id="rId11"/>
    <p:sldId id="273" r:id="rId12"/>
    <p:sldId id="274" r:id="rId13"/>
    <p:sldId id="275" r:id="rId14"/>
    <p:sldId id="276" r:id="rId15"/>
    <p:sldId id="277" r:id="rId16"/>
    <p:sldId id="266" r:id="rId17"/>
    <p:sldId id="279" r:id="rId18"/>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576" userDrawn="1">
          <p15:clr>
            <a:srgbClr val="A4A3A4"/>
          </p15:clr>
        </p15:guide>
        <p15:guide id="3" orient="horz" pos="3792">
          <p15:clr>
            <a:srgbClr val="A4A3A4"/>
          </p15:clr>
        </p15:guide>
        <p15:guide id="4" orient="horz" pos="336">
          <p15:clr>
            <a:srgbClr val="A4A3A4"/>
          </p15:clr>
        </p15:guide>
        <p15:guide id="5" orient="horz" pos="2208" userDrawn="1">
          <p15:clr>
            <a:srgbClr val="A4A3A4"/>
          </p15:clr>
        </p15:guide>
        <p15:guide id="6" orient="horz" pos="3984">
          <p15:clr>
            <a:srgbClr val="A4A3A4"/>
          </p15:clr>
        </p15:guide>
        <p15:guide id="7" orient="horz" pos="1056" userDrawn="1">
          <p15:clr>
            <a:srgbClr val="A4A3A4"/>
          </p15:clr>
        </p15:guide>
        <p15:guide id="8" pos="3359" userDrawn="1">
          <p15:clr>
            <a:srgbClr val="A4A3A4"/>
          </p15:clr>
        </p15:guide>
        <p15:guide id="9" pos="671">
          <p15:clr>
            <a:srgbClr val="A4A3A4"/>
          </p15:clr>
        </p15:guide>
        <p15:guide id="10" pos="7007">
          <p15:clr>
            <a:srgbClr val="A4A3A4"/>
          </p15:clr>
        </p15:guide>
        <p15:guide id="11" pos="6815" userDrawn="1">
          <p15:clr>
            <a:srgbClr val="A4A3A4"/>
          </p15:clr>
        </p15:guide>
        <p15:guide id="12" pos="3263">
          <p15:clr>
            <a:srgbClr val="A4A3A4"/>
          </p15:clr>
        </p15:guide>
        <p15:guide id="13" pos="7391">
          <p15:clr>
            <a:srgbClr val="A4A3A4"/>
          </p15:clr>
        </p15:guide>
        <p15:guide id="14" pos="340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87229" autoAdjust="0"/>
  </p:normalViewPr>
  <p:slideViewPr>
    <p:cSldViewPr showGuides="1">
      <p:cViewPr varScale="1">
        <p:scale>
          <a:sx n="91" d="100"/>
          <a:sy n="91" d="100"/>
        </p:scale>
        <p:origin x="984" y="96"/>
      </p:cViewPr>
      <p:guideLst>
        <p:guide orient="horz" pos="576"/>
        <p:guide orient="horz" pos="3792"/>
        <p:guide orient="horz" pos="336"/>
        <p:guide orient="horz" pos="2208"/>
        <p:guide orient="horz" pos="3984"/>
        <p:guide orient="horz" pos="1056"/>
        <p:guide pos="3359"/>
        <p:guide pos="671"/>
        <p:guide pos="7007"/>
        <p:guide pos="6815"/>
        <p:guide pos="3263"/>
        <p:guide pos="7391"/>
        <p:guide pos="3407"/>
      </p:guideLst>
    </p:cSldViewPr>
  </p:slideViewPr>
  <p:outlineViewPr>
    <p:cViewPr>
      <p:scale>
        <a:sx n="33" d="100"/>
        <a:sy n="33" d="100"/>
      </p:scale>
      <p:origin x="0" y="-390"/>
    </p:cViewPr>
  </p:outlineViewPr>
  <p:notesTextViewPr>
    <p:cViewPr>
      <p:scale>
        <a:sx n="1" d="1"/>
        <a:sy n="1" d="1"/>
      </p:scale>
      <p:origin x="0" y="0"/>
    </p:cViewPr>
  </p:notesTextViewPr>
  <p:notesViewPr>
    <p:cSldViewPr showGuides="1">
      <p:cViewPr varScale="1">
        <p:scale>
          <a:sx n="76" d="100"/>
          <a:sy n="76" d="100"/>
        </p:scale>
        <p:origin x="168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11-30T14:03:23.866" idx="4">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4CE221E-83ED-4F6C-BA5F-3F9E6FDB6953}" type="datetimeFigureOut">
              <a:rPr lang="en-US"/>
              <a:t>6/24/2020</a:t>
            </a:fld>
            <a:endParaRPr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A4CBEF8-5CDE-472B-839B-B8BB0C881006}" type="slidenum">
              <a:rPr/>
              <a:t>‹#›</a:t>
            </a:fld>
            <a:endParaRPr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7853E5F-CE67-483C-A264-F17AC70E9CA2}" type="datetimeFigureOut">
              <a:rPr lang="en-US"/>
              <a:t>6/24/2020</a:t>
            </a:fld>
            <a:endParaRPr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BB98AFB-CB0D-4DFE-87B9-B4B0D0DE73CD}" type="slidenum">
              <a:rPr/>
              <a:t>‹#›</a:t>
            </a:fld>
            <a:endParaRPr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1</a:t>
            </a:fld>
            <a:endParaRPr lang="en-US" dirty="0"/>
          </a:p>
        </p:txBody>
      </p:sp>
    </p:spTree>
    <p:extLst>
      <p:ext uri="{BB962C8B-B14F-4D97-AF65-F5344CB8AC3E}">
        <p14:creationId xmlns:p14="http://schemas.microsoft.com/office/powerpoint/2010/main" val="2864014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budget allows</a:t>
            </a:r>
            <a:r>
              <a:rPr lang="en-US" baseline="0" dirty="0"/>
              <a:t> schedule times to do sales calls with your representatives. This will immediately form a deeper level of trust with both sales and customer. Suddenly you will likely find customers moving you to the top of the payment pile, plus sales will have greater respect for YOU and your teams checks and balances.</a:t>
            </a:r>
          </a:p>
          <a:p>
            <a:pPr marL="171450" indent="-171450">
              <a:buFont typeface="Arial" panose="020B0604020202020204" pitchFamily="34" charset="0"/>
              <a:buChar char="•"/>
            </a:pPr>
            <a:r>
              <a:rPr lang="en-US" baseline="0" dirty="0"/>
              <a:t>Extending annual conference trips a few days is a cost effective way to perform in-person visitations and develop rapport with your customers. </a:t>
            </a:r>
          </a:p>
          <a:p>
            <a:pPr marL="171450" indent="-171450">
              <a:buFont typeface="Arial" panose="020B0604020202020204" pitchFamily="34" charset="0"/>
              <a:buChar char="•"/>
            </a:pPr>
            <a:r>
              <a:rPr lang="en-US" baseline="0" dirty="0"/>
              <a:t>Ask for tour and pay close attention to business condition, associates demeanor, and how many empty cubes/offices. Also, it able make note how much or your and other suppliers inventory is shelved. Pay close attention to any awards as this is tell as to who is their largest customer and if represents over 20% of revenues would be catastrophic if lost!</a:t>
            </a:r>
          </a:p>
          <a:p>
            <a:pPr marL="171450" indent="-171450">
              <a:buFont typeface="Arial" panose="020B0604020202020204" pitchFamily="34" charset="0"/>
              <a:buChar char="•"/>
            </a:pPr>
            <a:r>
              <a:rPr lang="en-US" baseline="0" dirty="0"/>
              <a:t>Make sure and affirm (with your body language/simple nods) what your sales person is sharing…remember you are a guest…and this is your chance to convey how important their partnership is to you</a:t>
            </a:r>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11</a:t>
            </a:fld>
            <a:endParaRPr lang="en-US" dirty="0"/>
          </a:p>
        </p:txBody>
      </p:sp>
    </p:spTree>
    <p:extLst>
      <p:ext uri="{BB962C8B-B14F-4D97-AF65-F5344CB8AC3E}">
        <p14:creationId xmlns:p14="http://schemas.microsoft.com/office/powerpoint/2010/main" val="3868960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Train sales to understand the importance of obtaining up front</a:t>
            </a:r>
            <a:r>
              <a:rPr lang="en-US" baseline="0" dirty="0"/>
              <a:t> – Signed Credit Agreement, Sales Tax Exempt Certificate, Personal Guaranty, Security Interest, </a:t>
            </a:r>
            <a:r>
              <a:rPr lang="en-US" baseline="0" dirty="0" err="1"/>
              <a:t>etc</a:t>
            </a:r>
            <a:endParaRPr lang="en-US" baseline="0" dirty="0"/>
          </a:p>
          <a:p>
            <a:pPr marL="171450" indent="-171450">
              <a:buFont typeface="Arial" panose="020B0604020202020204" pitchFamily="34" charset="0"/>
              <a:buChar char="•"/>
            </a:pPr>
            <a:r>
              <a:rPr lang="en-US" baseline="0" dirty="0"/>
              <a:t>Ask sales rep for list of customers they will be visiting and perform cursory check in advance. Enabling sales to walk into new customer and inform them they have been pre-approved for terms and  credit limit empowers. This unique demonstration of creativity reinforces extension of sales mentality</a:t>
            </a:r>
          </a:p>
          <a:p>
            <a:pPr marL="171450" indent="-171450">
              <a:buFont typeface="Arial" panose="020B0604020202020204" pitchFamily="34" charset="0"/>
              <a:buChar char="•"/>
            </a:pPr>
            <a:r>
              <a:rPr lang="en-US" baseline="0" dirty="0"/>
              <a:t>SALES &amp; CREDIT are paramount for a company to not just survive but THRIVE. Each cannot exist without the others success and combined are Fiduciary Interest Defenders!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12</a:t>
            </a:fld>
            <a:endParaRPr lang="en-US" dirty="0"/>
          </a:p>
        </p:txBody>
      </p:sp>
    </p:spTree>
    <p:extLst>
      <p:ext uri="{BB962C8B-B14F-4D97-AF65-F5344CB8AC3E}">
        <p14:creationId xmlns:p14="http://schemas.microsoft.com/office/powerpoint/2010/main" val="3565520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Change the perception</a:t>
            </a:r>
            <a:r>
              <a:rPr lang="en-US" baseline="0" dirty="0"/>
              <a:t> for you and your team from having a dreadful job of dialing for dollars to a “Profit Center”, it all begins by aligning with sales and putting into motion the ideas that have been shared</a:t>
            </a:r>
          </a:p>
          <a:p>
            <a:pPr marL="0" indent="0">
              <a:buFont typeface="Arial" panose="020B0604020202020204" pitchFamily="34" charset="0"/>
              <a:buNone/>
            </a:pPr>
            <a:r>
              <a:rPr lang="en-US" baseline="0" dirty="0"/>
              <a:t>UNLEASHING TRAPPED CASH:</a:t>
            </a:r>
          </a:p>
          <a:p>
            <a:pPr marL="171450" indent="-171450">
              <a:buFont typeface="Arial" panose="020B0604020202020204" pitchFamily="34" charset="0"/>
              <a:buChar char="•"/>
            </a:pPr>
            <a:r>
              <a:rPr lang="en-US" baseline="0" dirty="0"/>
              <a:t>Once value is established then you can be appreciated for the importance of your team when making sure proper documents are retrieved and only extended terms can be offered with you and your teams approval</a:t>
            </a:r>
          </a:p>
          <a:p>
            <a:pPr marL="171450" indent="-171450">
              <a:buFont typeface="Arial" panose="020B0604020202020204" pitchFamily="34" charset="0"/>
              <a:buChar char="•"/>
            </a:pPr>
            <a:r>
              <a:rPr lang="en-US" baseline="0" dirty="0"/>
              <a:t>Important to convey the amount of profit margin lost when terms are given. For instance sales understands if you advise that an additional 30 days can cost anywhere from 3 – 5% of margin. Also, make sure when dealing with a discounting customer no additional days are squeezed. Example customer extended 2% 15, Net 30 and chronically pays only 5 days slow or 20 days is in essence costing an additional 2% margin</a:t>
            </a:r>
          </a:p>
          <a:p>
            <a:pPr marL="0" indent="0">
              <a:buFont typeface="Arial" panose="020B0604020202020204" pitchFamily="34" charset="0"/>
              <a:buNone/>
            </a:pPr>
            <a:r>
              <a:rPr lang="en-US" baseline="0" dirty="0"/>
              <a:t>“SALES HAT”</a:t>
            </a:r>
          </a:p>
          <a:p>
            <a:pPr marL="171450" indent="-171450">
              <a:buFont typeface="Arial" panose="020B0604020202020204" pitchFamily="34" charset="0"/>
              <a:buChar char="•"/>
            </a:pPr>
            <a:r>
              <a:rPr lang="en-US" baseline="0" dirty="0"/>
              <a:t>When sales approaches you about offering extended terms due to size or specialized order advise you appreciate the customer placing such a sizable order but actually need it to be increased in order to offer special terms. Now not only have you avoided denying your sales persons request, your setting stage for more commission and cash by using terms incentive. Quick way to become sales persons best friend! </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13</a:t>
            </a:fld>
            <a:endParaRPr lang="en-US" dirty="0"/>
          </a:p>
        </p:txBody>
      </p:sp>
    </p:spTree>
    <p:extLst>
      <p:ext uri="{BB962C8B-B14F-4D97-AF65-F5344CB8AC3E}">
        <p14:creationId xmlns:p14="http://schemas.microsoft.com/office/powerpoint/2010/main" val="1953239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Credit/Risk</a:t>
            </a:r>
            <a:r>
              <a:rPr lang="en-US" baseline="0" dirty="0"/>
              <a:t> Management is arguably the most impactful department on a companies health!</a:t>
            </a:r>
          </a:p>
          <a:p>
            <a:pPr marL="171450" indent="-171450">
              <a:buFont typeface="Arial" panose="020B0604020202020204" pitchFamily="34" charset="0"/>
              <a:buChar char="•"/>
            </a:pPr>
            <a:r>
              <a:rPr lang="en-US" baseline="0" dirty="0"/>
              <a:t>We have already outlined the impact and importance to your sales department, but the same can be said for:</a:t>
            </a:r>
          </a:p>
          <a:p>
            <a:pPr marL="171450" indent="-171450">
              <a:buFont typeface="Arial" panose="020B0604020202020204" pitchFamily="34" charset="0"/>
              <a:buChar char="•"/>
            </a:pPr>
            <a:r>
              <a:rPr lang="en-US" b="1" baseline="0" dirty="0"/>
              <a:t>Finance</a:t>
            </a:r>
            <a:r>
              <a:rPr lang="en-US" baseline="0" dirty="0"/>
              <a:t>, if the credit team does not perform then significant delinquency could affect companies banking relations by exceeding preset debt ratios and percentages / which could result is struggles to secure additional capital through borrowing, </a:t>
            </a:r>
            <a:r>
              <a:rPr lang="en-US" baseline="0" dirty="0" err="1"/>
              <a:t>etc</a:t>
            </a:r>
            <a:endParaRPr lang="en-US" baseline="0" dirty="0"/>
          </a:p>
          <a:p>
            <a:pPr marL="171450" indent="-171450">
              <a:buFont typeface="Arial" panose="020B0604020202020204" pitchFamily="34" charset="0"/>
              <a:buChar char="•"/>
            </a:pPr>
            <a:r>
              <a:rPr lang="en-US" b="1" baseline="0" dirty="0"/>
              <a:t>Marketing</a:t>
            </a:r>
            <a:r>
              <a:rPr lang="en-US" b="0" baseline="0" dirty="0"/>
              <a:t>, For many companies their marketing and communication department has significant budget requirements and requires money for success. It funds are not available then likely something is cut.</a:t>
            </a:r>
          </a:p>
          <a:p>
            <a:pPr marL="171450" indent="-171450">
              <a:buFont typeface="Arial" panose="020B0604020202020204" pitchFamily="34" charset="0"/>
              <a:buChar char="•"/>
            </a:pPr>
            <a:r>
              <a:rPr lang="en-US" b="1" baseline="0" dirty="0"/>
              <a:t>Manufacturing, </a:t>
            </a:r>
            <a:r>
              <a:rPr lang="en-US" b="0" baseline="0" dirty="0"/>
              <a:t>If your company manufactures then you understand the importance of maintaining consistent fulfillment of whatever hard goods your manufacturing team requires. Once again lack of financial cash results in either delays or hard choices.</a:t>
            </a:r>
          </a:p>
          <a:p>
            <a:pPr marL="171450" indent="-171450">
              <a:buFont typeface="Arial" panose="020B0604020202020204" pitchFamily="34" charset="0"/>
              <a:buChar char="•"/>
            </a:pPr>
            <a:r>
              <a:rPr lang="en-US" b="1" baseline="0" dirty="0"/>
              <a:t>Purchasing, </a:t>
            </a:r>
            <a:r>
              <a:rPr lang="en-US" b="0" baseline="0" dirty="0"/>
              <a:t>Simple no CASH no purchasing power….If this area is affected then you run into the problem of not obtaining necessary products to produce sales and thus cash</a:t>
            </a:r>
          </a:p>
          <a:p>
            <a:pPr marL="171450" indent="-171450">
              <a:buFont typeface="Arial" panose="020B0604020202020204" pitchFamily="34" charset="0"/>
              <a:buChar char="•"/>
            </a:pPr>
            <a:r>
              <a:rPr lang="en-US" b="1" baseline="0" dirty="0"/>
              <a:t>Operations/Inventory Levels, </a:t>
            </a:r>
            <a:r>
              <a:rPr lang="en-US" b="0" baseline="0" dirty="0"/>
              <a:t>Holding inventory requires a lot of CASH…Inventory management affects both your sales and procurement teams. Too little inventory not able to satisfy customer needs and too much can lead to a distressed position</a:t>
            </a:r>
          </a:p>
          <a:p>
            <a:pPr marL="171450" indent="-171450">
              <a:buFont typeface="Arial" panose="020B0604020202020204" pitchFamily="34" charset="0"/>
              <a:buChar char="•"/>
            </a:pPr>
            <a:r>
              <a:rPr lang="en-US" b="1" baseline="0" dirty="0"/>
              <a:t>Shipping, </a:t>
            </a:r>
            <a:r>
              <a:rPr lang="en-US" b="0" baseline="0" dirty="0"/>
              <a:t>Credit team can have direct affect if proper risk management and collections are not exercised than a customers order(s) may be held due to delinquency or exceeding limit…this in turn could create additional stress on shipping terms make sure your products are received by in hands need date.</a:t>
            </a:r>
          </a:p>
          <a:p>
            <a:pPr marL="171450" indent="-171450">
              <a:buFont typeface="Arial" panose="020B0604020202020204" pitchFamily="34" charset="0"/>
              <a:buChar char="•"/>
            </a:pPr>
            <a:r>
              <a:rPr lang="en-US" b="1" baseline="0" dirty="0"/>
              <a:t>Accounting, </a:t>
            </a:r>
            <a:r>
              <a:rPr lang="en-US" b="0" baseline="0" dirty="0"/>
              <a:t>bottom line lack of cash means delay or “cherry picking” who gets paid which in turns affects your companies credit rating and potentially ability to purchase on terms. Once again is payables grow to beyond certain aging levels and percentages, your banking relations are directly affected, especially if loan payments are missed and covenant are violated.</a:t>
            </a:r>
            <a:endParaRPr lang="en-US" b="1" dirty="0"/>
          </a:p>
        </p:txBody>
      </p:sp>
      <p:sp>
        <p:nvSpPr>
          <p:cNvPr id="4" name="Slide Number Placeholder 3"/>
          <p:cNvSpPr>
            <a:spLocks noGrp="1"/>
          </p:cNvSpPr>
          <p:nvPr>
            <p:ph type="sldNum" sz="quarter" idx="10"/>
          </p:nvPr>
        </p:nvSpPr>
        <p:spPr/>
        <p:txBody>
          <a:bodyPr/>
          <a:lstStyle/>
          <a:p>
            <a:fld id="{6BB98AFB-CB0D-4DFE-87B9-B4B0D0DE73CD}" type="slidenum">
              <a:rPr lang="en-US" smtClean="0"/>
              <a:t>14</a:t>
            </a:fld>
            <a:endParaRPr lang="en-US" dirty="0"/>
          </a:p>
        </p:txBody>
      </p:sp>
    </p:spTree>
    <p:extLst>
      <p:ext uri="{BB962C8B-B14F-4D97-AF65-F5344CB8AC3E}">
        <p14:creationId xmlns:p14="http://schemas.microsoft.com/office/powerpoint/2010/main" val="2219206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t>RESPECTED</a:t>
            </a:r>
            <a:r>
              <a:rPr lang="en-US" baseline="0" dirty="0"/>
              <a:t> / REJECTED: </a:t>
            </a:r>
            <a:r>
              <a:rPr lang="en-US" dirty="0"/>
              <a:t>Pole</a:t>
            </a:r>
            <a:r>
              <a:rPr lang="en-US" baseline="0" dirty="0"/>
              <a:t> your audience about their relationship with sales team and drill down on answers given…</a:t>
            </a:r>
            <a:endParaRPr lang="en-US" dirty="0"/>
          </a:p>
          <a:p>
            <a:pPr marL="174708" indent="-174708" defTabSz="931774">
              <a:buFont typeface="Arial" panose="020B0604020202020204" pitchFamily="34" charset="0"/>
              <a:buChar char="•"/>
              <a:defRPr/>
            </a:pPr>
            <a:r>
              <a:rPr lang="en-US" dirty="0"/>
              <a:t>Why Develop…Two</a:t>
            </a:r>
            <a:r>
              <a:rPr lang="en-US" baseline="0" dirty="0"/>
              <a:t> facets that a company must do well to survive…Acquiring customers and getting paid timely </a:t>
            </a:r>
          </a:p>
          <a:p>
            <a:pPr marL="174708" indent="-174708" defTabSz="931774">
              <a:buFont typeface="Arial" panose="020B0604020202020204" pitchFamily="34" charset="0"/>
              <a:buChar char="•"/>
              <a:defRPr/>
            </a:pPr>
            <a:r>
              <a:rPr lang="en-US" baseline="0" dirty="0"/>
              <a:t>Benefits - Customer overall service and support provided – Creates synergy makes it easier for customer to do business with you</a:t>
            </a:r>
            <a:endParaRPr lang="en-US" dirty="0"/>
          </a:p>
          <a:p>
            <a:pPr marL="174708" indent="-174708" defTabSz="931774">
              <a:buFont typeface="Arial" panose="020B0604020202020204" pitchFamily="34" charset="0"/>
              <a:buChar char="•"/>
              <a:defRPr/>
            </a:pPr>
            <a:r>
              <a:rPr lang="en-US" dirty="0"/>
              <a:t>How well does credit and sales communicate between each other as well as among themselves?</a:t>
            </a:r>
          </a:p>
          <a:p>
            <a:pPr marL="174708" indent="-174708" defTabSz="931774">
              <a:buFont typeface="Arial" panose="020B0604020202020204" pitchFamily="34" charset="0"/>
              <a:buChar char="•"/>
              <a:defRPr/>
            </a:pPr>
            <a:r>
              <a:rPr lang="en-US" dirty="0"/>
              <a:t>How well does credit and sales trust each other as well as among themselves? Trust is "the assured reliance on the character, ability, strength, or truth of someone"</a:t>
            </a:r>
            <a:r>
              <a:rPr lang="en-US" baseline="30000" dirty="0"/>
              <a:t>2</a:t>
            </a:r>
            <a:r>
              <a:rPr lang="en-US" dirty="0"/>
              <a:t>. According to numerous articles, trust in the relationship is the key driver to the success of the two functions. </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3</a:t>
            </a:fld>
            <a:endParaRPr lang="en-US" dirty="0"/>
          </a:p>
        </p:txBody>
      </p:sp>
    </p:spTree>
    <p:extLst>
      <p:ext uri="{BB962C8B-B14F-4D97-AF65-F5344CB8AC3E}">
        <p14:creationId xmlns:p14="http://schemas.microsoft.com/office/powerpoint/2010/main" val="1211421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ROOT CAUSE</a:t>
            </a:r>
            <a:r>
              <a:rPr lang="en-US" baseline="0" dirty="0"/>
              <a:t> - </a:t>
            </a:r>
            <a:r>
              <a:rPr lang="en-US" dirty="0"/>
              <a:t>Too Much Credit Oversight</a:t>
            </a:r>
            <a:r>
              <a:rPr lang="en-US" baseline="0" dirty="0"/>
              <a:t> = Impeding Sales . Too Much Sales = High Bad Debt Losses . </a:t>
            </a:r>
            <a:r>
              <a:rPr lang="en-US" u="none" baseline="0" dirty="0"/>
              <a:t>Find Balance by offering creative credit solutions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baseline="0" dirty="0"/>
              <a:t>ACTIONS as MOTIVE – Give benefit of the doubt…Get past thinking sales intentionally tries to skirt credit requirements by reinforcing that omissions result in invoicing delays and thus their commission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baseline="0" dirty="0"/>
              <a:t>No longer ATTACK but instead ATTRACT in this case – The Push / Pull is generally good for business as one without other leads to FAILURE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baseline="0" dirty="0"/>
              <a:t>PERCEPTION: Elephant picture changes when head is tilted . From challenging climb to stumbling while simply walking. Same with Credit n Sales what may seem as easy as walking might be viewed as a real challenge and visa versa.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4</a:t>
            </a:fld>
            <a:endParaRPr lang="en-US" dirty="0"/>
          </a:p>
        </p:txBody>
      </p:sp>
    </p:spTree>
    <p:extLst>
      <p:ext uri="{BB962C8B-B14F-4D97-AF65-F5344CB8AC3E}">
        <p14:creationId xmlns:p14="http://schemas.microsoft.com/office/powerpoint/2010/main" val="1426680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must be a willing participant in order to develop</a:t>
            </a:r>
            <a:r>
              <a:rPr lang="en-US" baseline="0" dirty="0"/>
              <a:t> mutual respect with sales team</a:t>
            </a:r>
          </a:p>
          <a:p>
            <a:pPr marL="171450" indent="-171450">
              <a:buFont typeface="Arial" panose="020B0604020202020204" pitchFamily="34" charset="0"/>
              <a:buChar char="•"/>
            </a:pPr>
            <a:r>
              <a:rPr lang="en-US" baseline="0" dirty="0"/>
              <a:t>Both having something in common “working for same company” and making decisions you feel is most beneficial you already have key component to forging.</a:t>
            </a:r>
          </a:p>
          <a:p>
            <a:pPr marL="171450" indent="-171450">
              <a:buFont typeface="Arial" panose="020B0604020202020204" pitchFamily="34" charset="0"/>
              <a:buChar char="•"/>
            </a:pPr>
            <a:r>
              <a:rPr lang="en-US" baseline="0" dirty="0"/>
              <a:t>Ask questions and dig deeper…hobbies for instance many contract have been finalized on golf course, what about favorite teams?  Already knowing their location makes it easy. Once strip away corporate veils then able to get honest feedback on questions and become viewed as ADVOCATE</a:t>
            </a:r>
          </a:p>
          <a:p>
            <a:pPr marL="171450" indent="-171450">
              <a:buFont typeface="Arial" panose="020B0604020202020204" pitchFamily="34" charset="0"/>
              <a:buChar char="•"/>
            </a:pPr>
            <a:r>
              <a:rPr lang="en-US" baseline="0" dirty="0"/>
              <a:t>Each Credit / Sales relationship is unique…some are assembled and may only require minor adjustments, while others are fresh out of the box and starting from scratch. Pole the audience…who actually looks and must locate manual before </a:t>
            </a:r>
            <a:r>
              <a:rPr lang="en-US" baseline="0" dirty="0" err="1"/>
              <a:t>theY</a:t>
            </a:r>
            <a:r>
              <a:rPr lang="en-US" baseline="0" dirty="0"/>
              <a:t> start of assembly and who just prefers to wing it??? Then apply to EVALUATION process.</a:t>
            </a:r>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5</a:t>
            </a:fld>
            <a:endParaRPr lang="en-US" dirty="0"/>
          </a:p>
        </p:txBody>
      </p:sp>
    </p:spTree>
    <p:extLst>
      <p:ext uri="{BB962C8B-B14F-4D97-AF65-F5344CB8AC3E}">
        <p14:creationId xmlns:p14="http://schemas.microsoft.com/office/powerpoint/2010/main" val="2856132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Accept differences in opinions and work together on the best solutions for the organization. Be authentic with each other and customers.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SAME Team….There is not one of us that is as smart</a:t>
            </a:r>
            <a:r>
              <a:rPr lang="en-US" baseline="0" dirty="0"/>
              <a:t> as all of us…acknowledge objective is SUCCESS for the company you represent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Likely your Credit &amp; Sales teams are passionate about what they do…this should be embraced and not viewed as a hurdle. Shared traits are the foundation compatibility!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Both Credit &amp; Sales professionals have territorial tendencies and it is imperative this is fully understood to appreciate differing viewpoints and opinions.</a:t>
            </a:r>
            <a:endParaRPr lang="en-US" dirty="0"/>
          </a:p>
          <a:p>
            <a:pPr lvl="0"/>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6</a:t>
            </a:fld>
            <a:endParaRPr lang="en-US" dirty="0"/>
          </a:p>
        </p:txBody>
      </p:sp>
    </p:spTree>
    <p:extLst>
      <p:ext uri="{BB962C8B-B14F-4D97-AF65-F5344CB8AC3E}">
        <p14:creationId xmlns:p14="http://schemas.microsoft.com/office/powerpoint/2010/main" val="1974783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Prior</a:t>
            </a:r>
            <a:r>
              <a:rPr lang="en-US" baseline="0" dirty="0"/>
              <a:t> to communication with sales rep, make sure and pull together all of your supporting facts…Expect Challenges: remember sales professionals are skilled at overcoming objections and your preparedness with reinforce credibility.</a:t>
            </a:r>
          </a:p>
          <a:p>
            <a:pPr marL="171450" indent="-171450">
              <a:buFont typeface="Arial" panose="020B0604020202020204" pitchFamily="34" charset="0"/>
              <a:buChar char="•"/>
            </a:pPr>
            <a:r>
              <a:rPr lang="en-US" baseline="0" dirty="0"/>
              <a:t>Share facts in relation to evaluation steps, depth of investigation, and outcome but avoid sharing injurious opinions or specifics that sales could inadvertently share opening pathway to ECOA issues</a:t>
            </a:r>
          </a:p>
          <a:p>
            <a:pPr marL="171450" indent="-171450">
              <a:buFont typeface="Arial" panose="020B0604020202020204" pitchFamily="34" charset="0"/>
              <a:buChar char="•"/>
            </a:pPr>
            <a:r>
              <a:rPr lang="en-US" baseline="0" dirty="0"/>
              <a:t>Utilize all tools available to make an informed credit decision to mitigate collection problems later. This is a critical time for credit professionals to educate sales persons about the passion you share in helping their sales numbers as long as risk is reviewed and “Safe Credit” is exercised</a:t>
            </a:r>
          </a:p>
          <a:p>
            <a:pPr marL="171450" indent="-171450">
              <a:buFont typeface="Arial" panose="020B0604020202020204" pitchFamily="34" charset="0"/>
              <a:buChar char="•"/>
            </a:pPr>
            <a:r>
              <a:rPr lang="en-US" baseline="0" dirty="0"/>
              <a:t>A sure strength of every sales professional is their ability to sense when the are not be “shot straight” so don’t Make Stuff Up!</a:t>
            </a:r>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7</a:t>
            </a:fld>
            <a:endParaRPr lang="en-US" dirty="0"/>
          </a:p>
        </p:txBody>
      </p:sp>
    </p:spTree>
    <p:extLst>
      <p:ext uri="{BB962C8B-B14F-4D97-AF65-F5344CB8AC3E}">
        <p14:creationId xmlns:p14="http://schemas.microsoft.com/office/powerpoint/2010/main" val="3256911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Imperative to be RESPONSIVE since Sales</a:t>
            </a:r>
            <a:r>
              <a:rPr lang="en-US" baseline="0" dirty="0"/>
              <a:t> professionals are use to following a rigid schedule when it comes to calendars and times….they are accustomed to arriving early for appointments and appreciate prompt responses to emails and messages</a:t>
            </a:r>
          </a:p>
          <a:p>
            <a:pPr marL="171450" indent="-171450">
              <a:buFont typeface="Arial" panose="020B0604020202020204" pitchFamily="34" charset="0"/>
              <a:buChar char="•"/>
            </a:pPr>
            <a:r>
              <a:rPr lang="en-US" baseline="0" dirty="0"/>
              <a:t>Credit professional must demonstrate these same characteristics in order to achieve compatibility</a:t>
            </a:r>
          </a:p>
          <a:p>
            <a:pPr marL="171450" indent="-171450">
              <a:buFont typeface="Arial" panose="020B0604020202020204" pitchFamily="34" charset="0"/>
              <a:buChar char="•"/>
            </a:pPr>
            <a:r>
              <a:rPr lang="en-US" baseline="0" dirty="0"/>
              <a:t>Depending on level of respect, you are likely to encounter some friction and/or turbulence but the key is to stay calm and remain focused and appreciate shared passions</a:t>
            </a:r>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8</a:t>
            </a:fld>
            <a:endParaRPr lang="en-US" dirty="0"/>
          </a:p>
        </p:txBody>
      </p:sp>
    </p:spTree>
    <p:extLst>
      <p:ext uri="{BB962C8B-B14F-4D97-AF65-F5344CB8AC3E}">
        <p14:creationId xmlns:p14="http://schemas.microsoft.com/office/powerpoint/2010/main" val="14520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Based on your relationship and willingness to work together,</a:t>
            </a:r>
            <a:r>
              <a:rPr lang="en-US" baseline="0" dirty="0"/>
              <a:t> what departmental trait are you communicating?</a:t>
            </a:r>
          </a:p>
          <a:p>
            <a:pPr marL="171450" indent="-171450">
              <a:buFont typeface="Arial" panose="020B0604020202020204" pitchFamily="34" charset="0"/>
              <a:buChar char="•"/>
            </a:pPr>
            <a:r>
              <a:rPr lang="en-US" baseline="0" dirty="0"/>
              <a:t>By promoting Harmony amongst other departments your teams value and brand is elevated while typical stressors are minimized.</a:t>
            </a:r>
          </a:p>
          <a:p>
            <a:pPr marL="171450" indent="-171450">
              <a:buFont typeface="Arial" panose="020B0604020202020204" pitchFamily="34" charset="0"/>
              <a:buChar char="•"/>
            </a:pPr>
            <a:r>
              <a:rPr lang="en-US" baseline="0" dirty="0"/>
              <a:t>Listening has become a lost art!  When discussing accounts with sales, you must direct your full attention to the conversation. Avoid entering into conversation with preconceived notions. Sales persons tend to be extremely expressive and it is important to appreciate this characteristic that enables success in their profession.</a:t>
            </a:r>
          </a:p>
          <a:p>
            <a:pPr marL="171450" indent="-171450">
              <a:buFont typeface="Arial" panose="020B0604020202020204" pitchFamily="34" charset="0"/>
              <a:buChar char="•"/>
            </a:pPr>
            <a:r>
              <a:rPr lang="en-US" baseline="0" dirty="0"/>
              <a:t>Conversely…Credit professional are analytical and instincts are to SLOW DOWN when trying to be hurried…must investigate before offering determination. It is critical for your sales team to understand and appreciate with comfort in knowing your team is not </a:t>
            </a:r>
            <a:r>
              <a:rPr lang="en-US" baseline="0" dirty="0" err="1"/>
              <a:t>judgemental</a:t>
            </a:r>
            <a:r>
              <a:rPr lang="en-US" baseline="0" dirty="0"/>
              <a:t> just processing due diligence.   </a:t>
            </a:r>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9</a:t>
            </a:fld>
            <a:endParaRPr lang="en-US" dirty="0"/>
          </a:p>
        </p:txBody>
      </p:sp>
    </p:spTree>
    <p:extLst>
      <p:ext uri="{BB962C8B-B14F-4D97-AF65-F5344CB8AC3E}">
        <p14:creationId xmlns:p14="http://schemas.microsoft.com/office/powerpoint/2010/main" val="2261163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a:t>Forging: To create a relationship</a:t>
            </a:r>
            <a:r>
              <a:rPr lang="en-US" baseline="0" dirty="0"/>
              <a:t> or strengthen new conditions…</a:t>
            </a:r>
          </a:p>
          <a:p>
            <a:pPr marL="171450" indent="-171450">
              <a:buFont typeface="Arial" panose="020B0604020202020204" pitchFamily="34" charset="0"/>
              <a:buChar char="•"/>
            </a:pPr>
            <a:r>
              <a:rPr lang="en-US" baseline="0" dirty="0"/>
              <a:t>Quickest way for credit professional to infuriate a sales rep is to not (timely) communicate customer issues and the rep find out while on site doing sales call. (Ask for examples from attendees) … </a:t>
            </a:r>
          </a:p>
          <a:p>
            <a:pPr marL="171450" indent="-171450">
              <a:buFont typeface="Arial" panose="020B0604020202020204" pitchFamily="34" charset="0"/>
              <a:buChar char="•"/>
            </a:pPr>
            <a:r>
              <a:rPr lang="en-US" baseline="0" dirty="0"/>
              <a:t>For instance, If you are holding orders(s) due to past due balance immediately after informing accounts payable be sure and inform sales team. </a:t>
            </a:r>
          </a:p>
          <a:p>
            <a:pPr marL="171450" indent="-171450">
              <a:buFont typeface="Arial" panose="020B0604020202020204" pitchFamily="34" charset="0"/>
              <a:buChar char="•"/>
            </a:pPr>
            <a:r>
              <a:rPr lang="en-US" baseline="0" dirty="0"/>
              <a:t>Avoid using commonly used credit words like…delinquent, past due, DSO, DBT, etc….this means nothing to your sales team so instead of communication that customer severely past due and their days beyond terms is increasing, get sales attention by saying “did you know for every 30 days beyond terms, we lose approximately 5-7% of our margin?” or “I know how important your commission is to you so I need assurance of being paid as this in essence commission for the company.  </a:t>
            </a:r>
          </a:p>
        </p:txBody>
      </p:sp>
      <p:sp>
        <p:nvSpPr>
          <p:cNvPr id="4" name="Slide Number Placeholder 3"/>
          <p:cNvSpPr>
            <a:spLocks noGrp="1"/>
          </p:cNvSpPr>
          <p:nvPr>
            <p:ph type="sldNum" sz="quarter" idx="10"/>
          </p:nvPr>
        </p:nvSpPr>
        <p:spPr/>
        <p:txBody>
          <a:bodyPr/>
          <a:lstStyle/>
          <a:p>
            <a:fld id="{6BB98AFB-CB0D-4DFE-87B9-B4B0D0DE73CD}" type="slidenum">
              <a:rPr lang="en-US" smtClean="0"/>
              <a:t>10</a:t>
            </a:fld>
            <a:endParaRPr lang="en-US" dirty="0"/>
          </a:p>
        </p:txBody>
      </p:sp>
    </p:spTree>
    <p:extLst>
      <p:ext uri="{BB962C8B-B14F-4D97-AF65-F5344CB8AC3E}">
        <p14:creationId xmlns:p14="http://schemas.microsoft.com/office/powerpoint/2010/main" val="417302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32612" y="6432551"/>
            <a:ext cx="1371600" cy="273049"/>
          </a:xfrm>
        </p:spPr>
        <p:txBody>
          <a:bodyPr/>
          <a:lstStyle/>
          <a:p>
            <a:fld id="{3E0FA9E5-6744-4841-888F-9E7CC0C2B7EC}" type="datetimeFigureOut">
              <a:rPr lang="en-US" smtClean="0"/>
              <a:t>6/24/2020</a:t>
            </a:fld>
            <a:endParaRPr lang="en-US" dirty="0"/>
          </a:p>
        </p:txBody>
      </p:sp>
      <p:sp>
        <p:nvSpPr>
          <p:cNvPr id="5" name="Footer Placeholder 4"/>
          <p:cNvSpPr>
            <a:spLocks noGrp="1"/>
          </p:cNvSpPr>
          <p:nvPr>
            <p:ph type="ftr" sz="quarter" idx="11"/>
          </p:nvPr>
        </p:nvSpPr>
        <p:spPr>
          <a:xfrm>
            <a:off x="1065213" y="6432551"/>
            <a:ext cx="5653087" cy="273049"/>
          </a:xfrm>
        </p:spPr>
        <p:txBody>
          <a:bodyPr/>
          <a:lstStyle/>
          <a:p>
            <a:endParaRPr lang="en-US" dirty="0"/>
          </a:p>
        </p:txBody>
      </p:sp>
      <p:sp>
        <p:nvSpPr>
          <p:cNvPr id="6" name="Slide Number Placeholder 5"/>
          <p:cNvSpPr>
            <a:spLocks noGrp="1"/>
          </p:cNvSpPr>
          <p:nvPr>
            <p:ph type="sldNum" sz="quarter" idx="12"/>
          </p:nvPr>
        </p:nvSpPr>
        <p:spPr>
          <a:xfrm>
            <a:off x="8532812" y="6432551"/>
            <a:ext cx="1219201" cy="273049"/>
          </a:xfrm>
        </p:spPr>
        <p:txBody>
          <a:bodyPr/>
          <a:lstStyle/>
          <a:p>
            <a:fld id="{AAEAE4A8-A6E5-453E-B946-FB774B73F48C}" type="slidenum">
              <a:rPr lang="en-US" smtClean="0"/>
              <a:t>‹#›</a:t>
            </a:fld>
            <a:endParaRPr lang="en-US" dirty="0"/>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2" name="Title 1"/>
          <p:cNvSpPr>
            <a:spLocks noGrp="1"/>
          </p:cNvSpPr>
          <p:nvPr>
            <p:ph type="ctrTitle"/>
          </p:nvPr>
        </p:nvSpPr>
        <p:spPr>
          <a:xfrm>
            <a:off x="1065214" y="533400"/>
            <a:ext cx="5029200" cy="2514601"/>
          </a:xfrm>
        </p:spPr>
        <p:txBody>
          <a:bodyPr>
            <a:normAutofit/>
          </a:bodyPr>
          <a:lstStyle>
            <a:lvl1pPr>
              <a:defRPr sz="4000">
                <a:solidFill>
                  <a:schemeClr val="accent1"/>
                </a:solidFill>
              </a:defRPr>
            </a:lvl1pPr>
          </a:lstStyle>
          <a:p>
            <a:r>
              <a:rPr lang="en-US"/>
              <a:t>Click to edit Master title style</a:t>
            </a:r>
            <a:endParaRPr/>
          </a:p>
        </p:txBody>
      </p:sp>
    </p:spTree>
    <p:extLst>
      <p:ext uri="{BB962C8B-B14F-4D97-AF65-F5344CB8AC3E}">
        <p14:creationId xmlns:p14="http://schemas.microsoft.com/office/powerpoint/2010/main" val="29023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0FA9E5-6744-4841-888F-9E7CC0C2B7EC}" type="datetimeFigureOut">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84147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0FA9E5-6744-4841-888F-9E7CC0C2B7EC}" type="datetimeFigureOut">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8761412" y="533400"/>
            <a:ext cx="2362201" cy="5486400"/>
          </a:xfrm>
        </p:spPr>
        <p:txBody>
          <a:bodyPr vert="eaVert"/>
          <a:lstStyle/>
          <a:p>
            <a:r>
              <a:rPr lang="en-US"/>
              <a:t>Click to edit Master title style</a:t>
            </a:r>
            <a:endParaRPr/>
          </a:p>
        </p:txBody>
      </p:sp>
    </p:spTree>
    <p:extLst>
      <p:ext uri="{BB962C8B-B14F-4D97-AF65-F5344CB8AC3E}">
        <p14:creationId xmlns:p14="http://schemas.microsoft.com/office/powerpoint/2010/main" val="213543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0FA9E5-6744-4841-888F-9E7CC0C2B7EC}" type="datetimeFigureOut">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1"/>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35067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0FA9E5-6744-4841-888F-9E7CC0C2B7EC}" type="datetimeFigureOut">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a:t>Click to edit Master title style</a:t>
            </a:r>
            <a:endParaRPr/>
          </a:p>
        </p:txBody>
      </p:sp>
    </p:spTree>
    <p:extLst>
      <p:ext uri="{BB962C8B-B14F-4D97-AF65-F5344CB8AC3E}">
        <p14:creationId xmlns:p14="http://schemas.microsoft.com/office/powerpoint/2010/main" val="292563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E0FA9E5-6744-4841-888F-9E7CC0C2B7EC}" type="datetimeFigureOut">
              <a:rPr lang="en-US" smtClean="0"/>
              <a:t>6/24/2020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AE4A8-A6E5-453E-B946-FB774B73F48C}" type="slidenum">
              <a:rPr lang="en-US" smtClean="0"/>
              <a:t>‹#›</a:t>
            </a:fld>
            <a:endParaRPr lang="en-US" dirty="0"/>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24050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E0FA9E5-6744-4841-888F-9E7CC0C2B7EC}" type="datetimeFigureOut">
              <a:rPr lang="en-US" smtClean="0"/>
              <a:t>6/24/2020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AE4A8-A6E5-453E-B946-FB774B73F48C}" type="slidenum">
              <a:rPr lang="en-US" smtClean="0"/>
              <a:t>‹#›</a:t>
            </a:fld>
            <a:endParaRPr lang="en-US" dirty="0"/>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1065211" y="533400"/>
            <a:ext cx="8686802" cy="1066800"/>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330154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E0FA9E5-6744-4841-888F-9E7CC0C2B7EC}" type="datetimeFigureOut">
              <a:rPr lang="en-US" smtClean="0"/>
              <a:t>6/24/2020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AE4A8-A6E5-453E-B946-FB774B73F48C}" type="slidenum">
              <a:rPr lang="en-US" smtClean="0"/>
              <a:t>‹#›</a:t>
            </a:fld>
            <a:endParaRPr lang="en-US" dirty="0"/>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37030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FA9E5-6744-4841-888F-9E7CC0C2B7EC}" type="datetimeFigureOut">
              <a:rPr lang="en-US" smtClean="0"/>
              <a:t>6/24/2020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308826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E0FA9E5-6744-4841-888F-9E7CC0C2B7EC}" type="datetimeFigureOut">
              <a:rPr lang="en-US" smtClean="0"/>
              <a:t>6/24/2020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AE4A8-A6E5-453E-B946-FB774B73F48C}" type="slidenum">
              <a:rPr lang="en-US" smtClean="0"/>
              <a:t>‹#›</a:t>
            </a:fld>
            <a:endParaRPr lang="en-US" dirty="0"/>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a:t>Click to edit Master title style</a:t>
            </a:r>
            <a:endParaRPr/>
          </a:p>
        </p:txBody>
      </p:sp>
    </p:spTree>
    <p:extLst>
      <p:ext uri="{BB962C8B-B14F-4D97-AF65-F5344CB8AC3E}">
        <p14:creationId xmlns:p14="http://schemas.microsoft.com/office/powerpoint/2010/main" val="10008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a:t>Click to edit Master title style</a:t>
            </a:r>
            <a:endParaRPr/>
          </a:p>
        </p:txBody>
      </p:sp>
    </p:spTree>
    <p:extLst>
      <p:ext uri="{BB962C8B-B14F-4D97-AF65-F5344CB8AC3E}">
        <p14:creationId xmlns:p14="http://schemas.microsoft.com/office/powerpoint/2010/main" val="57285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000">
                <a:solidFill>
                  <a:schemeClr val="tx1"/>
                </a:solidFill>
              </a:defRPr>
            </a:lvl1pPr>
          </a:lstStyle>
          <a:p>
            <a:fld id="{3E0FA9E5-6744-4841-888F-9E7CC0C2B7EC}" type="datetimeFigureOut">
              <a:rPr lang="en-US" smtClean="0"/>
              <a:pPr/>
              <a:t>6/24/2020</a:t>
            </a:fld>
            <a:endParaRPr lang="en-US" dirty="0"/>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000">
                <a:solidFill>
                  <a:schemeClr val="tx1"/>
                </a:solidFill>
              </a:defRPr>
            </a:lvl1pPr>
          </a:lstStyle>
          <a:p>
            <a:fld id="{AAEAE4A8-A6E5-453E-B946-FB774B73F48C}" type="slidenum">
              <a:rPr lang="en-US" smtClean="0"/>
              <a:pPr/>
              <a:t>‹#›</a:t>
            </a:fld>
            <a:endParaRPr lang="en-US" dirty="0"/>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Placeholder 1"/>
          <p:cNvSpPr>
            <a:spLocks noGrp="1"/>
          </p:cNvSpPr>
          <p:nvPr>
            <p:ph type="title"/>
          </p:nvPr>
        </p:nvSpPr>
        <p:spPr bwMode="auto">
          <a:xfrm>
            <a:off x="1065212" y="533400"/>
            <a:ext cx="8686801" cy="1066800"/>
          </a:xfrm>
          <a:prstGeom prst="rect">
            <a:avLst/>
          </a:prstGeom>
        </p:spPr>
        <p:txBody>
          <a:bodyPr vert="horz" lIns="91440" tIns="45720" rIns="91440" bIns="45720" rtlCol="0" anchor="b">
            <a:normAutofit/>
          </a:bodyPr>
          <a:lstStyle/>
          <a:p>
            <a:r>
              <a:rPr lang="en-US"/>
              <a:t>Click to edit Master title style</a:t>
            </a:r>
            <a:endParaRPr dirty="0"/>
          </a:p>
        </p:txBody>
      </p:sp>
    </p:spTree>
    <p:extLst>
      <p:ext uri="{BB962C8B-B14F-4D97-AF65-F5344CB8AC3E}">
        <p14:creationId xmlns:p14="http://schemas.microsoft.com/office/powerpoint/2010/main" val="1327670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normAutofit/>
          </a:bodyPr>
          <a:lstStyle/>
          <a:p>
            <a:r>
              <a:rPr lang="en-US" sz="3200" b="1" i="1" dirty="0"/>
              <a:t>A Look At Best Practices In The Relationship</a:t>
            </a:r>
            <a:endParaRPr lang="en-US" sz="3200" b="1" dirty="0"/>
          </a:p>
        </p:txBody>
      </p:sp>
      <p:sp>
        <p:nvSpPr>
          <p:cNvPr id="4" name="Title 3"/>
          <p:cNvSpPr>
            <a:spLocks noGrp="1"/>
          </p:cNvSpPr>
          <p:nvPr>
            <p:ph type="ctrTitle"/>
          </p:nvPr>
        </p:nvSpPr>
        <p:spPr>
          <a:xfrm>
            <a:off x="531814" y="685800"/>
            <a:ext cx="6095998" cy="2286001"/>
          </a:xfrm>
        </p:spPr>
        <p:txBody>
          <a:bodyPr>
            <a:normAutofit/>
          </a:bodyPr>
          <a:lstStyle/>
          <a:p>
            <a:r>
              <a:rPr lang="en-US" sz="4800" dirty="0">
                <a:solidFill>
                  <a:srgbClr val="FF0000"/>
                </a:solidFill>
              </a:rPr>
              <a:t>The Dynamic Duo: Credit and Sales</a:t>
            </a:r>
          </a:p>
        </p:txBody>
      </p:sp>
    </p:spTree>
    <p:extLst>
      <p:ext uri="{BB962C8B-B14F-4D97-AF65-F5344CB8AC3E}">
        <p14:creationId xmlns:p14="http://schemas.microsoft.com/office/powerpoint/2010/main" val="36581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5211" y="1828800"/>
            <a:ext cx="9753601" cy="4191000"/>
          </a:xfrm>
        </p:spPr>
        <p:txBody>
          <a:bodyPr>
            <a:normAutofit lnSpcReduction="10000"/>
          </a:bodyPr>
          <a:lstStyle/>
          <a:p>
            <a:pPr marL="45720" indent="0" algn="ctr">
              <a:buNone/>
            </a:pPr>
            <a:r>
              <a:rPr lang="en-US" sz="3200" dirty="0"/>
              <a:t>Forging  “HIGH TRUST” </a:t>
            </a:r>
          </a:p>
          <a:p>
            <a:pPr marL="45720" indent="0" algn="ctr">
              <a:buNone/>
            </a:pPr>
            <a:endParaRPr lang="en-US" sz="3200" dirty="0"/>
          </a:p>
          <a:p>
            <a:pPr marL="45720" indent="0" algn="ctr">
              <a:buNone/>
            </a:pPr>
            <a:endParaRPr lang="en-US" sz="3200" dirty="0"/>
          </a:p>
          <a:p>
            <a:pPr marL="45720" indent="0" algn="ctr">
              <a:buNone/>
            </a:pPr>
            <a:endParaRPr lang="en-US" sz="3200" dirty="0"/>
          </a:p>
          <a:p>
            <a:r>
              <a:rPr lang="en-US" sz="3200" dirty="0"/>
              <a:t>Avoid “BLINDSIDING” or putting          in unfavorable position</a:t>
            </a:r>
          </a:p>
          <a:p>
            <a:r>
              <a:rPr lang="en-US" sz="3200" dirty="0"/>
              <a:t>Speak “SALES” to reinforce efforts</a:t>
            </a:r>
          </a:p>
        </p:txBody>
      </p:sp>
      <p:sp>
        <p:nvSpPr>
          <p:cNvPr id="3" name="Title 2"/>
          <p:cNvSpPr>
            <a:spLocks noGrp="1"/>
          </p:cNvSpPr>
          <p:nvPr>
            <p:ph type="title"/>
          </p:nvPr>
        </p:nvSpPr>
        <p:spPr/>
        <p:txBody>
          <a:bodyPr/>
          <a:lstStyle/>
          <a:p>
            <a:r>
              <a:rPr lang="en-US" dirty="0">
                <a:solidFill>
                  <a:srgbClr val="C00000"/>
                </a:solidFill>
              </a:rPr>
              <a:t>COMMUNICATING CONSITENTLY: </a:t>
            </a:r>
            <a:endParaRPr lang="en-US" dirty="0"/>
          </a:p>
        </p:txBody>
      </p:sp>
      <p:pic>
        <p:nvPicPr>
          <p:cNvPr id="4" name="Picture 3" descr="Sale Sales Sign · Free image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4612" y="3810000"/>
            <a:ext cx="1021080" cy="1021080"/>
          </a:xfrm>
          <a:prstGeom prst="rect">
            <a:avLst/>
          </a:prstGeom>
        </p:spPr>
      </p:pic>
      <p:pic>
        <p:nvPicPr>
          <p:cNvPr id="5" name="Picture 4"/>
          <p:cNvPicPr>
            <a:picLocks noChangeAspect="1"/>
          </p:cNvPicPr>
          <p:nvPr/>
        </p:nvPicPr>
        <p:blipFill>
          <a:blip r:embed="rId4"/>
          <a:stretch>
            <a:fillRect/>
          </a:stretch>
        </p:blipFill>
        <p:spPr>
          <a:xfrm>
            <a:off x="4479923" y="2286000"/>
            <a:ext cx="2924175" cy="1743075"/>
          </a:xfrm>
          <a:prstGeom prst="rect">
            <a:avLst/>
          </a:prstGeom>
        </p:spPr>
      </p:pic>
    </p:spTree>
    <p:extLst>
      <p:ext uri="{BB962C8B-B14F-4D97-AF65-F5344CB8AC3E}">
        <p14:creationId xmlns:p14="http://schemas.microsoft.com/office/powerpoint/2010/main" val="388460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5212" y="1828800"/>
            <a:ext cx="9220200" cy="4191000"/>
          </a:xfrm>
        </p:spPr>
        <p:txBody>
          <a:bodyPr>
            <a:normAutofit/>
          </a:bodyPr>
          <a:lstStyle/>
          <a:p>
            <a:pPr marL="45720" indent="0">
              <a:buNone/>
            </a:pPr>
            <a:r>
              <a:rPr lang="en-US" sz="3200" dirty="0"/>
              <a:t>In-person customer visits form accountability…</a:t>
            </a:r>
          </a:p>
          <a:p>
            <a:pPr marL="45720" indent="0">
              <a:buNone/>
            </a:pPr>
            <a:endParaRPr lang="en-US" sz="3200" dirty="0"/>
          </a:p>
          <a:p>
            <a:r>
              <a:rPr lang="en-US" sz="3200" dirty="0"/>
              <a:t>Schedule in conjunction with conferences, </a:t>
            </a:r>
            <a:r>
              <a:rPr lang="en-US" sz="3200" dirty="0" err="1"/>
              <a:t>etc</a:t>
            </a:r>
            <a:endParaRPr lang="en-US" sz="3200" dirty="0"/>
          </a:p>
          <a:p>
            <a:r>
              <a:rPr lang="en-US" sz="3200" dirty="0"/>
              <a:t>BOOTS on the ground awareness</a:t>
            </a:r>
          </a:p>
          <a:p>
            <a:r>
              <a:rPr lang="en-US" sz="3200" dirty="0"/>
              <a:t>“ONE Voice” </a:t>
            </a:r>
          </a:p>
        </p:txBody>
      </p:sp>
      <p:sp>
        <p:nvSpPr>
          <p:cNvPr id="3" name="Title 2"/>
          <p:cNvSpPr>
            <a:spLocks noGrp="1"/>
          </p:cNvSpPr>
          <p:nvPr>
            <p:ph type="title"/>
          </p:nvPr>
        </p:nvSpPr>
        <p:spPr/>
        <p:txBody>
          <a:bodyPr/>
          <a:lstStyle/>
          <a:p>
            <a:r>
              <a:rPr lang="en-US" dirty="0">
                <a:solidFill>
                  <a:srgbClr val="C00000"/>
                </a:solidFill>
              </a:rPr>
              <a:t>COMMUNICATING COLLECTIVELY: </a:t>
            </a:r>
            <a:endParaRPr lang="en-US" dirty="0"/>
          </a:p>
        </p:txBody>
      </p:sp>
      <p:pic>
        <p:nvPicPr>
          <p:cNvPr id="4" name="Picture 3" descr="75+ Free Stock Images 3D Human Character Best Collectio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5612" y="3638754"/>
            <a:ext cx="1809751" cy="2413001"/>
          </a:xfrm>
          <a:prstGeom prst="rect">
            <a:avLst/>
          </a:prstGeom>
        </p:spPr>
      </p:pic>
    </p:spTree>
    <p:extLst>
      <p:ext uri="{BB962C8B-B14F-4D97-AF65-F5344CB8AC3E}">
        <p14:creationId xmlns:p14="http://schemas.microsoft.com/office/powerpoint/2010/main" val="46974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3200" dirty="0"/>
              <a:t>CLEAR AND COMPELLING EXPECTATIONS</a:t>
            </a:r>
          </a:p>
          <a:p>
            <a:pPr marL="45720" indent="0">
              <a:buNone/>
            </a:pPr>
            <a:endParaRPr lang="en-US" sz="3200" dirty="0"/>
          </a:p>
          <a:p>
            <a:pPr marL="45720" indent="0">
              <a:buNone/>
            </a:pPr>
            <a:endParaRPr lang="en-US" sz="3200" dirty="0"/>
          </a:p>
          <a:p>
            <a:r>
              <a:rPr lang="en-US" sz="3200" dirty="0"/>
              <a:t>Emphasize RISK mitigation Tools</a:t>
            </a:r>
          </a:p>
          <a:p>
            <a:r>
              <a:rPr lang="en-US" sz="3200" dirty="0"/>
              <a:t>Convey Creativity</a:t>
            </a:r>
          </a:p>
          <a:p>
            <a:r>
              <a:rPr lang="en-US" sz="3200" dirty="0"/>
              <a:t>Fiduciary Interest Defenders</a:t>
            </a:r>
          </a:p>
        </p:txBody>
      </p:sp>
      <p:sp>
        <p:nvSpPr>
          <p:cNvPr id="3" name="Title 2"/>
          <p:cNvSpPr>
            <a:spLocks noGrp="1"/>
          </p:cNvSpPr>
          <p:nvPr>
            <p:ph type="title"/>
          </p:nvPr>
        </p:nvSpPr>
        <p:spPr/>
        <p:txBody>
          <a:bodyPr/>
          <a:lstStyle/>
          <a:p>
            <a:r>
              <a:rPr lang="en-US" dirty="0">
                <a:solidFill>
                  <a:srgbClr val="7030A0"/>
                </a:solidFill>
              </a:rPr>
              <a:t>COLLABORATING EFFECTIVELY:</a:t>
            </a:r>
          </a:p>
        </p:txBody>
      </p:sp>
      <p:pic>
        <p:nvPicPr>
          <p:cNvPr id="4" name="Picture 3" descr="WordPress › Erro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9812" y="2362200"/>
            <a:ext cx="2438400" cy="1143000"/>
          </a:xfrm>
          <a:prstGeom prst="rect">
            <a:avLst/>
          </a:prstGeom>
        </p:spPr>
      </p:pic>
    </p:spTree>
    <p:extLst>
      <p:ext uri="{BB962C8B-B14F-4D97-AF65-F5344CB8AC3E}">
        <p14:creationId xmlns:p14="http://schemas.microsoft.com/office/powerpoint/2010/main" val="63128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lgn="ctr">
              <a:buNone/>
            </a:pPr>
            <a:r>
              <a:rPr lang="en-US" sz="3200" dirty="0"/>
              <a:t>REINVENTING IMAGE</a:t>
            </a:r>
          </a:p>
          <a:p>
            <a:pPr marL="45720" indent="0" algn="ctr">
              <a:buNone/>
            </a:pPr>
            <a:endParaRPr lang="en-US" sz="3200" dirty="0"/>
          </a:p>
          <a:p>
            <a:r>
              <a:rPr lang="en-US" sz="3200" dirty="0"/>
              <a:t>Profit Center Perception</a:t>
            </a:r>
          </a:p>
          <a:p>
            <a:r>
              <a:rPr lang="en-US" sz="3200" dirty="0"/>
              <a:t>Unleashing Trapped Cash</a:t>
            </a:r>
          </a:p>
          <a:p>
            <a:r>
              <a:rPr lang="en-US" sz="3200" dirty="0"/>
              <a:t>Put on your “SALES HAT”</a:t>
            </a:r>
          </a:p>
        </p:txBody>
      </p:sp>
      <p:sp>
        <p:nvSpPr>
          <p:cNvPr id="3" name="Title 2"/>
          <p:cNvSpPr>
            <a:spLocks noGrp="1"/>
          </p:cNvSpPr>
          <p:nvPr>
            <p:ph type="title"/>
          </p:nvPr>
        </p:nvSpPr>
        <p:spPr/>
        <p:txBody>
          <a:bodyPr/>
          <a:lstStyle/>
          <a:p>
            <a:r>
              <a:rPr lang="en-US" dirty="0">
                <a:solidFill>
                  <a:srgbClr val="7030A0"/>
                </a:solidFill>
              </a:rPr>
              <a:t>COLLABORATING EFFECTUALLY:</a:t>
            </a:r>
            <a:endParaRPr lang="en-US" dirty="0"/>
          </a:p>
        </p:txBody>
      </p:sp>
      <p:pic>
        <p:nvPicPr>
          <p:cNvPr id="4" name="Picture 3" descr="Reinvent Your Company with Artificial Intelligenc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5412" y="2362200"/>
            <a:ext cx="2133601" cy="1447800"/>
          </a:xfrm>
          <a:prstGeom prst="rect">
            <a:avLst/>
          </a:prstGeom>
        </p:spPr>
      </p:pic>
    </p:spTree>
    <p:extLst>
      <p:ext uri="{BB962C8B-B14F-4D97-AF65-F5344CB8AC3E}">
        <p14:creationId xmlns:p14="http://schemas.microsoft.com/office/powerpoint/2010/main" val="159646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836612" y="423746"/>
            <a:ext cx="9372600" cy="5867400"/>
          </a:xfrm>
          <a:prstGeom prst="rect">
            <a:avLst/>
          </a:prstGeom>
        </p:spPr>
      </p:pic>
    </p:spTree>
    <p:extLst>
      <p:ext uri="{BB962C8B-B14F-4D97-AF65-F5344CB8AC3E}">
        <p14:creationId xmlns:p14="http://schemas.microsoft.com/office/powerpoint/2010/main" val="113732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3987" y="1676400"/>
            <a:ext cx="5381625" cy="3228975"/>
          </a:xfrm>
        </p:spPr>
      </p:pic>
      <p:sp>
        <p:nvSpPr>
          <p:cNvPr id="3" name="Title 2"/>
          <p:cNvSpPr>
            <a:spLocks noGrp="1"/>
          </p:cNvSpPr>
          <p:nvPr>
            <p:ph type="title"/>
          </p:nvPr>
        </p:nvSpPr>
        <p:spPr/>
        <p:txBody>
          <a:bodyPr/>
          <a:lstStyle/>
          <a:p>
            <a:r>
              <a:rPr lang="en-US" dirty="0"/>
              <a:t>CONCLUSION</a:t>
            </a:r>
          </a:p>
        </p:txBody>
      </p:sp>
      <p:sp>
        <p:nvSpPr>
          <p:cNvPr id="5" name="TextBox 4"/>
          <p:cNvSpPr txBox="1"/>
          <p:nvPr/>
        </p:nvSpPr>
        <p:spPr>
          <a:xfrm>
            <a:off x="1065212" y="5366266"/>
            <a:ext cx="8534400" cy="461665"/>
          </a:xfrm>
          <a:prstGeom prst="rect">
            <a:avLst/>
          </a:prstGeom>
          <a:noFill/>
          <a:ln>
            <a:noFill/>
          </a:ln>
        </p:spPr>
        <p:txBody>
          <a:bodyPr wrap="square" rtlCol="0" anchor="ctr" anchorCtr="1">
            <a:spAutoFit/>
          </a:bodyPr>
          <a:lstStyle/>
          <a:p>
            <a:r>
              <a:rPr lang="en-US" sz="2400" b="1" dirty="0"/>
              <a:t>Together we are stronger.  Together we grow our business.</a:t>
            </a:r>
          </a:p>
        </p:txBody>
      </p:sp>
    </p:spTree>
    <p:extLst>
      <p:ext uri="{BB962C8B-B14F-4D97-AF65-F5344CB8AC3E}">
        <p14:creationId xmlns:p14="http://schemas.microsoft.com/office/powerpoint/2010/main" val="297718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3" y="2438400"/>
            <a:ext cx="8534400" cy="914400"/>
          </a:xfrm>
        </p:spPr>
        <p:txBody>
          <a:bodyPr>
            <a:normAutofit/>
          </a:bodyPr>
          <a:lstStyle/>
          <a:p>
            <a:pPr algn="ctr"/>
            <a:r>
              <a:rPr lang="en-US" dirty="0"/>
              <a:t>QUESTIONS? / COMMENTS?</a:t>
            </a:r>
          </a:p>
        </p:txBody>
      </p:sp>
    </p:spTree>
    <p:extLst>
      <p:ext uri="{BB962C8B-B14F-4D97-AF65-F5344CB8AC3E}">
        <p14:creationId xmlns:p14="http://schemas.microsoft.com/office/powerpoint/2010/main" val="200977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533400"/>
            <a:ext cx="8686800" cy="1066800"/>
          </a:xfrm>
        </p:spPr>
        <p:txBody>
          <a:bodyPr/>
          <a:lstStyle/>
          <a:p>
            <a:pPr algn="ctr"/>
            <a:r>
              <a:rPr lang="en-US" dirty="0">
                <a:solidFill>
                  <a:schemeClr val="tx1"/>
                </a:solidFill>
              </a:rPr>
              <a:t>FOUR STRATEGIC AREAS</a:t>
            </a:r>
          </a:p>
        </p:txBody>
      </p:sp>
      <p:sp>
        <p:nvSpPr>
          <p:cNvPr id="4" name="Snip Same Side Corner Rectangle 3"/>
          <p:cNvSpPr/>
          <p:nvPr/>
        </p:nvSpPr>
        <p:spPr>
          <a:xfrm>
            <a:off x="894736" y="2590800"/>
            <a:ext cx="2532678" cy="3429000"/>
          </a:xfrm>
          <a:prstGeom prst="snip2Same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solidFill>
                  <a:schemeClr val="accent3"/>
                </a:solidFill>
              </a:rPr>
              <a:t>Evaluating Current State of the Relationship</a:t>
            </a:r>
          </a:p>
        </p:txBody>
      </p:sp>
      <p:sp>
        <p:nvSpPr>
          <p:cNvPr id="8" name="Snip Same Side Corner Rectangle 7"/>
          <p:cNvSpPr/>
          <p:nvPr/>
        </p:nvSpPr>
        <p:spPr>
          <a:xfrm>
            <a:off x="3503612" y="2667000"/>
            <a:ext cx="2438400" cy="3352800"/>
          </a:xfrm>
          <a:prstGeom prst="snip2SameRect">
            <a:avLst/>
          </a:prstGeom>
          <a:solidFill>
            <a:srgbClr val="92D05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solidFill>
                  <a:schemeClr val="tx1"/>
                </a:solidFill>
              </a:rPr>
              <a:t>Formulating Efficiencies into the Relationship</a:t>
            </a:r>
          </a:p>
        </p:txBody>
      </p:sp>
      <p:sp>
        <p:nvSpPr>
          <p:cNvPr id="9" name="Snip Same Side Corner Rectangle 8"/>
          <p:cNvSpPr/>
          <p:nvPr/>
        </p:nvSpPr>
        <p:spPr>
          <a:xfrm>
            <a:off x="6018210" y="2667000"/>
            <a:ext cx="2743201" cy="3370006"/>
          </a:xfrm>
          <a:prstGeom prst="snip2SameRect">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300" dirty="0">
                <a:solidFill>
                  <a:srgbClr val="FFFF00"/>
                </a:solidFill>
              </a:rPr>
              <a:t>Communicating Through Open Trusted Relationships</a:t>
            </a:r>
          </a:p>
        </p:txBody>
      </p:sp>
      <p:sp>
        <p:nvSpPr>
          <p:cNvPr id="10" name="Snip Same Side Corner Rectangle 9"/>
          <p:cNvSpPr/>
          <p:nvPr/>
        </p:nvSpPr>
        <p:spPr>
          <a:xfrm>
            <a:off x="8837608" y="2684206"/>
            <a:ext cx="2590803" cy="3335594"/>
          </a:xfrm>
          <a:prstGeom prst="snip2SameRect">
            <a:avLst/>
          </a:prstGeom>
          <a:solidFill>
            <a:srgbClr val="7030A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solidFill>
                  <a:schemeClr val="accent6">
                    <a:lumMod val="60000"/>
                    <a:lumOff val="40000"/>
                  </a:schemeClr>
                </a:solidFill>
              </a:rPr>
              <a:t>Collaborating Through Mutually Beneficial Relationships</a:t>
            </a:r>
          </a:p>
        </p:txBody>
      </p:sp>
    </p:spTree>
    <p:extLst>
      <p:ext uri="{BB962C8B-B14F-4D97-AF65-F5344CB8AC3E}">
        <p14:creationId xmlns:p14="http://schemas.microsoft.com/office/powerpoint/2010/main" val="297043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1" y="1828800"/>
            <a:ext cx="10525127" cy="4191000"/>
          </a:xfrm>
        </p:spPr>
        <p:txBody>
          <a:bodyPr>
            <a:normAutofit fontScale="85000" lnSpcReduction="20000"/>
          </a:bodyPr>
          <a:lstStyle/>
          <a:p>
            <a:endParaRPr lang="en-US" sz="3600" dirty="0"/>
          </a:p>
          <a:p>
            <a:pPr marL="45720" indent="0">
              <a:buNone/>
            </a:pPr>
            <a:r>
              <a:rPr lang="en-US" sz="4700" dirty="0"/>
              <a:t>Why Develop?  </a:t>
            </a:r>
          </a:p>
          <a:p>
            <a:pPr marL="45720" indent="0">
              <a:buNone/>
            </a:pPr>
            <a:r>
              <a:rPr lang="en-US" sz="2400" dirty="0">
                <a:solidFill>
                  <a:srgbClr val="FF0000"/>
                </a:solidFill>
              </a:rPr>
              <a:t>Benefits far outweigh any fear to pursue! </a:t>
            </a:r>
          </a:p>
          <a:p>
            <a:r>
              <a:rPr lang="en-US" sz="3200" dirty="0"/>
              <a:t>Acquiring customers and getting paid timely=PROFITABILITY</a:t>
            </a:r>
          </a:p>
          <a:p>
            <a:r>
              <a:rPr lang="en-US" sz="3200" dirty="0"/>
              <a:t>Makes easier to do business with / placing you ahead of competition</a:t>
            </a:r>
          </a:p>
          <a:p>
            <a:r>
              <a:rPr lang="en-US" sz="3200" dirty="0"/>
              <a:t>Demonstrates cohesiveness to upper management </a:t>
            </a:r>
          </a:p>
          <a:p>
            <a:r>
              <a:rPr lang="en-US" sz="3200" dirty="0"/>
              <a:t>Establishes TRUST</a:t>
            </a:r>
          </a:p>
          <a:p>
            <a:endParaRPr lang="en-US" sz="1800" dirty="0"/>
          </a:p>
          <a:p>
            <a:endParaRPr lang="en-US" dirty="0"/>
          </a:p>
        </p:txBody>
      </p:sp>
      <p:sp>
        <p:nvSpPr>
          <p:cNvPr id="2" name="Title 1"/>
          <p:cNvSpPr>
            <a:spLocks noGrp="1"/>
          </p:cNvSpPr>
          <p:nvPr>
            <p:ph type="title"/>
          </p:nvPr>
        </p:nvSpPr>
        <p:spPr/>
        <p:txBody>
          <a:bodyPr/>
          <a:lstStyle/>
          <a:p>
            <a:r>
              <a:rPr lang="en-US" dirty="0"/>
              <a:t>           EVALUATING THE RELATIONSHIP</a:t>
            </a:r>
          </a:p>
        </p:txBody>
      </p:sp>
      <p:pic>
        <p:nvPicPr>
          <p:cNvPr id="4" name="Picture 3"/>
          <p:cNvPicPr>
            <a:picLocks noChangeAspect="1"/>
          </p:cNvPicPr>
          <p:nvPr/>
        </p:nvPicPr>
        <p:blipFill>
          <a:blip r:embed="rId3"/>
          <a:stretch>
            <a:fillRect/>
          </a:stretch>
        </p:blipFill>
        <p:spPr>
          <a:xfrm>
            <a:off x="8904288" y="4572000"/>
            <a:ext cx="2152650" cy="1562100"/>
          </a:xfrm>
          <a:prstGeom prst="rect">
            <a:avLst/>
          </a:prstGeom>
        </p:spPr>
      </p:pic>
      <p:pic>
        <p:nvPicPr>
          <p:cNvPr id="5" name="Picture 4"/>
          <p:cNvPicPr>
            <a:picLocks noChangeAspect="1"/>
          </p:cNvPicPr>
          <p:nvPr/>
        </p:nvPicPr>
        <p:blipFill>
          <a:blip r:embed="rId4"/>
          <a:stretch>
            <a:fillRect/>
          </a:stretch>
        </p:blipFill>
        <p:spPr>
          <a:xfrm>
            <a:off x="4265612" y="1646902"/>
            <a:ext cx="3352800" cy="1401097"/>
          </a:xfrm>
          <a:prstGeom prst="rect">
            <a:avLst/>
          </a:prstGeom>
        </p:spPr>
      </p:pic>
    </p:spTree>
    <p:extLst>
      <p:ext uri="{BB962C8B-B14F-4D97-AF65-F5344CB8AC3E}">
        <p14:creationId xmlns:p14="http://schemas.microsoft.com/office/powerpoint/2010/main" val="277289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US" dirty="0"/>
          </a:p>
          <a:p>
            <a:endParaRPr lang="en-US" dirty="0"/>
          </a:p>
          <a:p>
            <a:r>
              <a:rPr lang="en-US" sz="4800" dirty="0"/>
              <a:t>ROOT causes for struggle?</a:t>
            </a:r>
          </a:p>
          <a:p>
            <a:pPr marL="45720" indent="0">
              <a:buNone/>
            </a:pPr>
            <a:r>
              <a:rPr lang="en-US" dirty="0">
                <a:solidFill>
                  <a:srgbClr val="FF0000"/>
                </a:solidFill>
              </a:rPr>
              <a:t>Does SALES really have CREDIT’S best interest at heart? </a:t>
            </a:r>
          </a:p>
          <a:p>
            <a:r>
              <a:rPr lang="en-US" sz="3200" dirty="0"/>
              <a:t>Avoid interpreting ACTIONS as MOTIVE…</a:t>
            </a:r>
          </a:p>
          <a:p>
            <a:r>
              <a:rPr lang="en-US" sz="3200" dirty="0"/>
              <a:t>Opposites Attract or Attack?</a:t>
            </a:r>
          </a:p>
          <a:p>
            <a:r>
              <a:rPr lang="en-US" sz="3200" dirty="0"/>
              <a:t>Perception is created by points of view!</a:t>
            </a:r>
          </a:p>
          <a:p>
            <a:endParaRPr lang="en-US" sz="1800" dirty="0"/>
          </a:p>
        </p:txBody>
      </p:sp>
      <p:pic>
        <p:nvPicPr>
          <p:cNvPr id="7" name="Picture 6"/>
          <p:cNvPicPr>
            <a:picLocks noChangeAspect="1"/>
          </p:cNvPicPr>
          <p:nvPr/>
        </p:nvPicPr>
        <p:blipFill>
          <a:blip r:embed="rId3"/>
          <a:stretch>
            <a:fillRect/>
          </a:stretch>
        </p:blipFill>
        <p:spPr>
          <a:xfrm>
            <a:off x="3427412" y="533400"/>
            <a:ext cx="2952750" cy="1285875"/>
          </a:xfrm>
          <a:prstGeom prst="rect">
            <a:avLst/>
          </a:prstGeom>
        </p:spPr>
      </p:pic>
      <p:sp>
        <p:nvSpPr>
          <p:cNvPr id="3" name="Title 2"/>
          <p:cNvSpPr>
            <a:spLocks noGrp="1"/>
          </p:cNvSpPr>
          <p:nvPr>
            <p:ph type="title"/>
          </p:nvPr>
        </p:nvSpPr>
        <p:spPr>
          <a:xfrm>
            <a:off x="1065213" y="533400"/>
            <a:ext cx="8686800" cy="1752600"/>
          </a:xfrm>
        </p:spPr>
        <p:txBody>
          <a:bodyPr/>
          <a:lstStyle/>
          <a:p>
            <a:r>
              <a:rPr lang="en-US" dirty="0"/>
              <a:t>EVALUATING THE RELATIONSHIP</a:t>
            </a:r>
          </a:p>
        </p:txBody>
      </p:sp>
      <p:pic>
        <p:nvPicPr>
          <p:cNvPr id="5" name="Picture 4"/>
          <p:cNvPicPr>
            <a:picLocks noChangeAspect="1"/>
          </p:cNvPicPr>
          <p:nvPr/>
        </p:nvPicPr>
        <p:blipFill>
          <a:blip r:embed="rId4"/>
          <a:stretch>
            <a:fillRect/>
          </a:stretch>
        </p:blipFill>
        <p:spPr>
          <a:xfrm flipH="1">
            <a:off x="8676249" y="4530214"/>
            <a:ext cx="2151529" cy="1828799"/>
          </a:xfrm>
          <a:prstGeom prst="rect">
            <a:avLst/>
          </a:prstGeom>
        </p:spPr>
      </p:pic>
    </p:spTree>
    <p:extLst>
      <p:ext uri="{BB962C8B-B14F-4D97-AF65-F5344CB8AC3E}">
        <p14:creationId xmlns:p14="http://schemas.microsoft.com/office/powerpoint/2010/main" val="131256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5211" y="1676400"/>
            <a:ext cx="10439401" cy="4343400"/>
          </a:xfrm>
        </p:spPr>
        <p:txBody>
          <a:bodyPr/>
          <a:lstStyle/>
          <a:p>
            <a:r>
              <a:rPr lang="en-US" sz="4400" dirty="0"/>
              <a:t>Strip away </a:t>
            </a:r>
            <a:r>
              <a:rPr lang="en-US" sz="4400" dirty="0">
                <a:solidFill>
                  <a:srgbClr val="FF0000"/>
                </a:solidFill>
              </a:rPr>
              <a:t>EMOTIONS</a:t>
            </a:r>
            <a:r>
              <a:rPr lang="en-US" sz="4400" dirty="0"/>
              <a:t> to reach Commonalities!</a:t>
            </a:r>
            <a:endParaRPr lang="en-US" sz="3200" dirty="0"/>
          </a:p>
          <a:p>
            <a:r>
              <a:rPr lang="en-US" sz="3200" dirty="0"/>
              <a:t>It Takes work and effort to be Respected</a:t>
            </a:r>
          </a:p>
          <a:p>
            <a:r>
              <a:rPr lang="en-US" sz="3200" dirty="0"/>
              <a:t>Ask Questions….What can CREDIT do? &amp; Vice Versa</a:t>
            </a:r>
          </a:p>
          <a:p>
            <a:r>
              <a:rPr lang="en-US" sz="3200" dirty="0"/>
              <a:t>Assembly required!</a:t>
            </a:r>
          </a:p>
        </p:txBody>
      </p:sp>
      <p:sp>
        <p:nvSpPr>
          <p:cNvPr id="3" name="Title 2"/>
          <p:cNvSpPr>
            <a:spLocks noGrp="1"/>
          </p:cNvSpPr>
          <p:nvPr>
            <p:ph type="title"/>
          </p:nvPr>
        </p:nvSpPr>
        <p:spPr>
          <a:xfrm>
            <a:off x="1065212" y="533400"/>
            <a:ext cx="8686801" cy="685800"/>
          </a:xfrm>
        </p:spPr>
        <p:txBody>
          <a:bodyPr/>
          <a:lstStyle/>
          <a:p>
            <a:r>
              <a:rPr lang="en-US" dirty="0"/>
              <a:t>EVALUATING THE RELATIONSHIP</a:t>
            </a:r>
          </a:p>
        </p:txBody>
      </p:sp>
      <p:pic>
        <p:nvPicPr>
          <p:cNvPr id="5" name="Picture 4" descr="Read the PlayStation 4 manual online right now - htxt.afric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7469" y="4343400"/>
            <a:ext cx="2432304" cy="1447800"/>
          </a:xfrm>
          <a:prstGeom prst="rect">
            <a:avLst/>
          </a:prstGeom>
        </p:spPr>
      </p:pic>
    </p:spTree>
    <p:extLst>
      <p:ext uri="{BB962C8B-B14F-4D97-AF65-F5344CB8AC3E}">
        <p14:creationId xmlns:p14="http://schemas.microsoft.com/office/powerpoint/2010/main" val="385532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 indent="0">
              <a:buNone/>
            </a:pPr>
            <a:r>
              <a:rPr lang="en-US" sz="2400" b="1" dirty="0">
                <a:solidFill>
                  <a:srgbClr val="FF0000"/>
                </a:solidFill>
              </a:rPr>
              <a:t>Respect Differing Opinions!</a:t>
            </a:r>
            <a:endParaRPr lang="en-US" dirty="0">
              <a:solidFill>
                <a:srgbClr val="FF0000"/>
              </a:solidFill>
            </a:endParaRPr>
          </a:p>
          <a:p>
            <a:pPr lvl="0"/>
            <a:r>
              <a:rPr lang="en-US" sz="3200" dirty="0"/>
              <a:t>“SAME Team” Objective</a:t>
            </a:r>
          </a:p>
          <a:p>
            <a:pPr lvl="0"/>
            <a:r>
              <a:rPr lang="en-US" sz="3200" dirty="0"/>
              <a:t>Embrace passionate pleas and positions</a:t>
            </a:r>
          </a:p>
          <a:p>
            <a:pPr lvl="0"/>
            <a:r>
              <a:rPr lang="en-US" sz="3200" dirty="0"/>
              <a:t>Territorial is typical</a:t>
            </a:r>
          </a:p>
          <a:p>
            <a:pPr marL="45720" indent="0">
              <a:buNone/>
            </a:pPr>
            <a:endParaRPr lang="en-US" sz="3200" dirty="0"/>
          </a:p>
          <a:p>
            <a:pPr marL="45720" indent="0">
              <a:buNone/>
            </a:pPr>
            <a:endParaRPr lang="en-US" sz="3200" dirty="0"/>
          </a:p>
        </p:txBody>
      </p:sp>
      <p:sp>
        <p:nvSpPr>
          <p:cNvPr id="2" name="Title 1"/>
          <p:cNvSpPr>
            <a:spLocks noGrp="1"/>
          </p:cNvSpPr>
          <p:nvPr>
            <p:ph type="title"/>
          </p:nvPr>
        </p:nvSpPr>
        <p:spPr/>
        <p:txBody>
          <a:bodyPr/>
          <a:lstStyle/>
          <a:p>
            <a:r>
              <a:rPr lang="en-US" dirty="0">
                <a:solidFill>
                  <a:srgbClr val="92D050"/>
                </a:solidFill>
              </a:rPr>
              <a:t>FORMULATING EFFICIENCIES INTO THE RELATIONSHIP…</a:t>
            </a:r>
          </a:p>
        </p:txBody>
      </p:sp>
      <p:pic>
        <p:nvPicPr>
          <p:cNvPr id="4" name="Picture 3"/>
          <p:cNvPicPr>
            <a:picLocks noChangeAspect="1"/>
          </p:cNvPicPr>
          <p:nvPr/>
        </p:nvPicPr>
        <p:blipFill>
          <a:blip r:embed="rId3"/>
          <a:stretch>
            <a:fillRect/>
          </a:stretch>
        </p:blipFill>
        <p:spPr>
          <a:xfrm>
            <a:off x="6246812" y="4048125"/>
            <a:ext cx="5410200" cy="1971675"/>
          </a:xfrm>
          <a:prstGeom prst="rect">
            <a:avLst/>
          </a:prstGeom>
        </p:spPr>
      </p:pic>
    </p:spTree>
    <p:extLst>
      <p:ext uri="{BB962C8B-B14F-4D97-AF65-F5344CB8AC3E}">
        <p14:creationId xmlns:p14="http://schemas.microsoft.com/office/powerpoint/2010/main" val="42151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5212" y="1828800"/>
            <a:ext cx="10363200" cy="4191000"/>
          </a:xfrm>
        </p:spPr>
        <p:txBody>
          <a:bodyPr>
            <a:normAutofit/>
          </a:bodyPr>
          <a:lstStyle/>
          <a:p>
            <a:r>
              <a:rPr lang="en-US" sz="3200" dirty="0"/>
              <a:t>Clearly express your views and be open to challenges</a:t>
            </a:r>
          </a:p>
          <a:p>
            <a:r>
              <a:rPr lang="en-US" sz="3200" dirty="0"/>
              <a:t>Support with </a:t>
            </a:r>
            <a:r>
              <a:rPr lang="en-US" sz="3200" dirty="0">
                <a:solidFill>
                  <a:srgbClr val="FF0000"/>
                </a:solidFill>
              </a:rPr>
              <a:t>FACTS</a:t>
            </a:r>
            <a:r>
              <a:rPr lang="en-US" sz="3200" dirty="0"/>
              <a:t> but avoid sharing specifics</a:t>
            </a:r>
          </a:p>
          <a:p>
            <a:r>
              <a:rPr lang="en-US" sz="3200" dirty="0"/>
              <a:t>Reinforce importance of                 Mitigation tools </a:t>
            </a:r>
          </a:p>
          <a:p>
            <a:r>
              <a:rPr lang="en-US" sz="3200" dirty="0"/>
              <a:t>Above all don’t MAKE STUFF UP!</a:t>
            </a:r>
          </a:p>
        </p:txBody>
      </p:sp>
      <p:sp>
        <p:nvSpPr>
          <p:cNvPr id="3" name="Title 2"/>
          <p:cNvSpPr>
            <a:spLocks noGrp="1"/>
          </p:cNvSpPr>
          <p:nvPr>
            <p:ph type="title"/>
          </p:nvPr>
        </p:nvSpPr>
        <p:spPr/>
        <p:txBody>
          <a:bodyPr/>
          <a:lstStyle/>
          <a:p>
            <a:r>
              <a:rPr lang="en-US" dirty="0">
                <a:solidFill>
                  <a:srgbClr val="92D050"/>
                </a:solidFill>
              </a:rPr>
              <a:t>FORMULATING EFFICIENCIES      (Cont.)</a:t>
            </a:r>
            <a:endParaRPr lang="en-US" dirty="0"/>
          </a:p>
        </p:txBody>
      </p:sp>
      <p:pic>
        <p:nvPicPr>
          <p:cNvPr id="7" name="Picture 6" descr="ZoToZ: Trading Risk Manag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2012" y="2895600"/>
            <a:ext cx="1524000" cy="990599"/>
          </a:xfrm>
          <a:prstGeom prst="rect">
            <a:avLst/>
          </a:prstGeom>
        </p:spPr>
      </p:pic>
      <p:pic>
        <p:nvPicPr>
          <p:cNvPr id="8" name="Picture 7" descr="Calif. judge says teacher tenure is unconstitutional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7012" y="4038600"/>
            <a:ext cx="2767013" cy="1721273"/>
          </a:xfrm>
          <a:prstGeom prst="rect">
            <a:avLst/>
          </a:prstGeom>
        </p:spPr>
      </p:pic>
    </p:spTree>
    <p:extLst>
      <p:ext uri="{BB962C8B-B14F-4D97-AF65-F5344CB8AC3E}">
        <p14:creationId xmlns:p14="http://schemas.microsoft.com/office/powerpoint/2010/main" val="424173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5211" y="1795670"/>
            <a:ext cx="9144001" cy="4191000"/>
          </a:xfrm>
        </p:spPr>
        <p:txBody>
          <a:bodyPr>
            <a:normAutofit/>
          </a:bodyPr>
          <a:lstStyle/>
          <a:p>
            <a:endParaRPr lang="en-US" sz="3600" dirty="0"/>
          </a:p>
          <a:p>
            <a:r>
              <a:rPr lang="en-US" sz="3600" dirty="0"/>
              <a:t>Responsiveness is </a:t>
            </a:r>
          </a:p>
          <a:p>
            <a:r>
              <a:rPr lang="en-US" sz="3600" dirty="0"/>
              <a:t>Timely follow through on Commitments</a:t>
            </a:r>
          </a:p>
          <a:p>
            <a:r>
              <a:rPr lang="en-US" sz="3600" dirty="0"/>
              <a:t>Get through the DIRT and mine for </a:t>
            </a:r>
          </a:p>
        </p:txBody>
      </p:sp>
      <p:sp>
        <p:nvSpPr>
          <p:cNvPr id="3" name="Title 2"/>
          <p:cNvSpPr>
            <a:spLocks noGrp="1"/>
          </p:cNvSpPr>
          <p:nvPr>
            <p:ph type="title"/>
          </p:nvPr>
        </p:nvSpPr>
        <p:spPr/>
        <p:txBody>
          <a:bodyPr/>
          <a:lstStyle/>
          <a:p>
            <a:r>
              <a:rPr lang="en-US" dirty="0">
                <a:solidFill>
                  <a:srgbClr val="92D050"/>
                </a:solidFill>
              </a:rPr>
              <a:t>FORMULATING EFFICIENCIES      (Cont.)</a:t>
            </a:r>
            <a:endParaRPr lang="en-US" dirty="0"/>
          </a:p>
        </p:txBody>
      </p:sp>
      <p:pic>
        <p:nvPicPr>
          <p:cNvPr id="4" name="Picture 3" descr="Gold White Background Images | AWB"/>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1562" y="3793435"/>
            <a:ext cx="1517650" cy="1219200"/>
          </a:xfrm>
          <a:prstGeom prst="rect">
            <a:avLst/>
          </a:prstGeom>
        </p:spPr>
      </p:pic>
      <p:pic>
        <p:nvPicPr>
          <p:cNvPr id="5" name="Picture 4" descr="Free illustration: Success, Key, Gold, Gold Colored - Fre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5051" y="1981200"/>
            <a:ext cx="1523999" cy="944217"/>
          </a:xfrm>
          <a:prstGeom prst="rect">
            <a:avLst/>
          </a:prstGeom>
        </p:spPr>
      </p:pic>
      <p:pic>
        <p:nvPicPr>
          <p:cNvPr id="8" name="Picture 7"/>
          <p:cNvPicPr>
            <a:picLocks noChangeAspect="1"/>
          </p:cNvPicPr>
          <p:nvPr/>
        </p:nvPicPr>
        <p:blipFill>
          <a:blip r:embed="rId5"/>
          <a:stretch>
            <a:fillRect/>
          </a:stretch>
        </p:blipFill>
        <p:spPr>
          <a:xfrm>
            <a:off x="1979612" y="4572000"/>
            <a:ext cx="2286000" cy="1260764"/>
          </a:xfrm>
          <a:prstGeom prst="rect">
            <a:avLst/>
          </a:prstGeom>
        </p:spPr>
      </p:pic>
    </p:spTree>
    <p:extLst>
      <p:ext uri="{BB962C8B-B14F-4D97-AF65-F5344CB8AC3E}">
        <p14:creationId xmlns:p14="http://schemas.microsoft.com/office/powerpoint/2010/main" val="405315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5212" y="1676400"/>
            <a:ext cx="10439400" cy="4343400"/>
          </a:xfrm>
        </p:spPr>
        <p:txBody>
          <a:bodyPr>
            <a:normAutofit/>
          </a:bodyPr>
          <a:lstStyle/>
          <a:p>
            <a:pPr marL="45720" indent="0">
              <a:buNone/>
            </a:pPr>
            <a:endParaRPr lang="en-US" sz="4000" dirty="0"/>
          </a:p>
          <a:p>
            <a:pPr marL="45720" indent="0">
              <a:buNone/>
            </a:pPr>
            <a:r>
              <a:rPr lang="en-US" sz="4000" dirty="0"/>
              <a:t>SALES Prevention or VALUED Extension?</a:t>
            </a:r>
          </a:p>
          <a:p>
            <a:endParaRPr lang="en-US" sz="2400" dirty="0"/>
          </a:p>
          <a:p>
            <a:r>
              <a:rPr lang="en-US" sz="2400" dirty="0"/>
              <a:t>Paramount to Promote Harmony with Sales and Customer Service teams</a:t>
            </a:r>
          </a:p>
          <a:p>
            <a:r>
              <a:rPr lang="en-US" sz="2400" dirty="0"/>
              <a:t>Are YOU truly listening?</a:t>
            </a:r>
          </a:p>
          <a:p>
            <a:r>
              <a:rPr lang="en-US" sz="2400" dirty="0"/>
              <a:t>What is the HOLD UP?</a:t>
            </a:r>
          </a:p>
        </p:txBody>
      </p:sp>
      <p:sp>
        <p:nvSpPr>
          <p:cNvPr id="3" name="Title 2"/>
          <p:cNvSpPr>
            <a:spLocks noGrp="1"/>
          </p:cNvSpPr>
          <p:nvPr>
            <p:ph type="title"/>
          </p:nvPr>
        </p:nvSpPr>
        <p:spPr/>
        <p:txBody>
          <a:bodyPr/>
          <a:lstStyle/>
          <a:p>
            <a:r>
              <a:rPr lang="en-US" dirty="0">
                <a:solidFill>
                  <a:srgbClr val="C00000"/>
                </a:solidFill>
              </a:rPr>
              <a:t>COMMUNICATING OPENLY </a:t>
            </a:r>
          </a:p>
        </p:txBody>
      </p:sp>
      <p:pic>
        <p:nvPicPr>
          <p:cNvPr id="4" name="Picture 3"/>
          <p:cNvPicPr>
            <a:picLocks noChangeAspect="1"/>
          </p:cNvPicPr>
          <p:nvPr/>
        </p:nvPicPr>
        <p:blipFill>
          <a:blip r:embed="rId3"/>
          <a:stretch>
            <a:fillRect/>
          </a:stretch>
        </p:blipFill>
        <p:spPr>
          <a:xfrm>
            <a:off x="5408612" y="4343400"/>
            <a:ext cx="2295525" cy="1295400"/>
          </a:xfrm>
          <a:prstGeom prst="rect">
            <a:avLst/>
          </a:prstGeom>
        </p:spPr>
      </p:pic>
    </p:spTree>
    <p:extLst>
      <p:ext uri="{BB962C8B-B14F-4D97-AF65-F5344CB8AC3E}">
        <p14:creationId xmlns:p14="http://schemas.microsoft.com/office/powerpoint/2010/main" val="256927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usiness strategy presentation">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usiness strategy presentation" id="{8652783A-F43B-4C47-8F3C-48F967BE0382}" vid="{232EED29-0899-40B2-8969-E379F11A5395}"/>
    </a:ext>
  </a:extLst>
</a:theme>
</file>

<file path=ppt/theme/theme2.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E1DFAE-A563-49ED-B827-D954CB21C6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strategy presentation</Template>
  <TotalTime>0</TotalTime>
  <Words>2290</Words>
  <Application>Microsoft Office PowerPoint</Application>
  <PresentationFormat>Custom</PresentationFormat>
  <Paragraphs>150</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Century Gothic</vt:lpstr>
      <vt:lpstr>Palatino Linotype</vt:lpstr>
      <vt:lpstr>Wingdings</vt:lpstr>
      <vt:lpstr>Business strategy presentation</vt:lpstr>
      <vt:lpstr>The Dynamic Duo: Credit and Sales</vt:lpstr>
      <vt:lpstr>FOUR STRATEGIC AREAS</vt:lpstr>
      <vt:lpstr>           EVALUATING THE RELATIONSHIP</vt:lpstr>
      <vt:lpstr>EVALUATING THE RELATIONSHIP</vt:lpstr>
      <vt:lpstr>EVALUATING THE RELATIONSHIP</vt:lpstr>
      <vt:lpstr>FORMULATING EFFICIENCIES INTO THE RELATIONSHIP…</vt:lpstr>
      <vt:lpstr>FORMULATING EFFICIENCIES      (Cont.)</vt:lpstr>
      <vt:lpstr>FORMULATING EFFICIENCIES      (Cont.)</vt:lpstr>
      <vt:lpstr>COMMUNICATING OPENLY </vt:lpstr>
      <vt:lpstr>COMMUNICATING CONSITENTLY: </vt:lpstr>
      <vt:lpstr>COMMUNICATING COLLECTIVELY: </vt:lpstr>
      <vt:lpstr>COLLABORATING EFFECTIVELY:</vt:lpstr>
      <vt:lpstr>COLLABORATING EFFECTUALLY:</vt:lpstr>
      <vt:lpstr>PowerPoint Presentation</vt:lpstr>
      <vt:lpstr>CONCLUSION</vt:lpstr>
      <vt:lpstr>QUESTIONS? /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2016-11-30T16:33:01Z</dcterms:created>
  <dcterms:modified xsi:type="dcterms:W3CDTF">2020-06-24T12:48:09Z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TC034606639991</vt:lpwstr>
  </property>
</Properties>
</file>